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dia/image16.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139" r:id="rId2"/>
  </p:sldMasterIdLst>
  <p:notesMasterIdLst>
    <p:notesMasterId r:id="rId79"/>
  </p:notesMasterIdLst>
  <p:handoutMasterIdLst>
    <p:handoutMasterId r:id="rId80"/>
  </p:handoutMasterIdLst>
  <p:sldIdLst>
    <p:sldId id="2550" r:id="rId3"/>
    <p:sldId id="2634" r:id="rId4"/>
    <p:sldId id="2712" r:id="rId5"/>
    <p:sldId id="2713" r:id="rId6"/>
    <p:sldId id="2715" r:id="rId7"/>
    <p:sldId id="2636" r:id="rId8"/>
    <p:sldId id="2637" r:id="rId9"/>
    <p:sldId id="2638" r:id="rId10"/>
    <p:sldId id="2635" r:id="rId11"/>
    <p:sldId id="2640" r:id="rId12"/>
    <p:sldId id="2641" r:id="rId13"/>
    <p:sldId id="2642" r:id="rId14"/>
    <p:sldId id="2643" r:id="rId15"/>
    <p:sldId id="2644" r:id="rId16"/>
    <p:sldId id="2645" r:id="rId17"/>
    <p:sldId id="2646" r:id="rId18"/>
    <p:sldId id="2639" r:id="rId19"/>
    <p:sldId id="2647" r:id="rId20"/>
    <p:sldId id="2711" r:id="rId21"/>
    <p:sldId id="2653" r:id="rId22"/>
    <p:sldId id="2654" r:id="rId23"/>
    <p:sldId id="2655" r:id="rId24"/>
    <p:sldId id="2656" r:id="rId25"/>
    <p:sldId id="2657" r:id="rId26"/>
    <p:sldId id="2658" r:id="rId27"/>
    <p:sldId id="2659" r:id="rId28"/>
    <p:sldId id="2660" r:id="rId29"/>
    <p:sldId id="2662" r:id="rId30"/>
    <p:sldId id="2661" r:id="rId31"/>
    <p:sldId id="2663" r:id="rId32"/>
    <p:sldId id="2664" r:id="rId33"/>
    <p:sldId id="2665" r:id="rId34"/>
    <p:sldId id="2666" r:id="rId35"/>
    <p:sldId id="2667" r:id="rId36"/>
    <p:sldId id="2668" r:id="rId37"/>
    <p:sldId id="2669" r:id="rId38"/>
    <p:sldId id="2670" r:id="rId39"/>
    <p:sldId id="2671" r:id="rId40"/>
    <p:sldId id="2672" r:id="rId41"/>
    <p:sldId id="2673" r:id="rId42"/>
    <p:sldId id="2674" r:id="rId43"/>
    <p:sldId id="2675" r:id="rId44"/>
    <p:sldId id="2677" r:id="rId45"/>
    <p:sldId id="2678" r:id="rId46"/>
    <p:sldId id="2679" r:id="rId47"/>
    <p:sldId id="2680" r:id="rId48"/>
    <p:sldId id="2681" r:id="rId49"/>
    <p:sldId id="2683" r:id="rId50"/>
    <p:sldId id="2682" r:id="rId51"/>
    <p:sldId id="2684" r:id="rId52"/>
    <p:sldId id="2685" r:id="rId53"/>
    <p:sldId id="2686" r:id="rId54"/>
    <p:sldId id="2687" r:id="rId55"/>
    <p:sldId id="2688" r:id="rId56"/>
    <p:sldId id="2689" r:id="rId57"/>
    <p:sldId id="2690" r:id="rId58"/>
    <p:sldId id="2692" r:id="rId59"/>
    <p:sldId id="2691" r:id="rId60"/>
    <p:sldId id="2693" r:id="rId61"/>
    <p:sldId id="2694" r:id="rId62"/>
    <p:sldId id="2695" r:id="rId63"/>
    <p:sldId id="2696" r:id="rId64"/>
    <p:sldId id="2697" r:id="rId65"/>
    <p:sldId id="2698" r:id="rId66"/>
    <p:sldId id="2699" r:id="rId67"/>
    <p:sldId id="2701" r:id="rId68"/>
    <p:sldId id="2702" r:id="rId69"/>
    <p:sldId id="2703" r:id="rId70"/>
    <p:sldId id="2704" r:id="rId71"/>
    <p:sldId id="2706" r:id="rId72"/>
    <p:sldId id="2705" r:id="rId73"/>
    <p:sldId id="2707" r:id="rId74"/>
    <p:sldId id="2708" r:id="rId75"/>
    <p:sldId id="2710" r:id="rId76"/>
    <p:sldId id="2709" r:id="rId77"/>
    <p:sldId id="2700" r:id="rId78"/>
  </p:sldIdLst>
  <p:sldSz cx="12192000" cy="6858000"/>
  <p:notesSz cx="7315200" cy="123444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A52851A-F23D-4734-965E-72D20B56415B}">
          <p14:sldIdLst>
            <p14:sldId id="2550"/>
            <p14:sldId id="2634"/>
            <p14:sldId id="2712"/>
            <p14:sldId id="2713"/>
            <p14:sldId id="2715"/>
            <p14:sldId id="2636"/>
            <p14:sldId id="2637"/>
            <p14:sldId id="2638"/>
            <p14:sldId id="2635"/>
            <p14:sldId id="2640"/>
            <p14:sldId id="2641"/>
            <p14:sldId id="2642"/>
            <p14:sldId id="2643"/>
            <p14:sldId id="2644"/>
            <p14:sldId id="2645"/>
            <p14:sldId id="2646"/>
            <p14:sldId id="2639"/>
            <p14:sldId id="2647"/>
            <p14:sldId id="2711"/>
            <p14:sldId id="2653"/>
            <p14:sldId id="2654"/>
            <p14:sldId id="2655"/>
            <p14:sldId id="2656"/>
            <p14:sldId id="2657"/>
            <p14:sldId id="2658"/>
            <p14:sldId id="2659"/>
            <p14:sldId id="2660"/>
            <p14:sldId id="2662"/>
            <p14:sldId id="2661"/>
            <p14:sldId id="2663"/>
            <p14:sldId id="2664"/>
            <p14:sldId id="2665"/>
            <p14:sldId id="2666"/>
            <p14:sldId id="2667"/>
            <p14:sldId id="2668"/>
            <p14:sldId id="2669"/>
            <p14:sldId id="2670"/>
            <p14:sldId id="2671"/>
            <p14:sldId id="2672"/>
            <p14:sldId id="2673"/>
            <p14:sldId id="2674"/>
            <p14:sldId id="2675"/>
            <p14:sldId id="2677"/>
            <p14:sldId id="2678"/>
            <p14:sldId id="2679"/>
            <p14:sldId id="2680"/>
            <p14:sldId id="2681"/>
            <p14:sldId id="2683"/>
            <p14:sldId id="2682"/>
            <p14:sldId id="2684"/>
            <p14:sldId id="2685"/>
            <p14:sldId id="2686"/>
            <p14:sldId id="2687"/>
            <p14:sldId id="2688"/>
            <p14:sldId id="2689"/>
            <p14:sldId id="2690"/>
            <p14:sldId id="2692"/>
            <p14:sldId id="2691"/>
            <p14:sldId id="2693"/>
            <p14:sldId id="2694"/>
            <p14:sldId id="2695"/>
            <p14:sldId id="2696"/>
            <p14:sldId id="2697"/>
            <p14:sldId id="2698"/>
            <p14:sldId id="2699"/>
            <p14:sldId id="2701"/>
            <p14:sldId id="2702"/>
            <p14:sldId id="2703"/>
            <p14:sldId id="2704"/>
            <p14:sldId id="2706"/>
            <p14:sldId id="2705"/>
            <p14:sldId id="2707"/>
            <p14:sldId id="2708"/>
            <p14:sldId id="2710"/>
            <p14:sldId id="2709"/>
            <p14:sldId id="2700"/>
          </p14:sldIdLst>
        </p14:section>
      </p14:sectionLst>
    </p:ex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580"/>
    <a:srgbClr val="312D2A"/>
    <a:srgbClr val="EFE5C5"/>
    <a:srgbClr val="D3B39E"/>
    <a:srgbClr val="AE562C"/>
    <a:srgbClr val="FACD62"/>
    <a:srgbClr val="759C6C"/>
    <a:srgbClr val="000000"/>
    <a:srgbClr val="FFFFFF"/>
    <a:srgbClr val="FC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2" autoAdjust="0"/>
    <p:restoredTop sz="78202" autoAdjust="0"/>
  </p:normalViewPr>
  <p:slideViewPr>
    <p:cSldViewPr snapToGrid="0" showGuides="1">
      <p:cViewPr varScale="1">
        <p:scale>
          <a:sx n="69" d="100"/>
          <a:sy n="69" d="100"/>
        </p:scale>
        <p:origin x="605" y="67"/>
      </p:cViewPr>
      <p:guideLst>
        <p:guide orient="horz" pos="2886"/>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varScale="1">
      <p:scale>
        <a:sx n="100" d="100"/>
        <a:sy n="100" d="100"/>
      </p:scale>
      <p:origin x="0" y="-14220"/>
    </p:cViewPr>
  </p:sorterViewPr>
  <p:notesViewPr>
    <p:cSldViewPr snapToGrid="0" showGuides="1">
      <p:cViewPr varScale="1">
        <p:scale>
          <a:sx n="67" d="100"/>
          <a:sy n="67" d="100"/>
        </p:scale>
        <p:origin x="4099" y="58"/>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19857A-D11B-4514-8565-DC5FCDD5D86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pPr latinLnBrk="1"/>
          <a:endParaRPr lang="ko-KR" altLang="en-US"/>
        </a:p>
      </dgm:t>
    </dgm:pt>
    <dgm:pt modelId="{7572B277-6677-473C-9B3F-5F2D4438774B}">
      <dgm:prSet phldrT="[텍스트]"/>
      <dgm:spPr/>
      <dgm:t>
        <a:bodyPr/>
        <a:lstStyle/>
        <a:p>
          <a:pPr latinLnBrk="1"/>
          <a:r>
            <a:rPr lang="en-US" altLang="ko-KR" dirty="0" smtClean="0"/>
            <a:t>OLS Policy</a:t>
          </a:r>
        </a:p>
        <a:p>
          <a:pPr latinLnBrk="1"/>
          <a:r>
            <a:rPr lang="en-US" altLang="ko-KR" dirty="0" smtClean="0"/>
            <a:t>HR</a:t>
          </a:r>
          <a:endParaRPr lang="ko-KR" altLang="en-US" dirty="0"/>
        </a:p>
      </dgm:t>
    </dgm:pt>
    <dgm:pt modelId="{8E7E4E32-6EC1-498D-B4E8-3BDD123286F5}" type="parTrans" cxnId="{E70BA56A-15DA-4D43-BEC7-6482C237401A}">
      <dgm:prSet/>
      <dgm:spPr/>
      <dgm:t>
        <a:bodyPr/>
        <a:lstStyle/>
        <a:p>
          <a:pPr latinLnBrk="1"/>
          <a:endParaRPr lang="ko-KR" altLang="en-US"/>
        </a:p>
      </dgm:t>
    </dgm:pt>
    <dgm:pt modelId="{86174361-7F01-4A12-A545-A69830B04951}" type="sibTrans" cxnId="{E70BA56A-15DA-4D43-BEC7-6482C237401A}">
      <dgm:prSet/>
      <dgm:spPr/>
      <dgm:t>
        <a:bodyPr/>
        <a:lstStyle/>
        <a:p>
          <a:pPr latinLnBrk="1"/>
          <a:endParaRPr lang="ko-KR" altLang="en-US"/>
        </a:p>
      </dgm:t>
    </dgm:pt>
    <dgm:pt modelId="{2388FF0F-5549-430C-9BF9-D74E52C1A8A7}">
      <dgm:prSet phldrT="[텍스트]"/>
      <dgm:spPr/>
      <dgm:t>
        <a:bodyPr/>
        <a:lstStyle/>
        <a:p>
          <a:pPr latinLnBrk="1"/>
          <a:r>
            <a:rPr lang="en-US" altLang="ko-KR" dirty="0" smtClean="0"/>
            <a:t>Label Components</a:t>
          </a:r>
          <a:endParaRPr lang="ko-KR" altLang="en-US" dirty="0"/>
        </a:p>
      </dgm:t>
    </dgm:pt>
    <dgm:pt modelId="{2BE19E61-0E7A-45B3-91A9-A5F055E6EE32}" type="parTrans" cxnId="{9192E8F2-3805-4A2F-888E-82E38D4D18C5}">
      <dgm:prSet/>
      <dgm:spPr/>
      <dgm:t>
        <a:bodyPr/>
        <a:lstStyle/>
        <a:p>
          <a:pPr latinLnBrk="1"/>
          <a:endParaRPr lang="ko-KR" altLang="en-US"/>
        </a:p>
      </dgm:t>
    </dgm:pt>
    <dgm:pt modelId="{68CE7892-A07F-4951-B753-6FC3AD640B37}" type="sibTrans" cxnId="{9192E8F2-3805-4A2F-888E-82E38D4D18C5}">
      <dgm:prSet/>
      <dgm:spPr/>
      <dgm:t>
        <a:bodyPr/>
        <a:lstStyle/>
        <a:p>
          <a:pPr latinLnBrk="1"/>
          <a:endParaRPr lang="ko-KR" altLang="en-US"/>
        </a:p>
      </dgm:t>
    </dgm:pt>
    <dgm:pt modelId="{65E4A346-7A74-452B-99A3-3D630DADF025}">
      <dgm:prSet phldrT="[텍스트]"/>
      <dgm:spPr/>
      <dgm:t>
        <a:bodyPr/>
        <a:lstStyle/>
        <a:p>
          <a:pPr latinLnBrk="1"/>
          <a:r>
            <a:rPr lang="en-US" altLang="ko-KR" dirty="0" smtClean="0"/>
            <a:t>User labels</a:t>
          </a:r>
          <a:endParaRPr lang="ko-KR" altLang="en-US" dirty="0"/>
        </a:p>
      </dgm:t>
    </dgm:pt>
    <dgm:pt modelId="{BF94F185-C459-48A1-B0FB-E82D1FA34E27}" type="parTrans" cxnId="{11EBFE15-5830-428D-8FC0-3A58D0ADBB0D}">
      <dgm:prSet/>
      <dgm:spPr/>
      <dgm:t>
        <a:bodyPr/>
        <a:lstStyle/>
        <a:p>
          <a:pPr latinLnBrk="1"/>
          <a:endParaRPr lang="ko-KR" altLang="en-US"/>
        </a:p>
      </dgm:t>
    </dgm:pt>
    <dgm:pt modelId="{3FB368D2-9BDF-4BA7-8B59-4FFBD7947AD5}" type="sibTrans" cxnId="{11EBFE15-5830-428D-8FC0-3A58D0ADBB0D}">
      <dgm:prSet/>
      <dgm:spPr/>
      <dgm:t>
        <a:bodyPr/>
        <a:lstStyle/>
        <a:p>
          <a:pPr latinLnBrk="1"/>
          <a:endParaRPr lang="ko-KR" altLang="en-US"/>
        </a:p>
      </dgm:t>
    </dgm:pt>
    <dgm:pt modelId="{2A8A16B1-2096-42E6-AB49-7AAD7C62B63F}">
      <dgm:prSet phldrT="[텍스트]"/>
      <dgm:spPr/>
      <dgm:t>
        <a:bodyPr/>
        <a:lstStyle/>
        <a:p>
          <a:pPr latinLnBrk="1"/>
          <a:r>
            <a:rPr lang="en-US" altLang="ko-KR" dirty="0" smtClean="0"/>
            <a:t>Protected tables</a:t>
          </a:r>
          <a:endParaRPr lang="ko-KR" altLang="en-US" dirty="0"/>
        </a:p>
      </dgm:t>
    </dgm:pt>
    <dgm:pt modelId="{CF8EB931-1AC7-4766-B221-6E796CFD6D59}" type="parTrans" cxnId="{DD791363-9706-44D3-A89C-62DE7F767C8E}">
      <dgm:prSet/>
      <dgm:spPr/>
      <dgm:t>
        <a:bodyPr/>
        <a:lstStyle/>
        <a:p>
          <a:pPr latinLnBrk="1"/>
          <a:endParaRPr lang="ko-KR" altLang="en-US"/>
        </a:p>
      </dgm:t>
    </dgm:pt>
    <dgm:pt modelId="{C2EAF56F-21AA-49EB-8144-CAD9B66DB490}" type="sibTrans" cxnId="{DD791363-9706-44D3-A89C-62DE7F767C8E}">
      <dgm:prSet/>
      <dgm:spPr/>
      <dgm:t>
        <a:bodyPr/>
        <a:lstStyle/>
        <a:p>
          <a:pPr latinLnBrk="1"/>
          <a:endParaRPr lang="ko-KR" altLang="en-US"/>
        </a:p>
      </dgm:t>
    </dgm:pt>
    <dgm:pt modelId="{AA2270C1-85F2-4E83-A385-E8A4BBAF3FB7}">
      <dgm:prSet phldrT="[텍스트]"/>
      <dgm:spPr/>
      <dgm:t>
        <a:bodyPr/>
        <a:lstStyle/>
        <a:p>
          <a:pPr latinLnBrk="1"/>
          <a:r>
            <a:rPr lang="en-US" altLang="ko-KR" dirty="0" smtClean="0"/>
            <a:t>Data Labels</a:t>
          </a:r>
          <a:endParaRPr lang="ko-KR" altLang="en-US" dirty="0"/>
        </a:p>
      </dgm:t>
    </dgm:pt>
    <dgm:pt modelId="{DCE0F86D-1EA6-4E8D-B11C-71D646234134}" type="parTrans" cxnId="{B3C46FAD-08DF-426F-A90A-0458E7489F4E}">
      <dgm:prSet/>
      <dgm:spPr/>
      <dgm:t>
        <a:bodyPr/>
        <a:lstStyle/>
        <a:p>
          <a:pPr latinLnBrk="1"/>
          <a:endParaRPr lang="ko-KR" altLang="en-US"/>
        </a:p>
      </dgm:t>
    </dgm:pt>
    <dgm:pt modelId="{377A5DEF-9A59-48FA-9BB8-BF90954262A8}" type="sibTrans" cxnId="{B3C46FAD-08DF-426F-A90A-0458E7489F4E}">
      <dgm:prSet/>
      <dgm:spPr/>
      <dgm:t>
        <a:bodyPr/>
        <a:lstStyle/>
        <a:p>
          <a:pPr latinLnBrk="1"/>
          <a:endParaRPr lang="ko-KR" altLang="en-US"/>
        </a:p>
      </dgm:t>
    </dgm:pt>
    <dgm:pt modelId="{3FDA15C8-98DA-474B-A574-C9425A64E200}">
      <dgm:prSet phldrT="[텍스트]"/>
      <dgm:spPr/>
      <dgm:t>
        <a:bodyPr/>
        <a:lstStyle/>
        <a:p>
          <a:pPr latinLnBrk="1"/>
          <a:r>
            <a:rPr lang="en-US" altLang="ko-KR" dirty="0" smtClean="0"/>
            <a:t>Privileges</a:t>
          </a:r>
          <a:endParaRPr lang="ko-KR" altLang="en-US" dirty="0"/>
        </a:p>
      </dgm:t>
    </dgm:pt>
    <dgm:pt modelId="{355E8D66-3FE9-4EA6-9529-45E3C2A21E17}" type="parTrans" cxnId="{A8643F39-05F4-4B43-A802-EEA862335070}">
      <dgm:prSet/>
      <dgm:spPr/>
      <dgm:t>
        <a:bodyPr/>
        <a:lstStyle/>
        <a:p>
          <a:pPr latinLnBrk="1"/>
          <a:endParaRPr lang="ko-KR" altLang="en-US"/>
        </a:p>
      </dgm:t>
    </dgm:pt>
    <dgm:pt modelId="{8CB20F09-4D81-4E13-AD11-F2F099AC6228}" type="sibTrans" cxnId="{A8643F39-05F4-4B43-A802-EEA862335070}">
      <dgm:prSet/>
      <dgm:spPr/>
      <dgm:t>
        <a:bodyPr/>
        <a:lstStyle/>
        <a:p>
          <a:pPr latinLnBrk="1"/>
          <a:endParaRPr lang="ko-KR" altLang="en-US"/>
        </a:p>
      </dgm:t>
    </dgm:pt>
    <dgm:pt modelId="{AECC9CBD-35A8-4138-85B9-D69ACD8C1335}" type="pres">
      <dgm:prSet presAssocID="{8919857A-D11B-4514-8565-DC5FCDD5D86B}" presName="hierChild1" presStyleCnt="0">
        <dgm:presLayoutVars>
          <dgm:chPref val="1"/>
          <dgm:dir/>
          <dgm:animOne val="branch"/>
          <dgm:animLvl val="lvl"/>
          <dgm:resizeHandles/>
        </dgm:presLayoutVars>
      </dgm:prSet>
      <dgm:spPr/>
      <dgm:t>
        <a:bodyPr/>
        <a:lstStyle/>
        <a:p>
          <a:pPr latinLnBrk="1"/>
          <a:endParaRPr lang="ko-KR" altLang="en-US"/>
        </a:p>
      </dgm:t>
    </dgm:pt>
    <dgm:pt modelId="{0CA2DDAD-EAD4-4196-933A-1B7023892F9F}" type="pres">
      <dgm:prSet presAssocID="{7572B277-6677-473C-9B3F-5F2D4438774B}" presName="hierRoot1" presStyleCnt="0"/>
      <dgm:spPr/>
    </dgm:pt>
    <dgm:pt modelId="{08E79E39-6E5F-4E07-98D0-8B84DD8D188E}" type="pres">
      <dgm:prSet presAssocID="{7572B277-6677-473C-9B3F-5F2D4438774B}" presName="composite" presStyleCnt="0"/>
      <dgm:spPr/>
    </dgm:pt>
    <dgm:pt modelId="{B32B1A68-2E23-46B5-9A35-AE32FF990FA2}" type="pres">
      <dgm:prSet presAssocID="{7572B277-6677-473C-9B3F-5F2D4438774B}" presName="background" presStyleLbl="node0" presStyleIdx="0" presStyleCnt="1"/>
      <dgm:spPr/>
    </dgm:pt>
    <dgm:pt modelId="{36A29A81-6EAE-4C06-9424-77684D55C944}" type="pres">
      <dgm:prSet presAssocID="{7572B277-6677-473C-9B3F-5F2D4438774B}" presName="text" presStyleLbl="fgAcc0" presStyleIdx="0" presStyleCnt="1">
        <dgm:presLayoutVars>
          <dgm:chPref val="3"/>
        </dgm:presLayoutVars>
      </dgm:prSet>
      <dgm:spPr/>
      <dgm:t>
        <a:bodyPr/>
        <a:lstStyle/>
        <a:p>
          <a:pPr latinLnBrk="1"/>
          <a:endParaRPr lang="ko-KR" altLang="en-US"/>
        </a:p>
      </dgm:t>
    </dgm:pt>
    <dgm:pt modelId="{B0116C21-B495-481A-B746-153E643B0B1D}" type="pres">
      <dgm:prSet presAssocID="{7572B277-6677-473C-9B3F-5F2D4438774B}" presName="hierChild2" presStyleCnt="0"/>
      <dgm:spPr/>
    </dgm:pt>
    <dgm:pt modelId="{7DB9BAAA-E3AC-4098-872D-3D4304E7818E}" type="pres">
      <dgm:prSet presAssocID="{2BE19E61-0E7A-45B3-91A9-A5F055E6EE32}" presName="Name10" presStyleLbl="parChTrans1D2" presStyleIdx="0" presStyleCnt="3"/>
      <dgm:spPr/>
      <dgm:t>
        <a:bodyPr/>
        <a:lstStyle/>
        <a:p>
          <a:pPr latinLnBrk="1"/>
          <a:endParaRPr lang="ko-KR" altLang="en-US"/>
        </a:p>
      </dgm:t>
    </dgm:pt>
    <dgm:pt modelId="{327E9015-7A24-4C47-8F33-B899A05DA7A9}" type="pres">
      <dgm:prSet presAssocID="{2388FF0F-5549-430C-9BF9-D74E52C1A8A7}" presName="hierRoot2" presStyleCnt="0"/>
      <dgm:spPr/>
    </dgm:pt>
    <dgm:pt modelId="{701759E2-A4B8-4039-A2D6-46CFD1AD5243}" type="pres">
      <dgm:prSet presAssocID="{2388FF0F-5549-430C-9BF9-D74E52C1A8A7}" presName="composite2" presStyleCnt="0"/>
      <dgm:spPr/>
    </dgm:pt>
    <dgm:pt modelId="{09BDDFED-EE6F-483F-AD8E-2582326084C7}" type="pres">
      <dgm:prSet presAssocID="{2388FF0F-5549-430C-9BF9-D74E52C1A8A7}" presName="background2" presStyleLbl="node2" presStyleIdx="0" presStyleCnt="3"/>
      <dgm:spPr/>
    </dgm:pt>
    <dgm:pt modelId="{C4D81F70-A372-4E09-BBEC-DD68B3168829}" type="pres">
      <dgm:prSet presAssocID="{2388FF0F-5549-430C-9BF9-D74E52C1A8A7}" presName="text2" presStyleLbl="fgAcc2" presStyleIdx="0" presStyleCnt="3">
        <dgm:presLayoutVars>
          <dgm:chPref val="3"/>
        </dgm:presLayoutVars>
      </dgm:prSet>
      <dgm:spPr/>
      <dgm:t>
        <a:bodyPr/>
        <a:lstStyle/>
        <a:p>
          <a:pPr latinLnBrk="1"/>
          <a:endParaRPr lang="ko-KR" altLang="en-US"/>
        </a:p>
      </dgm:t>
    </dgm:pt>
    <dgm:pt modelId="{365C5FA3-F548-426B-B3CF-FC824A2B6B40}" type="pres">
      <dgm:prSet presAssocID="{2388FF0F-5549-430C-9BF9-D74E52C1A8A7}" presName="hierChild3" presStyleCnt="0"/>
      <dgm:spPr/>
    </dgm:pt>
    <dgm:pt modelId="{942D6308-58B1-401A-8F1B-76043C72DB26}" type="pres">
      <dgm:prSet presAssocID="{DCE0F86D-1EA6-4E8D-B11C-71D646234134}" presName="Name17" presStyleLbl="parChTrans1D3" presStyleIdx="0" presStyleCnt="2"/>
      <dgm:spPr/>
      <dgm:t>
        <a:bodyPr/>
        <a:lstStyle/>
        <a:p>
          <a:pPr latinLnBrk="1"/>
          <a:endParaRPr lang="ko-KR" altLang="en-US"/>
        </a:p>
      </dgm:t>
    </dgm:pt>
    <dgm:pt modelId="{0CF83127-7433-4D3B-AFF8-8778717D52B7}" type="pres">
      <dgm:prSet presAssocID="{AA2270C1-85F2-4E83-A385-E8A4BBAF3FB7}" presName="hierRoot3" presStyleCnt="0"/>
      <dgm:spPr/>
    </dgm:pt>
    <dgm:pt modelId="{AC5A113E-D4A2-4ED2-A060-6B6EF190E74B}" type="pres">
      <dgm:prSet presAssocID="{AA2270C1-85F2-4E83-A385-E8A4BBAF3FB7}" presName="composite3" presStyleCnt="0"/>
      <dgm:spPr/>
    </dgm:pt>
    <dgm:pt modelId="{45A494BF-2409-4789-B678-20E91BC2152C}" type="pres">
      <dgm:prSet presAssocID="{AA2270C1-85F2-4E83-A385-E8A4BBAF3FB7}" presName="background3" presStyleLbl="node3" presStyleIdx="0" presStyleCnt="2"/>
      <dgm:spPr/>
    </dgm:pt>
    <dgm:pt modelId="{A2E954B3-0B8C-499E-8130-8C8043A5D9A6}" type="pres">
      <dgm:prSet presAssocID="{AA2270C1-85F2-4E83-A385-E8A4BBAF3FB7}" presName="text3" presStyleLbl="fgAcc3" presStyleIdx="0" presStyleCnt="2">
        <dgm:presLayoutVars>
          <dgm:chPref val="3"/>
        </dgm:presLayoutVars>
      </dgm:prSet>
      <dgm:spPr/>
      <dgm:t>
        <a:bodyPr/>
        <a:lstStyle/>
        <a:p>
          <a:pPr latinLnBrk="1"/>
          <a:endParaRPr lang="ko-KR" altLang="en-US"/>
        </a:p>
      </dgm:t>
    </dgm:pt>
    <dgm:pt modelId="{61EFACDE-6B93-4CE5-BB05-BA89BC00C612}" type="pres">
      <dgm:prSet presAssocID="{AA2270C1-85F2-4E83-A385-E8A4BBAF3FB7}" presName="hierChild4" presStyleCnt="0"/>
      <dgm:spPr/>
    </dgm:pt>
    <dgm:pt modelId="{8BA9BF95-84EB-4525-8656-6A7A9007E7F1}" type="pres">
      <dgm:prSet presAssocID="{BF94F185-C459-48A1-B0FB-E82D1FA34E27}" presName="Name10" presStyleLbl="parChTrans1D2" presStyleIdx="1" presStyleCnt="3"/>
      <dgm:spPr/>
      <dgm:t>
        <a:bodyPr/>
        <a:lstStyle/>
        <a:p>
          <a:pPr latinLnBrk="1"/>
          <a:endParaRPr lang="ko-KR" altLang="en-US"/>
        </a:p>
      </dgm:t>
    </dgm:pt>
    <dgm:pt modelId="{C5BBA0EF-EAAE-448C-B062-9E01E35349B1}" type="pres">
      <dgm:prSet presAssocID="{65E4A346-7A74-452B-99A3-3D630DADF025}" presName="hierRoot2" presStyleCnt="0"/>
      <dgm:spPr/>
    </dgm:pt>
    <dgm:pt modelId="{8E06ED04-7C61-4C65-AA29-2E086CCBE1F0}" type="pres">
      <dgm:prSet presAssocID="{65E4A346-7A74-452B-99A3-3D630DADF025}" presName="composite2" presStyleCnt="0"/>
      <dgm:spPr/>
    </dgm:pt>
    <dgm:pt modelId="{98C1E69B-CF12-4649-BEF8-9E7DBEA63640}" type="pres">
      <dgm:prSet presAssocID="{65E4A346-7A74-452B-99A3-3D630DADF025}" presName="background2" presStyleLbl="node2" presStyleIdx="1" presStyleCnt="3"/>
      <dgm:spPr/>
    </dgm:pt>
    <dgm:pt modelId="{E5FA046B-0360-4ADA-85B7-398177640BF3}" type="pres">
      <dgm:prSet presAssocID="{65E4A346-7A74-452B-99A3-3D630DADF025}" presName="text2" presStyleLbl="fgAcc2" presStyleIdx="1" presStyleCnt="3">
        <dgm:presLayoutVars>
          <dgm:chPref val="3"/>
        </dgm:presLayoutVars>
      </dgm:prSet>
      <dgm:spPr/>
      <dgm:t>
        <a:bodyPr/>
        <a:lstStyle/>
        <a:p>
          <a:pPr latinLnBrk="1"/>
          <a:endParaRPr lang="ko-KR" altLang="en-US"/>
        </a:p>
      </dgm:t>
    </dgm:pt>
    <dgm:pt modelId="{DF8BB61F-C5E6-4874-9420-683D543856FF}" type="pres">
      <dgm:prSet presAssocID="{65E4A346-7A74-452B-99A3-3D630DADF025}" presName="hierChild3" presStyleCnt="0"/>
      <dgm:spPr/>
    </dgm:pt>
    <dgm:pt modelId="{9FFA1E97-3929-44AE-9AF0-B06F507AAAF6}" type="pres">
      <dgm:prSet presAssocID="{355E8D66-3FE9-4EA6-9529-45E3C2A21E17}" presName="Name17" presStyleLbl="parChTrans1D3" presStyleIdx="1" presStyleCnt="2"/>
      <dgm:spPr/>
      <dgm:t>
        <a:bodyPr/>
        <a:lstStyle/>
        <a:p>
          <a:pPr latinLnBrk="1"/>
          <a:endParaRPr lang="ko-KR" altLang="en-US"/>
        </a:p>
      </dgm:t>
    </dgm:pt>
    <dgm:pt modelId="{C417620A-E54A-4E7D-80F7-697E4839ADD2}" type="pres">
      <dgm:prSet presAssocID="{3FDA15C8-98DA-474B-A574-C9425A64E200}" presName="hierRoot3" presStyleCnt="0"/>
      <dgm:spPr/>
    </dgm:pt>
    <dgm:pt modelId="{646DA361-552E-4BA4-924D-B82C7B9326F1}" type="pres">
      <dgm:prSet presAssocID="{3FDA15C8-98DA-474B-A574-C9425A64E200}" presName="composite3" presStyleCnt="0"/>
      <dgm:spPr/>
    </dgm:pt>
    <dgm:pt modelId="{A1D7AE7E-BF83-447A-BD2E-A5B8DE78F6B3}" type="pres">
      <dgm:prSet presAssocID="{3FDA15C8-98DA-474B-A574-C9425A64E200}" presName="background3" presStyleLbl="node3" presStyleIdx="1" presStyleCnt="2"/>
      <dgm:spPr/>
    </dgm:pt>
    <dgm:pt modelId="{640DA267-CC64-42E9-9055-ADDF89A7B64A}" type="pres">
      <dgm:prSet presAssocID="{3FDA15C8-98DA-474B-A574-C9425A64E200}" presName="text3" presStyleLbl="fgAcc3" presStyleIdx="1" presStyleCnt="2">
        <dgm:presLayoutVars>
          <dgm:chPref val="3"/>
        </dgm:presLayoutVars>
      </dgm:prSet>
      <dgm:spPr/>
      <dgm:t>
        <a:bodyPr/>
        <a:lstStyle/>
        <a:p>
          <a:pPr latinLnBrk="1"/>
          <a:endParaRPr lang="ko-KR" altLang="en-US"/>
        </a:p>
      </dgm:t>
    </dgm:pt>
    <dgm:pt modelId="{929A37AA-C471-4FC6-9983-CE89148C7798}" type="pres">
      <dgm:prSet presAssocID="{3FDA15C8-98DA-474B-A574-C9425A64E200}" presName="hierChild4" presStyleCnt="0"/>
      <dgm:spPr/>
    </dgm:pt>
    <dgm:pt modelId="{01AA9C84-6CA2-4F7F-9057-AAC56D231732}" type="pres">
      <dgm:prSet presAssocID="{CF8EB931-1AC7-4766-B221-6E796CFD6D59}" presName="Name10" presStyleLbl="parChTrans1D2" presStyleIdx="2" presStyleCnt="3"/>
      <dgm:spPr/>
      <dgm:t>
        <a:bodyPr/>
        <a:lstStyle/>
        <a:p>
          <a:pPr latinLnBrk="1"/>
          <a:endParaRPr lang="ko-KR" altLang="en-US"/>
        </a:p>
      </dgm:t>
    </dgm:pt>
    <dgm:pt modelId="{2F79E969-42E9-4331-ADDF-2151876AF1BE}" type="pres">
      <dgm:prSet presAssocID="{2A8A16B1-2096-42E6-AB49-7AAD7C62B63F}" presName="hierRoot2" presStyleCnt="0"/>
      <dgm:spPr/>
    </dgm:pt>
    <dgm:pt modelId="{9990BCEB-0C59-414D-A3D3-20B7EFFFDEFF}" type="pres">
      <dgm:prSet presAssocID="{2A8A16B1-2096-42E6-AB49-7AAD7C62B63F}" presName="composite2" presStyleCnt="0"/>
      <dgm:spPr/>
    </dgm:pt>
    <dgm:pt modelId="{9272EE74-860B-49CA-BC98-C92060EDE87F}" type="pres">
      <dgm:prSet presAssocID="{2A8A16B1-2096-42E6-AB49-7AAD7C62B63F}" presName="background2" presStyleLbl="node2" presStyleIdx="2" presStyleCnt="3"/>
      <dgm:spPr/>
    </dgm:pt>
    <dgm:pt modelId="{E1CD5658-5F4D-460C-9AF2-C1245518A37A}" type="pres">
      <dgm:prSet presAssocID="{2A8A16B1-2096-42E6-AB49-7AAD7C62B63F}" presName="text2" presStyleLbl="fgAcc2" presStyleIdx="2" presStyleCnt="3">
        <dgm:presLayoutVars>
          <dgm:chPref val="3"/>
        </dgm:presLayoutVars>
      </dgm:prSet>
      <dgm:spPr/>
      <dgm:t>
        <a:bodyPr/>
        <a:lstStyle/>
        <a:p>
          <a:pPr latinLnBrk="1"/>
          <a:endParaRPr lang="ko-KR" altLang="en-US"/>
        </a:p>
      </dgm:t>
    </dgm:pt>
    <dgm:pt modelId="{EC5FA5C6-2402-4030-85FC-C4FA73F74C88}" type="pres">
      <dgm:prSet presAssocID="{2A8A16B1-2096-42E6-AB49-7AAD7C62B63F}" presName="hierChild3" presStyleCnt="0"/>
      <dgm:spPr/>
    </dgm:pt>
  </dgm:ptLst>
  <dgm:cxnLst>
    <dgm:cxn modelId="{FE032A01-E67F-4975-8829-B252A07F775C}" type="presOf" srcId="{65E4A346-7A74-452B-99A3-3D630DADF025}" destId="{E5FA046B-0360-4ADA-85B7-398177640BF3}" srcOrd="0" destOrd="0" presId="urn:microsoft.com/office/officeart/2005/8/layout/hierarchy1"/>
    <dgm:cxn modelId="{0F7872C6-18D0-4C05-B4DB-8C4921542D87}" type="presOf" srcId="{AA2270C1-85F2-4E83-A385-E8A4BBAF3FB7}" destId="{A2E954B3-0B8C-499E-8130-8C8043A5D9A6}" srcOrd="0" destOrd="0" presId="urn:microsoft.com/office/officeart/2005/8/layout/hierarchy1"/>
    <dgm:cxn modelId="{B3C46FAD-08DF-426F-A90A-0458E7489F4E}" srcId="{2388FF0F-5549-430C-9BF9-D74E52C1A8A7}" destId="{AA2270C1-85F2-4E83-A385-E8A4BBAF3FB7}" srcOrd="0" destOrd="0" parTransId="{DCE0F86D-1EA6-4E8D-B11C-71D646234134}" sibTransId="{377A5DEF-9A59-48FA-9BB8-BF90954262A8}"/>
    <dgm:cxn modelId="{88B71A74-E9B9-4200-B0B4-C2FD9C9E9B18}" type="presOf" srcId="{8919857A-D11B-4514-8565-DC5FCDD5D86B}" destId="{AECC9CBD-35A8-4138-85B9-D69ACD8C1335}" srcOrd="0" destOrd="0" presId="urn:microsoft.com/office/officeart/2005/8/layout/hierarchy1"/>
    <dgm:cxn modelId="{A8643F39-05F4-4B43-A802-EEA862335070}" srcId="{65E4A346-7A74-452B-99A3-3D630DADF025}" destId="{3FDA15C8-98DA-474B-A574-C9425A64E200}" srcOrd="0" destOrd="0" parTransId="{355E8D66-3FE9-4EA6-9529-45E3C2A21E17}" sibTransId="{8CB20F09-4D81-4E13-AD11-F2F099AC6228}"/>
    <dgm:cxn modelId="{17219A8C-D330-4993-831C-4024C9EAF3CD}" type="presOf" srcId="{DCE0F86D-1EA6-4E8D-B11C-71D646234134}" destId="{942D6308-58B1-401A-8F1B-76043C72DB26}" srcOrd="0" destOrd="0" presId="urn:microsoft.com/office/officeart/2005/8/layout/hierarchy1"/>
    <dgm:cxn modelId="{9192E8F2-3805-4A2F-888E-82E38D4D18C5}" srcId="{7572B277-6677-473C-9B3F-5F2D4438774B}" destId="{2388FF0F-5549-430C-9BF9-D74E52C1A8A7}" srcOrd="0" destOrd="0" parTransId="{2BE19E61-0E7A-45B3-91A9-A5F055E6EE32}" sibTransId="{68CE7892-A07F-4951-B753-6FC3AD640B37}"/>
    <dgm:cxn modelId="{DD791363-9706-44D3-A89C-62DE7F767C8E}" srcId="{7572B277-6677-473C-9B3F-5F2D4438774B}" destId="{2A8A16B1-2096-42E6-AB49-7AAD7C62B63F}" srcOrd="2" destOrd="0" parTransId="{CF8EB931-1AC7-4766-B221-6E796CFD6D59}" sibTransId="{C2EAF56F-21AA-49EB-8144-CAD9B66DB490}"/>
    <dgm:cxn modelId="{EB4AF859-6F87-4FB3-9888-5CB28520B419}" type="presOf" srcId="{2A8A16B1-2096-42E6-AB49-7AAD7C62B63F}" destId="{E1CD5658-5F4D-460C-9AF2-C1245518A37A}" srcOrd="0" destOrd="0" presId="urn:microsoft.com/office/officeart/2005/8/layout/hierarchy1"/>
    <dgm:cxn modelId="{E70BA56A-15DA-4D43-BEC7-6482C237401A}" srcId="{8919857A-D11B-4514-8565-DC5FCDD5D86B}" destId="{7572B277-6677-473C-9B3F-5F2D4438774B}" srcOrd="0" destOrd="0" parTransId="{8E7E4E32-6EC1-498D-B4E8-3BDD123286F5}" sibTransId="{86174361-7F01-4A12-A545-A69830B04951}"/>
    <dgm:cxn modelId="{F8F2A304-3308-42E8-8E66-1558D5E7656A}" type="presOf" srcId="{2388FF0F-5549-430C-9BF9-D74E52C1A8A7}" destId="{C4D81F70-A372-4E09-BBEC-DD68B3168829}" srcOrd="0" destOrd="0" presId="urn:microsoft.com/office/officeart/2005/8/layout/hierarchy1"/>
    <dgm:cxn modelId="{5ED750A2-B12F-4CBA-8FFB-9BD88ED08F2C}" type="presOf" srcId="{BF94F185-C459-48A1-B0FB-E82D1FA34E27}" destId="{8BA9BF95-84EB-4525-8656-6A7A9007E7F1}" srcOrd="0" destOrd="0" presId="urn:microsoft.com/office/officeart/2005/8/layout/hierarchy1"/>
    <dgm:cxn modelId="{CA69DBFC-7BE9-4171-8D72-230DD46B7843}" type="presOf" srcId="{CF8EB931-1AC7-4766-B221-6E796CFD6D59}" destId="{01AA9C84-6CA2-4F7F-9057-AAC56D231732}" srcOrd="0" destOrd="0" presId="urn:microsoft.com/office/officeart/2005/8/layout/hierarchy1"/>
    <dgm:cxn modelId="{0FBB0717-1071-4E63-9D17-C0ABCADFCADE}" type="presOf" srcId="{3FDA15C8-98DA-474B-A574-C9425A64E200}" destId="{640DA267-CC64-42E9-9055-ADDF89A7B64A}" srcOrd="0" destOrd="0" presId="urn:microsoft.com/office/officeart/2005/8/layout/hierarchy1"/>
    <dgm:cxn modelId="{19CB16FA-B9CD-41EF-BCE6-AF58788B7B56}" type="presOf" srcId="{355E8D66-3FE9-4EA6-9529-45E3C2A21E17}" destId="{9FFA1E97-3929-44AE-9AF0-B06F507AAAF6}" srcOrd="0" destOrd="0" presId="urn:microsoft.com/office/officeart/2005/8/layout/hierarchy1"/>
    <dgm:cxn modelId="{34CF2F54-A457-4931-A6B3-753E789A6C21}" type="presOf" srcId="{2BE19E61-0E7A-45B3-91A9-A5F055E6EE32}" destId="{7DB9BAAA-E3AC-4098-872D-3D4304E7818E}" srcOrd="0" destOrd="0" presId="urn:microsoft.com/office/officeart/2005/8/layout/hierarchy1"/>
    <dgm:cxn modelId="{AADA4121-828D-490E-ADD1-829F4F3C8DCD}" type="presOf" srcId="{7572B277-6677-473C-9B3F-5F2D4438774B}" destId="{36A29A81-6EAE-4C06-9424-77684D55C944}" srcOrd="0" destOrd="0" presId="urn:microsoft.com/office/officeart/2005/8/layout/hierarchy1"/>
    <dgm:cxn modelId="{11EBFE15-5830-428D-8FC0-3A58D0ADBB0D}" srcId="{7572B277-6677-473C-9B3F-5F2D4438774B}" destId="{65E4A346-7A74-452B-99A3-3D630DADF025}" srcOrd="1" destOrd="0" parTransId="{BF94F185-C459-48A1-B0FB-E82D1FA34E27}" sibTransId="{3FB368D2-9BDF-4BA7-8B59-4FFBD7947AD5}"/>
    <dgm:cxn modelId="{8BC26D99-2999-4A83-A655-5A6FED4D39E2}" type="presParOf" srcId="{AECC9CBD-35A8-4138-85B9-D69ACD8C1335}" destId="{0CA2DDAD-EAD4-4196-933A-1B7023892F9F}" srcOrd="0" destOrd="0" presId="urn:microsoft.com/office/officeart/2005/8/layout/hierarchy1"/>
    <dgm:cxn modelId="{18A5EFB5-4C4E-4754-A240-21606E4863C7}" type="presParOf" srcId="{0CA2DDAD-EAD4-4196-933A-1B7023892F9F}" destId="{08E79E39-6E5F-4E07-98D0-8B84DD8D188E}" srcOrd="0" destOrd="0" presId="urn:microsoft.com/office/officeart/2005/8/layout/hierarchy1"/>
    <dgm:cxn modelId="{249E9D0C-3E1B-416D-AFFC-79EA5FF87379}" type="presParOf" srcId="{08E79E39-6E5F-4E07-98D0-8B84DD8D188E}" destId="{B32B1A68-2E23-46B5-9A35-AE32FF990FA2}" srcOrd="0" destOrd="0" presId="urn:microsoft.com/office/officeart/2005/8/layout/hierarchy1"/>
    <dgm:cxn modelId="{6836F23A-8350-4861-9275-4E320EAAF427}" type="presParOf" srcId="{08E79E39-6E5F-4E07-98D0-8B84DD8D188E}" destId="{36A29A81-6EAE-4C06-9424-77684D55C944}" srcOrd="1" destOrd="0" presId="urn:microsoft.com/office/officeart/2005/8/layout/hierarchy1"/>
    <dgm:cxn modelId="{F85C5038-5DF5-4D07-8907-4B39D30FED47}" type="presParOf" srcId="{0CA2DDAD-EAD4-4196-933A-1B7023892F9F}" destId="{B0116C21-B495-481A-B746-153E643B0B1D}" srcOrd="1" destOrd="0" presId="urn:microsoft.com/office/officeart/2005/8/layout/hierarchy1"/>
    <dgm:cxn modelId="{CFBA1960-4727-4BB8-8A0F-D012BA6F74BD}" type="presParOf" srcId="{B0116C21-B495-481A-B746-153E643B0B1D}" destId="{7DB9BAAA-E3AC-4098-872D-3D4304E7818E}" srcOrd="0" destOrd="0" presId="urn:microsoft.com/office/officeart/2005/8/layout/hierarchy1"/>
    <dgm:cxn modelId="{993CD061-3F8F-4731-8853-C7C73FDADE09}" type="presParOf" srcId="{B0116C21-B495-481A-B746-153E643B0B1D}" destId="{327E9015-7A24-4C47-8F33-B899A05DA7A9}" srcOrd="1" destOrd="0" presId="urn:microsoft.com/office/officeart/2005/8/layout/hierarchy1"/>
    <dgm:cxn modelId="{CB984D34-014C-4E25-BFF3-A855D1860FDC}" type="presParOf" srcId="{327E9015-7A24-4C47-8F33-B899A05DA7A9}" destId="{701759E2-A4B8-4039-A2D6-46CFD1AD5243}" srcOrd="0" destOrd="0" presId="urn:microsoft.com/office/officeart/2005/8/layout/hierarchy1"/>
    <dgm:cxn modelId="{84262437-4857-49DD-A7AE-48E74D6A8232}" type="presParOf" srcId="{701759E2-A4B8-4039-A2D6-46CFD1AD5243}" destId="{09BDDFED-EE6F-483F-AD8E-2582326084C7}" srcOrd="0" destOrd="0" presId="urn:microsoft.com/office/officeart/2005/8/layout/hierarchy1"/>
    <dgm:cxn modelId="{AE9D59F5-0745-4595-98B8-D42C81239225}" type="presParOf" srcId="{701759E2-A4B8-4039-A2D6-46CFD1AD5243}" destId="{C4D81F70-A372-4E09-BBEC-DD68B3168829}" srcOrd="1" destOrd="0" presId="urn:microsoft.com/office/officeart/2005/8/layout/hierarchy1"/>
    <dgm:cxn modelId="{B7FA352A-E691-4383-A619-DD6C22C42DCA}" type="presParOf" srcId="{327E9015-7A24-4C47-8F33-B899A05DA7A9}" destId="{365C5FA3-F548-426B-B3CF-FC824A2B6B40}" srcOrd="1" destOrd="0" presId="urn:microsoft.com/office/officeart/2005/8/layout/hierarchy1"/>
    <dgm:cxn modelId="{B9438B32-3109-4215-B126-FF100CDE1FC1}" type="presParOf" srcId="{365C5FA3-F548-426B-B3CF-FC824A2B6B40}" destId="{942D6308-58B1-401A-8F1B-76043C72DB26}" srcOrd="0" destOrd="0" presId="urn:microsoft.com/office/officeart/2005/8/layout/hierarchy1"/>
    <dgm:cxn modelId="{61102249-45D6-4A66-AA07-07FE98AD3873}" type="presParOf" srcId="{365C5FA3-F548-426B-B3CF-FC824A2B6B40}" destId="{0CF83127-7433-4D3B-AFF8-8778717D52B7}" srcOrd="1" destOrd="0" presId="urn:microsoft.com/office/officeart/2005/8/layout/hierarchy1"/>
    <dgm:cxn modelId="{D0CADADB-20BA-4C07-B0DF-EAE37CF96ADD}" type="presParOf" srcId="{0CF83127-7433-4D3B-AFF8-8778717D52B7}" destId="{AC5A113E-D4A2-4ED2-A060-6B6EF190E74B}" srcOrd="0" destOrd="0" presId="urn:microsoft.com/office/officeart/2005/8/layout/hierarchy1"/>
    <dgm:cxn modelId="{613DA85E-D890-4D2F-8447-0993D5CE6F31}" type="presParOf" srcId="{AC5A113E-D4A2-4ED2-A060-6B6EF190E74B}" destId="{45A494BF-2409-4789-B678-20E91BC2152C}" srcOrd="0" destOrd="0" presId="urn:microsoft.com/office/officeart/2005/8/layout/hierarchy1"/>
    <dgm:cxn modelId="{25FA24C0-18ED-4EFB-82F1-FEE6C450C4D0}" type="presParOf" srcId="{AC5A113E-D4A2-4ED2-A060-6B6EF190E74B}" destId="{A2E954B3-0B8C-499E-8130-8C8043A5D9A6}" srcOrd="1" destOrd="0" presId="urn:microsoft.com/office/officeart/2005/8/layout/hierarchy1"/>
    <dgm:cxn modelId="{EFB21D1D-30E4-445F-8181-74A675254CE8}" type="presParOf" srcId="{0CF83127-7433-4D3B-AFF8-8778717D52B7}" destId="{61EFACDE-6B93-4CE5-BB05-BA89BC00C612}" srcOrd="1" destOrd="0" presId="urn:microsoft.com/office/officeart/2005/8/layout/hierarchy1"/>
    <dgm:cxn modelId="{4114546F-B33E-4179-B5AE-9AAD005F063E}" type="presParOf" srcId="{B0116C21-B495-481A-B746-153E643B0B1D}" destId="{8BA9BF95-84EB-4525-8656-6A7A9007E7F1}" srcOrd="2" destOrd="0" presId="urn:microsoft.com/office/officeart/2005/8/layout/hierarchy1"/>
    <dgm:cxn modelId="{E172EE91-F2C5-4479-9FCD-12FBA9A715F3}" type="presParOf" srcId="{B0116C21-B495-481A-B746-153E643B0B1D}" destId="{C5BBA0EF-EAAE-448C-B062-9E01E35349B1}" srcOrd="3" destOrd="0" presId="urn:microsoft.com/office/officeart/2005/8/layout/hierarchy1"/>
    <dgm:cxn modelId="{B7BC42C6-DBA4-4B71-ACD5-38C66C3732CB}" type="presParOf" srcId="{C5BBA0EF-EAAE-448C-B062-9E01E35349B1}" destId="{8E06ED04-7C61-4C65-AA29-2E086CCBE1F0}" srcOrd="0" destOrd="0" presId="urn:microsoft.com/office/officeart/2005/8/layout/hierarchy1"/>
    <dgm:cxn modelId="{FE8B66C6-B9E8-47D3-AAEF-767E1FE8F039}" type="presParOf" srcId="{8E06ED04-7C61-4C65-AA29-2E086CCBE1F0}" destId="{98C1E69B-CF12-4649-BEF8-9E7DBEA63640}" srcOrd="0" destOrd="0" presId="urn:microsoft.com/office/officeart/2005/8/layout/hierarchy1"/>
    <dgm:cxn modelId="{352ECE10-42B4-464C-B005-4FA7492C35A7}" type="presParOf" srcId="{8E06ED04-7C61-4C65-AA29-2E086CCBE1F0}" destId="{E5FA046B-0360-4ADA-85B7-398177640BF3}" srcOrd="1" destOrd="0" presId="urn:microsoft.com/office/officeart/2005/8/layout/hierarchy1"/>
    <dgm:cxn modelId="{8ED0BA7D-C862-45D4-B0FE-4D4214E4D338}" type="presParOf" srcId="{C5BBA0EF-EAAE-448C-B062-9E01E35349B1}" destId="{DF8BB61F-C5E6-4874-9420-683D543856FF}" srcOrd="1" destOrd="0" presId="urn:microsoft.com/office/officeart/2005/8/layout/hierarchy1"/>
    <dgm:cxn modelId="{892CA82A-CE48-4D55-91BA-2514483D4585}" type="presParOf" srcId="{DF8BB61F-C5E6-4874-9420-683D543856FF}" destId="{9FFA1E97-3929-44AE-9AF0-B06F507AAAF6}" srcOrd="0" destOrd="0" presId="urn:microsoft.com/office/officeart/2005/8/layout/hierarchy1"/>
    <dgm:cxn modelId="{CD484878-CD92-4231-856B-BEFF855AF0BC}" type="presParOf" srcId="{DF8BB61F-C5E6-4874-9420-683D543856FF}" destId="{C417620A-E54A-4E7D-80F7-697E4839ADD2}" srcOrd="1" destOrd="0" presId="urn:microsoft.com/office/officeart/2005/8/layout/hierarchy1"/>
    <dgm:cxn modelId="{428F4C7B-75DE-4DE4-873A-5A4698BCC290}" type="presParOf" srcId="{C417620A-E54A-4E7D-80F7-697E4839ADD2}" destId="{646DA361-552E-4BA4-924D-B82C7B9326F1}" srcOrd="0" destOrd="0" presId="urn:microsoft.com/office/officeart/2005/8/layout/hierarchy1"/>
    <dgm:cxn modelId="{4FEB8E0F-4E38-4A9B-A1E9-31FF6F388030}" type="presParOf" srcId="{646DA361-552E-4BA4-924D-B82C7B9326F1}" destId="{A1D7AE7E-BF83-447A-BD2E-A5B8DE78F6B3}" srcOrd="0" destOrd="0" presId="urn:microsoft.com/office/officeart/2005/8/layout/hierarchy1"/>
    <dgm:cxn modelId="{ECC7D2CD-2384-4EEE-9CAA-2FC93ED91F88}" type="presParOf" srcId="{646DA361-552E-4BA4-924D-B82C7B9326F1}" destId="{640DA267-CC64-42E9-9055-ADDF89A7B64A}" srcOrd="1" destOrd="0" presId="urn:microsoft.com/office/officeart/2005/8/layout/hierarchy1"/>
    <dgm:cxn modelId="{5F15C57E-8B37-471E-8ADB-26CEF8E5CDB2}" type="presParOf" srcId="{C417620A-E54A-4E7D-80F7-697E4839ADD2}" destId="{929A37AA-C471-4FC6-9983-CE89148C7798}" srcOrd="1" destOrd="0" presId="urn:microsoft.com/office/officeart/2005/8/layout/hierarchy1"/>
    <dgm:cxn modelId="{856E4340-0F03-468C-8A93-2B9DE3C6AAF9}" type="presParOf" srcId="{B0116C21-B495-481A-B746-153E643B0B1D}" destId="{01AA9C84-6CA2-4F7F-9057-AAC56D231732}" srcOrd="4" destOrd="0" presId="urn:microsoft.com/office/officeart/2005/8/layout/hierarchy1"/>
    <dgm:cxn modelId="{575F8ED6-5865-4D0E-9983-FD24968D010D}" type="presParOf" srcId="{B0116C21-B495-481A-B746-153E643B0B1D}" destId="{2F79E969-42E9-4331-ADDF-2151876AF1BE}" srcOrd="5" destOrd="0" presId="urn:microsoft.com/office/officeart/2005/8/layout/hierarchy1"/>
    <dgm:cxn modelId="{236CD109-BFED-4028-9D46-8177AC5D0914}" type="presParOf" srcId="{2F79E969-42E9-4331-ADDF-2151876AF1BE}" destId="{9990BCEB-0C59-414D-A3D3-20B7EFFFDEFF}" srcOrd="0" destOrd="0" presId="urn:microsoft.com/office/officeart/2005/8/layout/hierarchy1"/>
    <dgm:cxn modelId="{7DFB1E18-4B89-4030-8912-77D7CB3F4604}" type="presParOf" srcId="{9990BCEB-0C59-414D-A3D3-20B7EFFFDEFF}" destId="{9272EE74-860B-49CA-BC98-C92060EDE87F}" srcOrd="0" destOrd="0" presId="urn:microsoft.com/office/officeart/2005/8/layout/hierarchy1"/>
    <dgm:cxn modelId="{A56FE2D3-B8BD-4DF3-A3FF-FE77A371003E}" type="presParOf" srcId="{9990BCEB-0C59-414D-A3D3-20B7EFFFDEFF}" destId="{E1CD5658-5F4D-460C-9AF2-C1245518A37A}" srcOrd="1" destOrd="0" presId="urn:microsoft.com/office/officeart/2005/8/layout/hierarchy1"/>
    <dgm:cxn modelId="{14100111-5005-4DFE-A21F-563994F12022}" type="presParOf" srcId="{2F79E969-42E9-4331-ADDF-2151876AF1BE}" destId="{EC5FA5C6-2402-4030-85FC-C4FA73F74C8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A9C84-6CA2-4F7F-9057-AAC56D231732}">
      <dsp:nvSpPr>
        <dsp:cNvPr id="0" name=""/>
        <dsp:cNvSpPr/>
      </dsp:nvSpPr>
      <dsp:spPr>
        <a:xfrm>
          <a:off x="2782567" y="662794"/>
          <a:ext cx="1273913" cy="303133"/>
        </a:xfrm>
        <a:custGeom>
          <a:avLst/>
          <a:gdLst/>
          <a:ahLst/>
          <a:cxnLst/>
          <a:rect l="0" t="0" r="0" b="0"/>
          <a:pathLst>
            <a:path>
              <a:moveTo>
                <a:pt x="0" y="0"/>
              </a:moveTo>
              <a:lnTo>
                <a:pt x="0" y="206576"/>
              </a:lnTo>
              <a:lnTo>
                <a:pt x="1273913" y="206576"/>
              </a:lnTo>
              <a:lnTo>
                <a:pt x="1273913" y="3031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A1E97-3929-44AE-9AF0-B06F507AAAF6}">
      <dsp:nvSpPr>
        <dsp:cNvPr id="0" name=""/>
        <dsp:cNvSpPr/>
      </dsp:nvSpPr>
      <dsp:spPr>
        <a:xfrm>
          <a:off x="2736847" y="1627783"/>
          <a:ext cx="91440" cy="303133"/>
        </a:xfrm>
        <a:custGeom>
          <a:avLst/>
          <a:gdLst/>
          <a:ahLst/>
          <a:cxnLst/>
          <a:rect l="0" t="0" r="0" b="0"/>
          <a:pathLst>
            <a:path>
              <a:moveTo>
                <a:pt x="45720" y="0"/>
              </a:moveTo>
              <a:lnTo>
                <a:pt x="45720" y="3031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A9BF95-84EB-4525-8656-6A7A9007E7F1}">
      <dsp:nvSpPr>
        <dsp:cNvPr id="0" name=""/>
        <dsp:cNvSpPr/>
      </dsp:nvSpPr>
      <dsp:spPr>
        <a:xfrm>
          <a:off x="2736847" y="662794"/>
          <a:ext cx="91440" cy="303133"/>
        </a:xfrm>
        <a:custGeom>
          <a:avLst/>
          <a:gdLst/>
          <a:ahLst/>
          <a:cxnLst/>
          <a:rect l="0" t="0" r="0" b="0"/>
          <a:pathLst>
            <a:path>
              <a:moveTo>
                <a:pt x="45720" y="0"/>
              </a:moveTo>
              <a:lnTo>
                <a:pt x="45720" y="3031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D6308-58B1-401A-8F1B-76043C72DB26}">
      <dsp:nvSpPr>
        <dsp:cNvPr id="0" name=""/>
        <dsp:cNvSpPr/>
      </dsp:nvSpPr>
      <dsp:spPr>
        <a:xfrm>
          <a:off x="1462934" y="1627783"/>
          <a:ext cx="91440" cy="303133"/>
        </a:xfrm>
        <a:custGeom>
          <a:avLst/>
          <a:gdLst/>
          <a:ahLst/>
          <a:cxnLst/>
          <a:rect l="0" t="0" r="0" b="0"/>
          <a:pathLst>
            <a:path>
              <a:moveTo>
                <a:pt x="45720" y="0"/>
              </a:moveTo>
              <a:lnTo>
                <a:pt x="45720" y="3031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B9BAAA-E3AC-4098-872D-3D4304E7818E}">
      <dsp:nvSpPr>
        <dsp:cNvPr id="0" name=""/>
        <dsp:cNvSpPr/>
      </dsp:nvSpPr>
      <dsp:spPr>
        <a:xfrm>
          <a:off x="1508654" y="662794"/>
          <a:ext cx="1273913" cy="303133"/>
        </a:xfrm>
        <a:custGeom>
          <a:avLst/>
          <a:gdLst/>
          <a:ahLst/>
          <a:cxnLst/>
          <a:rect l="0" t="0" r="0" b="0"/>
          <a:pathLst>
            <a:path>
              <a:moveTo>
                <a:pt x="1273913" y="0"/>
              </a:moveTo>
              <a:lnTo>
                <a:pt x="1273913" y="206576"/>
              </a:lnTo>
              <a:lnTo>
                <a:pt x="0" y="206576"/>
              </a:lnTo>
              <a:lnTo>
                <a:pt x="0" y="3031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2B1A68-2E23-46B5-9A35-AE32FF990FA2}">
      <dsp:nvSpPr>
        <dsp:cNvPr id="0" name=""/>
        <dsp:cNvSpPr/>
      </dsp:nvSpPr>
      <dsp:spPr>
        <a:xfrm>
          <a:off x="2261421" y="938"/>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6A29A81-6EAE-4C06-9424-77684D55C944}">
      <dsp:nvSpPr>
        <dsp:cNvPr id="0" name=""/>
        <dsp:cNvSpPr/>
      </dsp:nvSpPr>
      <dsp:spPr>
        <a:xfrm>
          <a:off x="2377231" y="110958"/>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OLS Policy</a:t>
          </a:r>
        </a:p>
        <a:p>
          <a:pPr lvl="0" algn="ctr" defTabSz="533400" latinLnBrk="1">
            <a:lnSpc>
              <a:spcPct val="90000"/>
            </a:lnSpc>
            <a:spcBef>
              <a:spcPct val="0"/>
            </a:spcBef>
            <a:spcAft>
              <a:spcPct val="35000"/>
            </a:spcAft>
          </a:pPr>
          <a:r>
            <a:rPr lang="en-US" altLang="ko-KR" sz="1200" kern="1200" dirty="0" smtClean="0"/>
            <a:t>HR</a:t>
          </a:r>
          <a:endParaRPr lang="ko-KR" altLang="en-US" sz="1200" kern="1200" dirty="0"/>
        </a:p>
      </dsp:txBody>
      <dsp:txXfrm>
        <a:off x="2396616" y="130343"/>
        <a:ext cx="1003522" cy="623085"/>
      </dsp:txXfrm>
    </dsp:sp>
    <dsp:sp modelId="{09BDDFED-EE6F-483F-AD8E-2582326084C7}">
      <dsp:nvSpPr>
        <dsp:cNvPr id="0" name=""/>
        <dsp:cNvSpPr/>
      </dsp:nvSpPr>
      <dsp:spPr>
        <a:xfrm>
          <a:off x="987508" y="965927"/>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D81F70-A372-4E09-BBEC-DD68B3168829}">
      <dsp:nvSpPr>
        <dsp:cNvPr id="0" name=""/>
        <dsp:cNvSpPr/>
      </dsp:nvSpPr>
      <dsp:spPr>
        <a:xfrm>
          <a:off x="1103318" y="1075947"/>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Label Components</a:t>
          </a:r>
          <a:endParaRPr lang="ko-KR" altLang="en-US" sz="1200" kern="1200" dirty="0"/>
        </a:p>
      </dsp:txBody>
      <dsp:txXfrm>
        <a:off x="1122703" y="1095332"/>
        <a:ext cx="1003522" cy="623085"/>
      </dsp:txXfrm>
    </dsp:sp>
    <dsp:sp modelId="{45A494BF-2409-4789-B678-20E91BC2152C}">
      <dsp:nvSpPr>
        <dsp:cNvPr id="0" name=""/>
        <dsp:cNvSpPr/>
      </dsp:nvSpPr>
      <dsp:spPr>
        <a:xfrm>
          <a:off x="987508" y="1930917"/>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2E954B3-0B8C-499E-8130-8C8043A5D9A6}">
      <dsp:nvSpPr>
        <dsp:cNvPr id="0" name=""/>
        <dsp:cNvSpPr/>
      </dsp:nvSpPr>
      <dsp:spPr>
        <a:xfrm>
          <a:off x="1103318" y="2040936"/>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Data Labels</a:t>
          </a:r>
          <a:endParaRPr lang="ko-KR" altLang="en-US" sz="1200" kern="1200" dirty="0"/>
        </a:p>
      </dsp:txBody>
      <dsp:txXfrm>
        <a:off x="1122703" y="2060321"/>
        <a:ext cx="1003522" cy="623085"/>
      </dsp:txXfrm>
    </dsp:sp>
    <dsp:sp modelId="{98C1E69B-CF12-4649-BEF8-9E7DBEA63640}">
      <dsp:nvSpPr>
        <dsp:cNvPr id="0" name=""/>
        <dsp:cNvSpPr/>
      </dsp:nvSpPr>
      <dsp:spPr>
        <a:xfrm>
          <a:off x="2261421" y="965927"/>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5FA046B-0360-4ADA-85B7-398177640BF3}">
      <dsp:nvSpPr>
        <dsp:cNvPr id="0" name=""/>
        <dsp:cNvSpPr/>
      </dsp:nvSpPr>
      <dsp:spPr>
        <a:xfrm>
          <a:off x="2377231" y="1075947"/>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User labels</a:t>
          </a:r>
          <a:endParaRPr lang="ko-KR" altLang="en-US" sz="1200" kern="1200" dirty="0"/>
        </a:p>
      </dsp:txBody>
      <dsp:txXfrm>
        <a:off x="2396616" y="1095332"/>
        <a:ext cx="1003522" cy="623085"/>
      </dsp:txXfrm>
    </dsp:sp>
    <dsp:sp modelId="{A1D7AE7E-BF83-447A-BD2E-A5B8DE78F6B3}">
      <dsp:nvSpPr>
        <dsp:cNvPr id="0" name=""/>
        <dsp:cNvSpPr/>
      </dsp:nvSpPr>
      <dsp:spPr>
        <a:xfrm>
          <a:off x="2261421" y="1930917"/>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40DA267-CC64-42E9-9055-ADDF89A7B64A}">
      <dsp:nvSpPr>
        <dsp:cNvPr id="0" name=""/>
        <dsp:cNvSpPr/>
      </dsp:nvSpPr>
      <dsp:spPr>
        <a:xfrm>
          <a:off x="2377231" y="2040936"/>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Privileges</a:t>
          </a:r>
          <a:endParaRPr lang="ko-KR" altLang="en-US" sz="1200" kern="1200" dirty="0"/>
        </a:p>
      </dsp:txBody>
      <dsp:txXfrm>
        <a:off x="2396616" y="2060321"/>
        <a:ext cx="1003522" cy="623085"/>
      </dsp:txXfrm>
    </dsp:sp>
    <dsp:sp modelId="{9272EE74-860B-49CA-BC98-C92060EDE87F}">
      <dsp:nvSpPr>
        <dsp:cNvPr id="0" name=""/>
        <dsp:cNvSpPr/>
      </dsp:nvSpPr>
      <dsp:spPr>
        <a:xfrm>
          <a:off x="3535334" y="965927"/>
          <a:ext cx="1042292" cy="6618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1CD5658-5F4D-460C-9AF2-C1245518A37A}">
      <dsp:nvSpPr>
        <dsp:cNvPr id="0" name=""/>
        <dsp:cNvSpPr/>
      </dsp:nvSpPr>
      <dsp:spPr>
        <a:xfrm>
          <a:off x="3651145" y="1075947"/>
          <a:ext cx="1042292" cy="6618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latinLnBrk="1">
            <a:lnSpc>
              <a:spcPct val="90000"/>
            </a:lnSpc>
            <a:spcBef>
              <a:spcPct val="0"/>
            </a:spcBef>
            <a:spcAft>
              <a:spcPct val="35000"/>
            </a:spcAft>
          </a:pPr>
          <a:r>
            <a:rPr lang="en-US" altLang="ko-KR" sz="1200" kern="1200" dirty="0" smtClean="0"/>
            <a:t>Protected tables</a:t>
          </a:r>
          <a:endParaRPr lang="ko-KR" altLang="en-US" sz="1200" kern="1200" dirty="0"/>
        </a:p>
      </dsp:txBody>
      <dsp:txXfrm>
        <a:off x="3670530" y="1095332"/>
        <a:ext cx="1003522" cy="6230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12/9/2021</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12/9/2021</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ct val="0"/>
              </a:spcAft>
              <a:buClrTx/>
              <a:buSzTx/>
              <a:buFont typeface="System Font Regular"/>
              <a:buNone/>
            </a:pPr>
            <a:r>
              <a:rPr lang="en-US"/>
              <a:t>Edit Master text styles</a:t>
            </a:r>
          </a:p>
          <a:p>
            <a:pPr marL="449199" marR="0" lvl="1" indent="-224599" fontAlgn="auto">
              <a:lnSpc>
                <a:spcPct val="95000"/>
              </a:lnSpc>
              <a:spcBef>
                <a:spcPts val="736"/>
              </a:spcBef>
              <a:spcAft>
                <a:spcPct val="0"/>
              </a:spcAft>
              <a:buClrTx/>
              <a:buSzTx/>
              <a:buFont typeface="Arial" panose="020B0604020202020204" pitchFamily="34" charset="0"/>
              <a:buChar char="•"/>
            </a:pPr>
            <a:r>
              <a:rPr lang="en-US"/>
              <a:t>Second level</a:t>
            </a:r>
          </a:p>
          <a:p>
            <a:pPr marL="898397" marR="0" lvl="2" indent="-224599" fontAlgn="auto">
              <a:lnSpc>
                <a:spcPct val="95000"/>
              </a:lnSpc>
              <a:spcBef>
                <a:spcPts val="491"/>
              </a:spcBef>
              <a:spcAft>
                <a:spcPct val="0"/>
              </a:spcAft>
              <a:buClrTx/>
              <a:buSzPct val="120000"/>
              <a:buFont typeface="System Font Regular"/>
              <a:buChar char="-"/>
            </a:pPr>
            <a:r>
              <a:rPr lang="en-US"/>
              <a:t>Third level</a:t>
            </a:r>
          </a:p>
          <a:p>
            <a:pPr marL="1347596" marR="0" lvl="3" indent="-224599" fontAlgn="auto">
              <a:lnSpc>
                <a:spcPct val="95000"/>
              </a:lnSpc>
              <a:spcBef>
                <a:spcPts val="491"/>
              </a:spcBef>
              <a:spcAft>
                <a:spcPct val="0"/>
              </a:spcAft>
              <a:buClrTx/>
              <a:buSzTx/>
              <a:buFont typeface="System Font Regular"/>
              <a:buChar char="◦"/>
            </a:pPr>
            <a:r>
              <a:rPr lang="en-US"/>
              <a:t>Fourth level</a:t>
            </a:r>
          </a:p>
          <a:p>
            <a:pPr marL="1796796" marR="0" lvl="4" indent="-224599" fontAlgn="auto">
              <a:lnSpc>
                <a:spcPct val="95000"/>
              </a:lnSpc>
              <a:spcBef>
                <a:spcPts val="491"/>
              </a:spcBef>
              <a:spcAft>
                <a:spcPct val="0"/>
              </a:spcAft>
              <a:buClrTx/>
              <a:buSzTx/>
              <a:buFont typeface="System Font Regular"/>
              <a:buChar char="•"/>
            </a:pPr>
            <a:r>
              <a:rPr lang="en-US"/>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CA" dirty="0"/>
          </a:p>
        </p:txBody>
      </p:sp>
      <p:sp>
        <p:nvSpPr>
          <p:cNvPr id="4" name="Slide Number Placeholder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279382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p:txBody>
          <a:bodyPr/>
          <a:lstStyle/>
          <a:p>
            <a:pPr>
              <a:defRPr/>
            </a:pPr>
            <a:fld id="{0BDCC2C1-0EA6-40C5-B831-57B3818C860C}" type="slidenum">
              <a:rPr lang="en-US" smtClean="0">
                <a:latin typeface="Times" pitchFamily="18" charset="0"/>
              </a:rPr>
              <a:pPr>
                <a:defRPr/>
              </a:pPr>
              <a:t>3</a:t>
            </a:fld>
            <a:endParaRPr lang="en-US" dirty="0" smtClean="0">
              <a:latin typeface="Times" pitchFamily="18" charset="0"/>
            </a:endParaRPr>
          </a:p>
        </p:txBody>
      </p:sp>
      <p:sp>
        <p:nvSpPr>
          <p:cNvPr id="48131" name="Rectangle 3"/>
          <p:cNvSpPr txBox="1">
            <a:spLocks noGrp="1" noChangeArrowheads="1"/>
          </p:cNvSpPr>
          <p:nvPr/>
        </p:nvSpPr>
        <p:spPr bwMode="auto">
          <a:xfrm>
            <a:off x="3884614" y="2"/>
            <a:ext cx="2971800" cy="457514"/>
          </a:xfrm>
          <a:prstGeom prst="rect">
            <a:avLst/>
          </a:prstGeom>
          <a:noFill/>
          <a:ln w="9525">
            <a:noFill/>
            <a:miter lim="800000"/>
            <a:headEnd/>
            <a:tailEnd/>
          </a:ln>
        </p:spPr>
        <p:txBody>
          <a:bodyPr lIns="94810" tIns="47404" rIns="94810" bIns="47404"/>
          <a:lstStyle/>
          <a:p>
            <a:pPr algn="r" defTabSz="947738"/>
            <a:fld id="{29E7AF8D-5692-47AB-8067-5C9DF9863368}" type="datetime1">
              <a:rPr lang="en-US" sz="1100"/>
              <a:pPr algn="r" defTabSz="947738"/>
              <a:t>12/9/2021</a:t>
            </a:fld>
            <a:endParaRPr lang="en-US" sz="1100"/>
          </a:p>
        </p:txBody>
      </p:sp>
      <p:sp>
        <p:nvSpPr>
          <p:cNvPr id="48132" name="Rectangle 6"/>
          <p:cNvSpPr txBox="1">
            <a:spLocks noGrp="1" noChangeArrowheads="1"/>
          </p:cNvSpPr>
          <p:nvPr/>
        </p:nvSpPr>
        <p:spPr bwMode="auto">
          <a:xfrm>
            <a:off x="1" y="8684928"/>
            <a:ext cx="2971800" cy="457514"/>
          </a:xfrm>
          <a:prstGeom prst="rect">
            <a:avLst/>
          </a:prstGeom>
          <a:noFill/>
          <a:ln w="9525">
            <a:noFill/>
            <a:miter lim="800000"/>
            <a:headEnd/>
            <a:tailEnd/>
          </a:ln>
        </p:spPr>
        <p:txBody>
          <a:bodyPr lIns="94810" tIns="47404" rIns="94810" bIns="47404" anchor="b"/>
          <a:lstStyle/>
          <a:p>
            <a:pPr algn="ctr" defTabSz="947738"/>
            <a:r>
              <a:rPr lang="en-US" sz="1100"/>
              <a:t>Oracle Confidential</a:t>
            </a:r>
          </a:p>
        </p:txBody>
      </p:sp>
      <p:sp>
        <p:nvSpPr>
          <p:cNvPr id="48133" name="Rectangle 7"/>
          <p:cNvSpPr txBox="1">
            <a:spLocks noGrp="1" noChangeArrowheads="1"/>
          </p:cNvSpPr>
          <p:nvPr/>
        </p:nvSpPr>
        <p:spPr bwMode="auto">
          <a:xfrm>
            <a:off x="3884614" y="8684928"/>
            <a:ext cx="2971800" cy="457514"/>
          </a:xfrm>
          <a:prstGeom prst="rect">
            <a:avLst/>
          </a:prstGeom>
          <a:noFill/>
          <a:ln w="9525">
            <a:noFill/>
            <a:miter lim="800000"/>
            <a:headEnd/>
            <a:tailEnd/>
          </a:ln>
        </p:spPr>
        <p:txBody>
          <a:bodyPr lIns="94810" tIns="47404" rIns="94810" bIns="47404" anchor="b"/>
          <a:lstStyle/>
          <a:p>
            <a:pPr algn="r" defTabSz="947738"/>
            <a:fld id="{A68717B9-A4A8-4E1A-975D-C0C468EB19AB}" type="slidenum">
              <a:rPr lang="en-US" sz="1100"/>
              <a:pPr algn="r" defTabSz="947738"/>
              <a:t>3</a:t>
            </a:fld>
            <a:endParaRPr lang="en-US" sz="1100"/>
          </a:p>
        </p:txBody>
      </p:sp>
      <p:sp>
        <p:nvSpPr>
          <p:cNvPr id="48134" name="Rectangle 2"/>
          <p:cNvSpPr>
            <a:spLocks noGrp="1" noRot="1" noChangeAspect="1" noChangeArrowheads="1" noTextEdit="1"/>
          </p:cNvSpPr>
          <p:nvPr>
            <p:ph type="sldImg"/>
          </p:nvPr>
        </p:nvSpPr>
        <p:spPr>
          <a:xfrm>
            <a:off x="381000" y="687388"/>
            <a:ext cx="6096000" cy="3429000"/>
          </a:xfrm>
          <a:ln/>
        </p:spPr>
      </p:sp>
      <p:sp>
        <p:nvSpPr>
          <p:cNvPr id="48135" name="Rectangle 3"/>
          <p:cNvSpPr>
            <a:spLocks noGrp="1" noChangeArrowheads="1"/>
          </p:cNvSpPr>
          <p:nvPr>
            <p:ph type="body" idx="1"/>
          </p:nvPr>
        </p:nvSpPr>
        <p:spPr>
          <a:noFill/>
          <a:ln/>
        </p:spPr>
        <p:txBody>
          <a:bodyPr lIns="94810" tIns="47404" rIns="94810" bIns="47404"/>
          <a:lstStyle/>
          <a:p>
            <a:pPr eaLnBrk="1" hangingPunct="1"/>
            <a:r>
              <a:rPr lang="ko-KR" altLang="en-US" dirty="0" smtClean="0"/>
              <a:t>오라클에서는 이렇한</a:t>
            </a:r>
            <a:r>
              <a:rPr lang="ko-KR" altLang="en-US" baseline="0" dirty="0" smtClean="0"/>
              <a:t> 보안 방안을 </a:t>
            </a:r>
            <a:r>
              <a:rPr lang="en-US" altLang="ko-KR" baseline="0" dirty="0" smtClean="0"/>
              <a:t>defense in depth</a:t>
            </a:r>
            <a:r>
              <a:rPr lang="ko-KR" altLang="en-US" baseline="0" dirty="0" smtClean="0"/>
              <a:t>의 개념으로 제공해 드리고 있습니다</a:t>
            </a:r>
            <a:r>
              <a:rPr lang="en-US" altLang="ko-KR" baseline="0" dirty="0" smtClean="0"/>
              <a:t>.</a:t>
            </a:r>
          </a:p>
          <a:p>
            <a:pPr eaLnBrk="1" hangingPunct="1"/>
            <a:r>
              <a:rPr lang="ko-KR" altLang="en-US" baseline="0" dirty="0" smtClean="0"/>
              <a:t>우선 제일 안쪽 데이타를 보호 하기 위해여 </a:t>
            </a:r>
            <a:r>
              <a:rPr lang="en-US" altLang="ko-KR" baseline="0" dirty="0" smtClean="0"/>
              <a:t>ASO</a:t>
            </a:r>
            <a:r>
              <a:rPr lang="ko-KR" altLang="en-US" baseline="0" dirty="0" smtClean="0"/>
              <a:t>를 적용하여 암호화와 암호화의 키를 관리 하고</a:t>
            </a:r>
            <a:r>
              <a:rPr lang="en-US" altLang="ko-KR" baseline="0" dirty="0" smtClean="0"/>
              <a:t>, </a:t>
            </a:r>
            <a:r>
              <a:rPr lang="ko-KR" altLang="en-US" baseline="0" dirty="0" smtClean="0"/>
              <a:t>중요한 데이타를 변조 합니다</a:t>
            </a:r>
            <a:r>
              <a:rPr lang="en-US" altLang="ko-KR" baseline="0" dirty="0" smtClean="0"/>
              <a:t>.</a:t>
            </a:r>
          </a:p>
          <a:p>
            <a:pPr eaLnBrk="1" hangingPunct="1"/>
            <a:r>
              <a:rPr lang="ko-KR" altLang="en-US" baseline="0" dirty="0" smtClean="0"/>
              <a:t>그리고 </a:t>
            </a:r>
            <a:r>
              <a:rPr lang="en-US" altLang="ko-KR" baseline="0" dirty="0" smtClean="0"/>
              <a:t>DV, Label security</a:t>
            </a:r>
            <a:r>
              <a:rPr lang="ko-KR" altLang="en-US" baseline="0" dirty="0" smtClean="0"/>
              <a:t>를 통해 내부자의 접근통제를 실시 하며</a:t>
            </a:r>
            <a:r>
              <a:rPr lang="en-US" altLang="ko-KR" baseline="0" dirty="0" smtClean="0"/>
              <a:t>,</a:t>
            </a:r>
          </a:p>
          <a:p>
            <a:pPr eaLnBrk="1" hangingPunct="1"/>
            <a:r>
              <a:rPr lang="en-US" baseline="0" dirty="0" smtClean="0"/>
              <a:t>AVDF</a:t>
            </a:r>
            <a:r>
              <a:rPr lang="ko-KR" altLang="en-US" baseline="0" dirty="0" smtClean="0"/>
              <a:t>를 통해 데이타베이스의 감사를 실시 합니다</a:t>
            </a:r>
            <a:r>
              <a:rPr lang="en-US" altLang="ko-KR" baseline="0" dirty="0" smtClean="0"/>
              <a:t>.</a:t>
            </a:r>
          </a:p>
          <a:p>
            <a:pPr eaLnBrk="1" hangingPunct="1"/>
            <a:r>
              <a:rPr lang="ko-KR" altLang="en-US" dirty="0" smtClean="0"/>
              <a:t>최 전방에서는 </a:t>
            </a:r>
            <a:r>
              <a:rPr lang="en-US" altLang="ko-KR" dirty="0" smtClean="0"/>
              <a:t>DF</a:t>
            </a:r>
            <a:r>
              <a:rPr lang="ko-KR" altLang="en-US" dirty="0" smtClean="0"/>
              <a:t>를 통해 외부에서 접근하는 사용자를 통제 또는 모니터링을 하게 됩니다</a:t>
            </a:r>
            <a:r>
              <a:rPr lang="en-US" altLang="ko-KR" dirty="0" smtClean="0"/>
              <a:t>.</a:t>
            </a:r>
          </a:p>
          <a:p>
            <a:pPr eaLnBrk="1" hangingPunct="1"/>
            <a:endParaRPr lang="en-US" dirty="0" smtClean="0"/>
          </a:p>
          <a:p>
            <a:pPr eaLnBrk="1" hangingPunct="1"/>
            <a:r>
              <a:rPr lang="ko-KR" altLang="en-US" dirty="0" smtClean="0"/>
              <a:t>이러한 일련의 보안 조치는 각각 독립적으로 이루어 지기 때문에 어느 하나의 기능이 무력해 진다 해도 다른 보안 기능에 영향을 주지 않습니다</a:t>
            </a:r>
            <a:r>
              <a:rPr lang="en-US" altLang="ko-KR" dirty="0" smtClean="0"/>
              <a:t>.</a:t>
            </a:r>
          </a:p>
          <a:p>
            <a:pPr eaLnBrk="1" hangingPunct="1"/>
            <a:endParaRPr lang="en-US" dirty="0" smtClean="0"/>
          </a:p>
          <a:p>
            <a:pPr eaLnBrk="1" hangingPunct="1"/>
            <a:r>
              <a:rPr lang="ko-KR" altLang="en-US" dirty="0" smtClean="0"/>
              <a:t>이러한 </a:t>
            </a:r>
            <a:r>
              <a:rPr lang="en-US" altLang="ko-KR" dirty="0" smtClean="0"/>
              <a:t>defense in depth</a:t>
            </a:r>
            <a:r>
              <a:rPr lang="ko-KR" altLang="en-US" dirty="0" smtClean="0"/>
              <a:t>의 개념적인 사항을 실제 적용 가능한 </a:t>
            </a:r>
            <a:r>
              <a:rPr lang="en-US" altLang="ko-KR" dirty="0" smtClean="0"/>
              <a:t>architecture</a:t>
            </a:r>
            <a:r>
              <a:rPr lang="ko-KR" altLang="en-US" dirty="0" smtClean="0"/>
              <a:t>로 표현하면 다음과 같습니다</a:t>
            </a:r>
            <a:r>
              <a:rPr lang="en-US" altLang="ko-KR" dirty="0" smtClean="0"/>
              <a:t>.</a:t>
            </a:r>
            <a:endParaRPr lang="en-US" dirty="0" smtClean="0"/>
          </a:p>
        </p:txBody>
      </p:sp>
    </p:spTree>
    <p:extLst>
      <p:ext uri="{BB962C8B-B14F-4D97-AF65-F5344CB8AC3E}">
        <p14:creationId xmlns:p14="http://schemas.microsoft.com/office/powerpoint/2010/main" val="1857628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407988"/>
            <a:ext cx="4889500" cy="2751137"/>
          </a:xfrm>
        </p:spPr>
      </p:sp>
      <p:sp>
        <p:nvSpPr>
          <p:cNvPr id="3" name="Notes Placeholder 2"/>
          <p:cNvSpPr>
            <a:spLocks noGrp="1"/>
          </p:cNvSpPr>
          <p:nvPr>
            <p:ph type="body" idx="1"/>
          </p:nvPr>
        </p:nvSpPr>
        <p:spPr/>
        <p:txBody>
          <a:bodyPr>
            <a:normAutofit/>
          </a:bodyPr>
          <a:lstStyle/>
          <a:p>
            <a:endParaRPr lang="pt-PT"/>
          </a:p>
          <a:p>
            <a:r>
              <a:rPr lang="en-US"/>
              <a:t>The features, options, and products I just reviewed with you work on-premises and can also be used to protect data in the cloud.</a:t>
            </a:r>
            <a:endParaRPr lang="pt-PT" baseline="0"/>
          </a:p>
          <a:p>
            <a:endParaRPr lang="pt-PT" baseline="0"/>
          </a:p>
          <a:p>
            <a:endParaRPr lang="pt-PT"/>
          </a:p>
          <a:p>
            <a:endParaRPr lang="pt-PT"/>
          </a:p>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a:p>
        </p:txBody>
      </p:sp>
    </p:spTree>
    <p:extLst>
      <p:ext uri="{BB962C8B-B14F-4D97-AF65-F5344CB8AC3E}">
        <p14:creationId xmlns:p14="http://schemas.microsoft.com/office/powerpoint/2010/main" val="2084060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1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10072"/>
          <a:stretch>
            <a:fillRect/>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a:t>Title goes here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2400" b="0">
                <a:solidFill>
                  <a:srgbClr val="AE562C"/>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9251" b="31721"/>
          <a:stretch>
            <a:fillRect/>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nvCxnSpPr>
        <p:spPr>
          <a:xfrm flipH="1">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21523" b="31721"/>
          <a:stretch>
            <a:fillRect/>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nvCxnSpPr>
        <p:spPr>
          <a:xfrm flipH="1">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p:nvPr userDrawn="1"/>
        </p:nvCxnSpPr>
        <p:spPr>
          <a:xfrm flipH="1">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ltLang="ko-KR" smtClean="0"/>
              <a:t>[Date]</a:t>
            </a: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a:t>Our mission is to help people</a:t>
            </a:r>
            <a:br>
              <a:rPr lang="en-US"/>
            </a:br>
            <a:r>
              <a:rPr lang="en-US"/>
              <a:t>see data in new ways, discover insights,</a:t>
            </a:r>
            <a:br>
              <a:rPr lang="en-US"/>
            </a:br>
            <a:r>
              <a:rPr lang="en-US"/>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483" b="29623"/>
          <a:stretch>
            <a:fillRect/>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Tree>
    <p:extLst>
      <p:ext uri="{BB962C8B-B14F-4D97-AF65-F5344CB8AC3E}">
        <p14:creationId xmlns:p14="http://schemas.microsoft.com/office/powerpoint/2010/main" val="145549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기본내용추가">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마스터 제목 스타일 편집</a:t>
            </a:r>
            <a:endParaRPr lang="ko-KR" altLang="en-US" dirty="0"/>
          </a:p>
        </p:txBody>
      </p:sp>
      <p:sp>
        <p:nvSpPr>
          <p:cNvPr id="15" name="텍스트 개체 틀 14"/>
          <p:cNvSpPr>
            <a:spLocks noGrp="1"/>
          </p:cNvSpPr>
          <p:nvPr>
            <p:ph type="body" sz="quarter" idx="12" hasCustomPrompt="1"/>
          </p:nvPr>
        </p:nvSpPr>
        <p:spPr>
          <a:xfrm>
            <a:off x="9121035" y="478522"/>
            <a:ext cx="2822565" cy="273299"/>
          </a:xfrm>
          <a:prstGeom prst="rect">
            <a:avLst/>
          </a:prstGeom>
        </p:spPr>
        <p:txBody>
          <a:bodyPr anchor="ctr"/>
          <a:lstStyle>
            <a:lvl1pPr algn="r">
              <a:defRPr kumimoji="1" lang="ko-KR" altLang="en-US" sz="900" b="1" u="none" kern="1200" dirty="0" smtClean="0">
                <a:solidFill>
                  <a:schemeClr val="accent4">
                    <a:lumMod val="85000"/>
                    <a:lumOff val="15000"/>
                  </a:schemeClr>
                </a:solidFill>
                <a:latin typeface="맑은 고딕" pitchFamily="50" charset="-127"/>
                <a:ea typeface="맑은 고딕" pitchFamily="50" charset="-127"/>
                <a:cs typeface="+mn-cs"/>
              </a:defRPr>
            </a:lvl1pPr>
          </a:lstStyle>
          <a:p>
            <a:pPr lvl="0"/>
            <a:r>
              <a:rPr lang="ko-KR" altLang="en-US" dirty="0" err="1" smtClean="0"/>
              <a:t>소목차를</a:t>
            </a:r>
            <a:r>
              <a:rPr lang="ko-KR" altLang="en-US" dirty="0" smtClean="0"/>
              <a:t> 입력하세요</a:t>
            </a:r>
          </a:p>
        </p:txBody>
      </p:sp>
      <p:pic>
        <p:nvPicPr>
          <p:cNvPr id="7"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6543" y="156428"/>
            <a:ext cx="1520719" cy="322361"/>
          </a:xfrm>
          <a:prstGeom prst="rect">
            <a:avLst/>
          </a:prstGeom>
        </p:spPr>
      </p:pic>
      <p:sp>
        <p:nvSpPr>
          <p:cNvPr id="6" name="내용 개체 틀 9"/>
          <p:cNvSpPr>
            <a:spLocks noGrp="1"/>
          </p:cNvSpPr>
          <p:nvPr>
            <p:ph sz="quarter" idx="14"/>
          </p:nvPr>
        </p:nvSpPr>
        <p:spPr>
          <a:xfrm>
            <a:off x="271943" y="908188"/>
            <a:ext cx="11629509" cy="5522494"/>
          </a:xfrm>
          <a:prstGeom prst="rect">
            <a:avLst/>
          </a:prstGeom>
        </p:spPr>
        <p:txBody>
          <a:bodyPr/>
          <a:lstStyle>
            <a:lvl1pPr marL="0" indent="0">
              <a:lnSpc>
                <a:spcPct val="100000"/>
              </a:lnSpc>
              <a:spcAft>
                <a:spcPts val="600"/>
              </a:spcAft>
              <a:buClr>
                <a:schemeClr val="tx1"/>
              </a:buClr>
              <a:buFont typeface="Arial" pitchFamily="34" charset="0"/>
              <a:buChar char="•"/>
              <a:defRPr kumimoji="0" lang="ko-KR" altLang="en-US" sz="1400" b="0" u="none" kern="1200" dirty="0" smtClean="0">
                <a:solidFill>
                  <a:schemeClr val="tx1"/>
                </a:solidFill>
                <a:latin typeface="맑은 고딕" pitchFamily="50" charset="-127"/>
                <a:ea typeface="맑은 고딕" pitchFamily="50" charset="-127"/>
                <a:cs typeface="Arial" pitchFamily="34" charset="0"/>
              </a:defRPr>
            </a:lvl1pPr>
            <a:lvl2pPr>
              <a:lnSpc>
                <a:spcPct val="100000"/>
              </a:lnSpc>
              <a:spcBef>
                <a:spcPts val="313"/>
              </a:spcBef>
              <a:buFont typeface="맑은 고딕" pitchFamily="50" charset="-127"/>
              <a:buChar char="–"/>
              <a:defRPr sz="1200" b="0"/>
            </a:lvl2pPr>
            <a:lvl3pPr>
              <a:lnSpc>
                <a:spcPct val="100000"/>
              </a:lnSpc>
              <a:buClr>
                <a:schemeClr val="tx1"/>
              </a:buClr>
              <a:buFont typeface="Wingdings" pitchFamily="2" charset="2"/>
              <a:buChar char="Ø"/>
              <a:defRPr sz="1200" b="0"/>
            </a:lvl3pPr>
            <a:lvl4pPr>
              <a:buNone/>
              <a:defRPr sz="1100" b="0"/>
            </a:lvl4pPr>
          </a:lstStyle>
          <a:p>
            <a:pPr lvl="0"/>
            <a:r>
              <a:rPr lang="ko-KR" altLang="en-US" dirty="0" smtClean="0"/>
              <a:t>마스터 텍스트 스타일을 편집합니다</a:t>
            </a:r>
            <a:endParaRPr lang="en-US" altLang="ko-KR" dirty="0" smtClean="0"/>
          </a:p>
          <a:p>
            <a:pPr lvl="1"/>
            <a:endParaRPr lang="en-US" altLang="ko-KR" dirty="0" smtClean="0"/>
          </a:p>
          <a:p>
            <a:pPr lvl="2"/>
            <a:endParaRPr lang="en-US" altLang="ko-KR" sz="1200" dirty="0" smtClean="0"/>
          </a:p>
        </p:txBody>
      </p:sp>
    </p:spTree>
    <p:extLst>
      <p:ext uri="{BB962C8B-B14F-4D97-AF65-F5344CB8AC3E}">
        <p14:creationId xmlns:p14="http://schemas.microsoft.com/office/powerpoint/2010/main" val="10519712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12/9/2021</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81093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5569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5" name="직선 연결선 4"/>
          <p:cNvCxnSpPr/>
          <p:nvPr userDrawn="1"/>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1"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2020, Oracle and/or its affiliates. All rights reserved.</a:t>
            </a:r>
            <a:endParaRPr lang="en-US" dirty="0"/>
          </a:p>
        </p:txBody>
      </p:sp>
      <p:sp>
        <p:nvSpPr>
          <p:cNvPr id="7" name="제목 6"/>
          <p:cNvSpPr>
            <a:spLocks noGrp="1"/>
          </p:cNvSpPr>
          <p:nvPr>
            <p:ph type="title"/>
          </p:nvPr>
        </p:nvSpPr>
        <p:spPr>
          <a:xfrm>
            <a:off x="762000" y="529102"/>
            <a:ext cx="4309562" cy="399366"/>
          </a:xfrm>
        </p:spPr>
        <p:txBody>
          <a:bodyPr/>
          <a:lstStyle>
            <a:lvl1pPr>
              <a:defRPr sz="2000"/>
            </a:lvl1pPr>
          </a:lstStyle>
          <a:p>
            <a:r>
              <a:rPr lang="ko-KR" altLang="en-US" smtClean="0"/>
              <a:t>마스터 제목 스타일 편집</a:t>
            </a:r>
            <a:endParaRPr lang="ko-KR" altLang="en-US"/>
          </a:p>
        </p:txBody>
      </p:sp>
    </p:spTree>
    <p:extLst>
      <p:ext uri="{BB962C8B-B14F-4D97-AF65-F5344CB8AC3E}">
        <p14:creationId xmlns:p14="http://schemas.microsoft.com/office/powerpoint/2010/main" val="121591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1241" r="8664" b="12655"/>
          <a:stretch>
            <a:fillRect/>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a:t>
            </a:r>
            <a:r>
              <a:rPr lang="en-US" dirty="0" smtClean="0">
                <a:solidFill>
                  <a:schemeClr val="tx1"/>
                </a:solidFill>
              </a:rPr>
              <a:t>Oracle's </a:t>
            </a:r>
            <a:r>
              <a:rPr lang="en-US" dirty="0">
                <a:solidFill>
                  <a:schemeClr val="tx1"/>
                </a:solidFill>
              </a:rPr>
              <a:t>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smtClean="0"/>
              <a:t>Copyright © 2020, Oracle and/or its affiliates. All rights reserved.</a:t>
            </a:r>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ltLang="ko-KR" smtClean="0"/>
              <a:t>[Date]</a:t>
            </a:r>
            <a:endParaRPr lang="en-US"/>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r="48641"/>
          <a:stretch>
            <a:fillRect/>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99998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561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5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285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308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445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0713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660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6477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82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7927" b="29367"/>
          <a:stretch>
            <a:fillRect/>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ltLang="ko-KR" smtClean="0"/>
              <a:t>[Date]</a:t>
            </a:r>
            <a:endParaRPr lang="en-US"/>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416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0258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243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193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3922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a:t>
            </a:r>
            <a:r>
              <a:rPr lang="en-US" sz="1800" b="0" i="0" dirty="0" smtClean="0">
                <a:solidFill>
                  <a:schemeClr val="bg1"/>
                </a:solidFill>
                <a:latin typeface="Oracle Sans Light" panose="020B0403020204020204" pitchFamily="34" charset="0"/>
                <a:cs typeface="Oracle Sans Light" panose="020B0403020204020204" pitchFamily="34" charset="0"/>
              </a:rPr>
              <a:t>Oracle's </a:t>
            </a:r>
            <a:r>
              <a:rPr lang="en-US" sz="1800" b="0" i="0" dirty="0">
                <a:solidFill>
                  <a:schemeClr val="bg1"/>
                </a:solidFill>
                <a:latin typeface="Oracle Sans Light" panose="020B0403020204020204" pitchFamily="34" charset="0"/>
                <a:cs typeface="Oracle Sans Light" panose="020B0403020204020204" pitchFamily="34" charset="0"/>
              </a:rPr>
              <a:t>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future plans, expectations, beliefs, intentions and prospects are “forward-looking statements” and are subject to material risks and uncertainties. A detailed discussion of these factors and other risks that affect our business is contained in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Securities and Exchange Commission (SEC) filings, including our most recent reports on Form 10-K and Form 10-Q under the heading “Risk Factors.” These filings are available on the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SEC's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website or on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a16="http://schemas.microsoft.com/office/drawing/2014/main" id="{A436E821-D632-CA47-BF56-8B7E41D65641}"/>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369847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ltLang="ko-KR" smtClean="0"/>
              <a:t>[Date]</a:t>
            </a: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0265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ltLang="ko-KR" smtClean="0"/>
              <a:t>[Date]</a:t>
            </a: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4531" b="29623"/>
          <a:stretch>
            <a:fillRect/>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Click to 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Copyright © 2020, Oracle and/or its affiliates. All rights reserved.</a:t>
            </a:r>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ko-KR" smtClean="0"/>
              <a:t>[Date]</a:t>
            </a:r>
            <a:endParaRPr lang="en-US"/>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35436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4" y="1828799"/>
            <a:ext cx="9144880"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사각형 8"/>
          <p:cNvSpPr/>
          <p:nvPr userDrawn="1"/>
        </p:nvSpPr>
        <p:spPr>
          <a:xfrm>
            <a:off x="7339106" y="1828800"/>
            <a:ext cx="4212678" cy="4286250"/>
          </a:xfrm>
          <a:prstGeom prst="rect">
            <a:avLst/>
          </a:prstGeom>
          <a:gradFill>
            <a:gsLst>
              <a:gs pos="0">
                <a:srgbClr val="AEAEAE">
                  <a:tint val="50000"/>
                  <a:satMod val="300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userDrawn="1"/>
        </p:nvSpPr>
        <p:spPr>
          <a:xfrm flipH="1">
            <a:off x="731236" y="1846418"/>
            <a:ext cx="2734453" cy="4255371"/>
          </a:xfrm>
          <a:prstGeom prst="rect">
            <a:avLst/>
          </a:prstGeom>
          <a:gradFill>
            <a:gsLst>
              <a:gs pos="0">
                <a:srgbClr val="AEAEAE">
                  <a:tint val="50000"/>
                  <a:satMod val="300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각 삼각형 8"/>
          <p:cNvSpPr/>
          <p:nvPr userDrawn="1"/>
        </p:nvSpPr>
        <p:spPr>
          <a:xfrm flipH="1">
            <a:off x="4829217" y="1828800"/>
            <a:ext cx="6832165" cy="4319462"/>
          </a:xfrm>
          <a:prstGeom prst="rtTriangle">
            <a:avLst/>
          </a:prstGeom>
          <a:gradFill>
            <a:gsLst>
              <a:gs pos="0">
                <a:srgbClr val="AEAEAE">
                  <a:tint val="50000"/>
                  <a:satMod val="300000"/>
                </a:srgbClr>
              </a:gs>
              <a:gs pos="48000">
                <a:srgbClr val="AEAEAE">
                  <a:tint val="37000"/>
                  <a:satMod val="300000"/>
                </a:srgbClr>
              </a:gs>
              <a:gs pos="78000">
                <a:schemeClr val="bg1"/>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각 삼각형 9"/>
          <p:cNvSpPr/>
          <p:nvPr userDrawn="1"/>
        </p:nvSpPr>
        <p:spPr>
          <a:xfrm flipV="1">
            <a:off x="762000" y="1787646"/>
            <a:ext cx="7749822" cy="4360615"/>
          </a:xfrm>
          <a:prstGeom prst="rtTriangle">
            <a:avLst/>
          </a:prstGeom>
          <a:gradFill flip="none" rotWithShape="1">
            <a:gsLst>
              <a:gs pos="75000">
                <a:schemeClr val="bg1"/>
              </a:gs>
              <a:gs pos="0">
                <a:srgbClr val="AEAEAE">
                  <a:tint val="50000"/>
                  <a:satMod val="300000"/>
                </a:srgbClr>
              </a:gs>
              <a:gs pos="47000">
                <a:srgbClr val="AEAEAE">
                  <a:tint val="37000"/>
                  <a:satMod val="300000"/>
                </a:srgb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040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각 삼각형 8"/>
          <p:cNvSpPr/>
          <p:nvPr userDrawn="1"/>
        </p:nvSpPr>
        <p:spPr>
          <a:xfrm flipH="1">
            <a:off x="620886" y="1524000"/>
            <a:ext cx="11040493" cy="4624262"/>
          </a:xfrm>
          <a:prstGeom prst="rtTriangle">
            <a:avLst/>
          </a:prstGeom>
          <a:gradFill>
            <a:gsLst>
              <a:gs pos="0">
                <a:srgbClr val="AEAEAE">
                  <a:tint val="50000"/>
                  <a:satMod val="300000"/>
                </a:srgbClr>
              </a:gs>
              <a:gs pos="42000">
                <a:srgbClr val="AEAEAE">
                  <a:tint val="37000"/>
                  <a:satMod val="300000"/>
                </a:srgbClr>
              </a:gs>
              <a:gs pos="77000">
                <a:schemeClr val="bg1"/>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35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3.jpg"/><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2020, Oracle and/or its affiliates. All rights reserved.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ltLang="ko-KR" smtClean="0"/>
              <a:t>[Date]</a:t>
            </a:r>
            <a:endParaRPr lang="en-US"/>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814" r:id="rId2"/>
    <p:sldLayoutId id="2147483750" r:id="rId3"/>
    <p:sldLayoutId id="2147483752" r:id="rId4"/>
    <p:sldLayoutId id="2147483917" r:id="rId5"/>
    <p:sldLayoutId id="2147484135" r:id="rId6"/>
    <p:sldLayoutId id="2147483774" r:id="rId7"/>
    <p:sldLayoutId id="2147484133" r:id="rId8"/>
    <p:sldLayoutId id="2147484134" r:id="rId9"/>
    <p:sldLayoutId id="2147483920" r:id="rId10"/>
    <p:sldLayoutId id="2147483936" r:id="rId11"/>
    <p:sldLayoutId id="2147483763" r:id="rId12"/>
    <p:sldLayoutId id="2147483744" r:id="rId13"/>
    <p:sldLayoutId id="2147483742" r:id="rId14"/>
    <p:sldLayoutId id="2147484131" r:id="rId15"/>
    <p:sldLayoutId id="2147484132" r:id="rId16"/>
    <p:sldLayoutId id="2147484138" r:id="rId17"/>
    <p:sldLayoutId id="2147484160" r:id="rId18"/>
    <p:sldLayoutId id="2147484140" r:id="rId19"/>
    <p:sldLayoutId id="2147484161" r:id="rId20"/>
    <p:sldLayoutId id="2147484162" r:id="rId21"/>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p:nvPicPr>
        <p:blipFill>
          <a:blip r:embed="rId18"/>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1720759687"/>
      </p:ext>
    </p:extLst>
  </p:cSld>
  <p:clrMap bg1="lt1" tx1="dk1" bg2="lt2" tx2="dk2" accent1="accent1" accent2="accent2" accent3="accent3" accent4="accent4" accent5="accent5" accent6="accent6" hlink="hlink" folHlink="folHlink"/>
  <p:sldLayoutIdLst>
    <p:sldLayoutId id="2147484142" r:id="rId1"/>
    <p:sldLayoutId id="2147484144" r:id="rId2"/>
    <p:sldLayoutId id="2147484146" r:id="rId3"/>
    <p:sldLayoutId id="2147484147" r:id="rId4"/>
    <p:sldLayoutId id="2147484148" r:id="rId5"/>
    <p:sldLayoutId id="2147484155" r:id="rId6"/>
    <p:sldLayoutId id="2147484150" r:id="rId7"/>
    <p:sldLayoutId id="2147484151" r:id="rId8"/>
    <p:sldLayoutId id="2147484152" r:id="rId9"/>
    <p:sldLayoutId id="2147484153" r:id="rId10"/>
    <p:sldLayoutId id="2147484154" r:id="rId11"/>
    <p:sldLayoutId id="2147484156" r:id="rId12"/>
    <p:sldLayoutId id="2147484157" r:id="rId13"/>
    <p:sldLayoutId id="2147484158" r:id="rId14"/>
    <p:sldLayoutId id="21474841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8.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0.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gif"/><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66367597-1E9E-46A2-8FE0-47C1933943C2}"/>
              </a:ext>
            </a:extLst>
          </p:cNvPr>
          <p:cNvSpPr txBox="1"/>
          <p:nvPr/>
        </p:nvSpPr>
        <p:spPr>
          <a:xfrm>
            <a:off x="1050567" y="2268194"/>
            <a:ext cx="9773951" cy="1624333"/>
          </a:xfrm>
          <a:prstGeom prst="rect">
            <a:avLst/>
          </a:prstGeom>
          <a:noFill/>
        </p:spPr>
        <p:txBody>
          <a:bodyPr vert="horz" wrap="square" lIns="0" tIns="45720" rIns="0" bIns="45720" rtlCol="0" anchor="b">
            <a:noAutofit/>
          </a:bodyPr>
          <a:lstStyle>
            <a:lvl1pPr algn="l" defTabSz="914400" rtl="0" eaLnBrk="1" latinLnBrk="0" hangingPunct="1">
              <a:lnSpc>
                <a:spcPts val="4000"/>
              </a:lnSpc>
              <a:spcBef>
                <a:spcPct val="0"/>
              </a:spcBef>
              <a:buNone/>
              <a:defRPr sz="4000" b="0" kern="1200">
                <a:solidFill>
                  <a:schemeClr val="tx1"/>
                </a:solidFill>
                <a:latin typeface="+mj-lt"/>
                <a:ea typeface="+mj-ea"/>
                <a:cs typeface="Oracle Sans" panose="020B0503020204020204" pitchFamily="34" charset="0"/>
              </a:defRPr>
            </a:lvl1pPr>
          </a:lstStyle>
          <a:p>
            <a:r>
              <a:rPr lang="ko-KR" altLang="en-US" dirty="0" smtClean="0"/>
              <a:t>오라클 </a:t>
            </a:r>
            <a:r>
              <a:rPr lang="en-US" altLang="ko-KR" dirty="0" smtClean="0"/>
              <a:t>Security - OLS </a:t>
            </a:r>
            <a:r>
              <a:rPr lang="en-US" dirty="0"/>
              <a:t/>
            </a:r>
            <a:br>
              <a:rPr lang="en-US" dirty="0"/>
            </a:br>
            <a:r>
              <a:rPr lang="en-US" sz="2800" dirty="0" smtClean="0"/>
              <a:t>MLS </a:t>
            </a:r>
            <a:r>
              <a:rPr lang="ko-KR" altLang="en-US" sz="2800" dirty="0" smtClean="0"/>
              <a:t>특성 데이터 </a:t>
            </a:r>
            <a:r>
              <a:rPr lang="ko-KR" altLang="en-US" sz="2800" dirty="0" err="1" smtClean="0"/>
              <a:t>접근제어를</a:t>
            </a:r>
            <a:r>
              <a:rPr lang="ko-KR" altLang="en-US" sz="2800" dirty="0" smtClean="0"/>
              <a:t> 위한 </a:t>
            </a:r>
            <a:r>
              <a:rPr lang="en-US" altLang="ko-KR" sz="2800" dirty="0" smtClean="0"/>
              <a:t>OLS </a:t>
            </a:r>
            <a:r>
              <a:rPr lang="ko-KR" altLang="en-US" sz="2800" dirty="0" smtClean="0"/>
              <a:t>이해 및 실습</a:t>
            </a:r>
            <a:endParaRPr lang="en-US" sz="2800" dirty="0">
              <a:solidFill>
                <a:srgbClr val="AE562C"/>
              </a:solidFill>
              <a:highlight>
                <a:srgbClr val="FFFF00"/>
              </a:highlight>
              <a:latin typeface="Oracle Sans" panose="020B0503020204020204" pitchFamily="34" charset="0"/>
            </a:endParaRPr>
          </a:p>
        </p:txBody>
      </p:sp>
      <p:sp>
        <p:nvSpPr>
          <p:cNvPr id="4" name="Text Placeholder 3">
            <a:extLst>
              <a:ext uri="{FF2B5EF4-FFF2-40B4-BE49-F238E27FC236}">
                <a16:creationId xmlns:a16="http://schemas.microsoft.com/office/drawing/2014/main" id="{CD5D715B-5BCD-4C09-9D17-5A7E041C5338}"/>
              </a:ext>
            </a:extLst>
          </p:cNvPr>
          <p:cNvSpPr txBox="1"/>
          <p:nvPr/>
        </p:nvSpPr>
        <p:spPr>
          <a:xfrm>
            <a:off x="1018030" y="4346423"/>
            <a:ext cx="5077970" cy="266291"/>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1"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err="1" smtClean="0"/>
              <a:t>고운용</a:t>
            </a:r>
            <a:r>
              <a:rPr lang="ko-KR" altLang="en-US" dirty="0" smtClean="0"/>
              <a:t> 상무</a:t>
            </a:r>
            <a:endParaRPr lang="en-US" dirty="0"/>
          </a:p>
        </p:txBody>
      </p:sp>
      <p:sp>
        <p:nvSpPr>
          <p:cNvPr id="5" name="Text Placeholder 4">
            <a:extLst>
              <a:ext uri="{FF2B5EF4-FFF2-40B4-BE49-F238E27FC236}">
                <a16:creationId xmlns:a16="http://schemas.microsoft.com/office/drawing/2014/main" id="{4E79CAA9-A565-441A-82CD-60081A380FCD}"/>
              </a:ext>
            </a:extLst>
          </p:cNvPr>
          <p:cNvSpPr txBox="1"/>
          <p:nvPr/>
        </p:nvSpPr>
        <p:spPr>
          <a:xfrm>
            <a:off x="1018030" y="4684016"/>
            <a:ext cx="5077970" cy="895181"/>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Master Principal technical Architecture</a:t>
            </a:r>
            <a:endParaRPr lang="en-US" dirty="0"/>
          </a:p>
          <a:p>
            <a:r>
              <a:rPr lang="en-US" altLang="ko-KR" dirty="0" smtClean="0"/>
              <a:t>Technical</a:t>
            </a:r>
            <a:r>
              <a:rPr lang="ko-KR" altLang="en-US" dirty="0" smtClean="0"/>
              <a:t> </a:t>
            </a:r>
            <a:r>
              <a:rPr lang="en-US" altLang="ko-KR" dirty="0" smtClean="0"/>
              <a:t>Solution Engineering, Oracle Korea</a:t>
            </a:r>
            <a:endParaRPr lang="en-US" dirty="0"/>
          </a:p>
        </p:txBody>
      </p:sp>
    </p:spTree>
    <p:extLst>
      <p:ext uri="{BB962C8B-B14F-4D97-AF65-F5344CB8AC3E}">
        <p14:creationId xmlns:p14="http://schemas.microsoft.com/office/powerpoint/2010/main" val="7117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정육면체 44"/>
          <p:cNvSpPr/>
          <p:nvPr/>
        </p:nvSpPr>
        <p:spPr>
          <a:xfrm>
            <a:off x="3495740" y="4214715"/>
            <a:ext cx="1392639" cy="969426"/>
          </a:xfrm>
          <a:prstGeom prst="cub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a:p>
        </p:txBody>
      </p:sp>
      <p:sp>
        <p:nvSpPr>
          <p:cNvPr id="44" name="정육면체 43"/>
          <p:cNvSpPr/>
          <p:nvPr/>
        </p:nvSpPr>
        <p:spPr>
          <a:xfrm>
            <a:off x="7049895" y="4214715"/>
            <a:ext cx="1392639" cy="969426"/>
          </a:xfrm>
          <a:prstGeom prst="cub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a:p>
        </p:txBody>
      </p:sp>
      <p:sp>
        <p:nvSpPr>
          <p:cNvPr id="2" name="정육면체 1"/>
          <p:cNvSpPr/>
          <p:nvPr/>
        </p:nvSpPr>
        <p:spPr>
          <a:xfrm>
            <a:off x="5301724" y="2041939"/>
            <a:ext cx="1392639" cy="969426"/>
          </a:xfrm>
          <a:prstGeom prst="cub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a:p>
        </p:txBody>
      </p:sp>
      <p:sp>
        <p:nvSpPr>
          <p:cNvPr id="165" name="제목 164"/>
          <p:cNvSpPr>
            <a:spLocks noGrp="1"/>
          </p:cNvSpPr>
          <p:nvPr>
            <p:ph type="title"/>
          </p:nvPr>
        </p:nvSpPr>
        <p:spPr/>
        <p:txBody>
          <a:bodyPr/>
          <a:lstStyle/>
          <a:p>
            <a:r>
              <a:rPr lang="en-US" altLang="ko-KR" dirty="0" smtClean="0"/>
              <a:t>OLS</a:t>
            </a:r>
            <a:r>
              <a:rPr lang="en-US" altLang="ko-KR" sz="3600" dirty="0" smtClean="0"/>
              <a:t/>
            </a:r>
            <a:br>
              <a:rPr lang="en-US" altLang="ko-KR" sz="3600" dirty="0" smtClean="0"/>
            </a:br>
            <a:r>
              <a:rPr lang="en-US" altLang="ko-KR" sz="2000" dirty="0" smtClean="0"/>
              <a:t>Component </a:t>
            </a:r>
            <a:r>
              <a:rPr lang="ko-KR" altLang="en-US" sz="2000" dirty="0" smtClean="0"/>
              <a:t>및 참조 관계</a:t>
            </a:r>
            <a:endParaRPr lang="ko-KR" altLang="en-US"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10</a:t>
            </a:fld>
            <a:endParaRPr lang="en-US" dirty="0"/>
          </a:p>
        </p:txBody>
      </p:sp>
      <p:sp>
        <p:nvSpPr>
          <p:cNvPr id="9" name="TextBox 8"/>
          <p:cNvSpPr txBox="1"/>
          <p:nvPr/>
        </p:nvSpPr>
        <p:spPr>
          <a:xfrm>
            <a:off x="5637018" y="2211146"/>
            <a:ext cx="663964" cy="369332"/>
          </a:xfrm>
          <a:prstGeom prst="rect">
            <a:avLst/>
          </a:prstGeom>
          <a:noFill/>
        </p:spPr>
        <p:txBody>
          <a:bodyPr wrap="none" rtlCol="0">
            <a:spAutoFit/>
          </a:bodyPr>
          <a:lstStyle/>
          <a:p>
            <a:r>
              <a:rPr lang="en-US" altLang="ko-KR" dirty="0" smtClean="0">
                <a:solidFill>
                  <a:schemeClr val="bg1"/>
                </a:solidFill>
              </a:rPr>
              <a:t>User</a:t>
            </a:r>
            <a:endParaRPr lang="ko-KR" altLang="en-US" dirty="0">
              <a:solidFill>
                <a:schemeClr val="bg1"/>
              </a:solidFill>
            </a:endParaRPr>
          </a:p>
        </p:txBody>
      </p:sp>
      <p:sp>
        <p:nvSpPr>
          <p:cNvPr id="11" name="TextBox 10"/>
          <p:cNvSpPr txBox="1"/>
          <p:nvPr/>
        </p:nvSpPr>
        <p:spPr>
          <a:xfrm>
            <a:off x="7313896" y="4474802"/>
            <a:ext cx="674287" cy="369332"/>
          </a:xfrm>
          <a:prstGeom prst="rect">
            <a:avLst/>
          </a:prstGeom>
          <a:noFill/>
        </p:spPr>
        <p:txBody>
          <a:bodyPr wrap="none" rtlCol="0">
            <a:spAutoFit/>
          </a:bodyPr>
          <a:lstStyle/>
          <a:p>
            <a:r>
              <a:rPr lang="en-US" altLang="ko-KR" dirty="0" smtClean="0">
                <a:solidFill>
                  <a:schemeClr val="bg1"/>
                </a:solidFill>
              </a:rPr>
              <a:t>Data</a:t>
            </a:r>
            <a:endParaRPr lang="ko-KR" altLang="en-US" dirty="0">
              <a:solidFill>
                <a:schemeClr val="bg1"/>
              </a:solidFill>
            </a:endParaRPr>
          </a:p>
        </p:txBody>
      </p:sp>
      <p:sp>
        <p:nvSpPr>
          <p:cNvPr id="10" name="TextBox 9"/>
          <p:cNvSpPr txBox="1"/>
          <p:nvPr/>
        </p:nvSpPr>
        <p:spPr>
          <a:xfrm>
            <a:off x="3728438" y="4625108"/>
            <a:ext cx="750526" cy="369332"/>
          </a:xfrm>
          <a:prstGeom prst="rect">
            <a:avLst/>
          </a:prstGeom>
          <a:noFill/>
        </p:spPr>
        <p:txBody>
          <a:bodyPr wrap="none" rtlCol="0">
            <a:spAutoFit/>
          </a:bodyPr>
          <a:lstStyle/>
          <a:p>
            <a:r>
              <a:rPr lang="en-US" altLang="ko-KR" dirty="0" smtClean="0">
                <a:solidFill>
                  <a:schemeClr val="bg1"/>
                </a:solidFill>
              </a:rPr>
              <a:t>Label</a:t>
            </a:r>
            <a:endParaRPr lang="ko-KR" altLang="en-US" dirty="0">
              <a:solidFill>
                <a:schemeClr val="bg1"/>
              </a:solidFill>
            </a:endParaRPr>
          </a:p>
        </p:txBody>
      </p:sp>
      <p:cxnSp>
        <p:nvCxnSpPr>
          <p:cNvPr id="15" name="직선 화살표 연결선 14"/>
          <p:cNvCxnSpPr/>
          <p:nvPr/>
        </p:nvCxnSpPr>
        <p:spPr>
          <a:xfrm flipV="1">
            <a:off x="4192060" y="3000582"/>
            <a:ext cx="1781228" cy="1307411"/>
          </a:xfrm>
          <a:prstGeom prst="straightConnector1">
            <a:avLst/>
          </a:prstGeom>
          <a:ln w="19050">
            <a:solidFill>
              <a:schemeClr val="bg2">
                <a:lumMod val="1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799596" y="4699428"/>
            <a:ext cx="2250299" cy="0"/>
          </a:xfrm>
          <a:prstGeom prst="straightConnector1">
            <a:avLst/>
          </a:prstGeom>
          <a:ln w="19050">
            <a:solidFill>
              <a:schemeClr val="bg2">
                <a:lumMod val="1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5973288" y="3000582"/>
            <a:ext cx="742457" cy="57377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endCxn id="43" idx="3"/>
          </p:cNvCxnSpPr>
          <p:nvPr/>
        </p:nvCxnSpPr>
        <p:spPr>
          <a:xfrm flipH="1" flipV="1">
            <a:off x="7063932" y="3816180"/>
            <a:ext cx="736606" cy="491814"/>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9386722">
            <a:off x="3738800" y="3339136"/>
            <a:ext cx="1792670" cy="523220"/>
          </a:xfrm>
          <a:prstGeom prst="rect">
            <a:avLst/>
          </a:prstGeom>
          <a:noFill/>
        </p:spPr>
        <p:txBody>
          <a:bodyPr wrap="none" rtlCol="0">
            <a:spAutoFit/>
          </a:bodyPr>
          <a:lstStyle/>
          <a:p>
            <a:pPr algn="ctr"/>
            <a:r>
              <a:rPr lang="en-US" altLang="ko-KR" sz="1400" dirty="0" smtClean="0"/>
              <a:t>User Authorizations</a:t>
            </a:r>
          </a:p>
          <a:p>
            <a:pPr algn="ctr"/>
            <a:r>
              <a:rPr lang="en-US" altLang="ko-KR" sz="1400" dirty="0" smtClean="0"/>
              <a:t>(</a:t>
            </a:r>
            <a:r>
              <a:rPr lang="ko-KR" altLang="en-US" sz="1400" dirty="0" smtClean="0"/>
              <a:t>사용자 인증</a:t>
            </a:r>
            <a:r>
              <a:rPr lang="en-US" altLang="ko-KR" sz="1400" dirty="0" smtClean="0"/>
              <a:t>)</a:t>
            </a:r>
            <a:endParaRPr lang="ko-KR" altLang="en-US" sz="1400" dirty="0"/>
          </a:p>
        </p:txBody>
      </p:sp>
      <p:sp>
        <p:nvSpPr>
          <p:cNvPr id="30" name="TextBox 29"/>
          <p:cNvSpPr txBox="1"/>
          <p:nvPr/>
        </p:nvSpPr>
        <p:spPr>
          <a:xfrm>
            <a:off x="5204261" y="4719856"/>
            <a:ext cx="1448795" cy="523220"/>
          </a:xfrm>
          <a:prstGeom prst="rect">
            <a:avLst/>
          </a:prstGeom>
          <a:noFill/>
        </p:spPr>
        <p:txBody>
          <a:bodyPr wrap="none" rtlCol="0">
            <a:spAutoFit/>
          </a:bodyPr>
          <a:lstStyle/>
          <a:p>
            <a:r>
              <a:rPr lang="en-US" altLang="ko-KR" sz="1400" dirty="0" smtClean="0"/>
              <a:t>Data Sensitivity</a:t>
            </a:r>
          </a:p>
          <a:p>
            <a:r>
              <a:rPr lang="en-US" altLang="ko-KR" sz="1400" dirty="0" smtClean="0"/>
              <a:t>(</a:t>
            </a:r>
            <a:r>
              <a:rPr lang="ko-KR" altLang="en-US" sz="1400" dirty="0" smtClean="0"/>
              <a:t>데이터</a:t>
            </a:r>
            <a:r>
              <a:rPr lang="en-US" altLang="ko-KR" sz="1400" dirty="0" smtClean="0"/>
              <a:t> </a:t>
            </a:r>
            <a:r>
              <a:rPr lang="ko-KR" altLang="en-US" sz="1400" dirty="0" smtClean="0"/>
              <a:t>민감도</a:t>
            </a:r>
            <a:r>
              <a:rPr lang="en-US" altLang="ko-KR" sz="1400" dirty="0" smtClean="0"/>
              <a:t>)</a:t>
            </a:r>
            <a:endParaRPr lang="ko-KR" altLang="en-US" sz="1400" dirty="0"/>
          </a:p>
        </p:txBody>
      </p:sp>
      <p:sp>
        <p:nvSpPr>
          <p:cNvPr id="42" name="TextBox 41"/>
          <p:cNvSpPr txBox="1"/>
          <p:nvPr/>
        </p:nvSpPr>
        <p:spPr>
          <a:xfrm rot="2108209">
            <a:off x="6020732" y="3312745"/>
            <a:ext cx="2700417" cy="523220"/>
          </a:xfrm>
          <a:prstGeom prst="rect">
            <a:avLst/>
          </a:prstGeom>
          <a:noFill/>
        </p:spPr>
        <p:txBody>
          <a:bodyPr wrap="square" rtlCol="0">
            <a:spAutoFit/>
          </a:bodyPr>
          <a:lstStyle/>
          <a:p>
            <a:pPr algn="ctr"/>
            <a:r>
              <a:rPr lang="en-US" altLang="ko-KR" sz="1400" dirty="0" smtClean="0"/>
              <a:t>Access Mediation</a:t>
            </a:r>
          </a:p>
          <a:p>
            <a:pPr algn="ctr"/>
            <a:r>
              <a:rPr lang="en-US" altLang="ko-KR" sz="1400" dirty="0" smtClean="0"/>
              <a:t>(</a:t>
            </a:r>
            <a:r>
              <a:rPr lang="ko-KR" altLang="en-US" sz="1400" dirty="0" smtClean="0"/>
              <a:t>접근제어 논리 알고리즘</a:t>
            </a:r>
            <a:r>
              <a:rPr lang="en-US" altLang="ko-KR" sz="1400" dirty="0" smtClean="0"/>
              <a:t>)</a:t>
            </a:r>
            <a:endParaRPr lang="ko-KR" altLang="en-US" sz="1400" dirty="0"/>
          </a:p>
        </p:txBody>
      </p:sp>
      <p:sp>
        <p:nvSpPr>
          <p:cNvPr id="48" name="TextBox 47"/>
          <p:cNvSpPr txBox="1"/>
          <p:nvPr/>
        </p:nvSpPr>
        <p:spPr>
          <a:xfrm>
            <a:off x="7151176" y="4809774"/>
            <a:ext cx="1013611" cy="276999"/>
          </a:xfrm>
          <a:prstGeom prst="rect">
            <a:avLst/>
          </a:prstGeom>
          <a:noFill/>
        </p:spPr>
        <p:txBody>
          <a:bodyPr wrap="none" rtlCol="0">
            <a:spAutoFit/>
          </a:bodyPr>
          <a:lstStyle/>
          <a:p>
            <a:r>
              <a:rPr lang="en-US" altLang="ko-KR" sz="1200" dirty="0" smtClean="0">
                <a:solidFill>
                  <a:schemeClr val="bg1"/>
                </a:solidFill>
              </a:rPr>
              <a:t>(Table</a:t>
            </a:r>
            <a:r>
              <a:rPr lang="ko-KR" altLang="en-US" sz="1200" dirty="0" smtClean="0">
                <a:solidFill>
                  <a:schemeClr val="bg1"/>
                </a:solidFill>
              </a:rPr>
              <a:t> </a:t>
            </a:r>
            <a:r>
              <a:rPr lang="en-US" altLang="ko-KR" sz="1200" dirty="0" smtClean="0">
                <a:solidFill>
                  <a:schemeClr val="bg1"/>
                </a:solidFill>
              </a:rPr>
              <a:t>Row)</a:t>
            </a:r>
            <a:endParaRPr lang="ko-KR" altLang="en-US" sz="1200" dirty="0">
              <a:solidFill>
                <a:schemeClr val="bg1"/>
              </a:solidFill>
            </a:endParaRPr>
          </a:p>
        </p:txBody>
      </p:sp>
      <p:sp>
        <p:nvSpPr>
          <p:cNvPr id="49" name="TextBox 48"/>
          <p:cNvSpPr txBox="1"/>
          <p:nvPr/>
        </p:nvSpPr>
        <p:spPr>
          <a:xfrm>
            <a:off x="1040731" y="4699428"/>
            <a:ext cx="2210764" cy="861774"/>
          </a:xfrm>
          <a:prstGeom prst="rect">
            <a:avLst/>
          </a:prstGeom>
          <a:solidFill>
            <a:schemeClr val="bg1"/>
          </a:solidFill>
        </p:spPr>
        <p:txBody>
          <a:bodyPr wrap="square" rtlCol="0">
            <a:spAutoFit/>
          </a:bodyPr>
          <a:lstStyle/>
          <a:p>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Label component</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Level </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Compartment </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Group</a:t>
            </a:r>
            <a:endParaRPr lang="ko-KR" altLang="en-US" sz="1200"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50" name="TextBox 49"/>
          <p:cNvSpPr txBox="1"/>
          <p:nvPr/>
        </p:nvSpPr>
        <p:spPr>
          <a:xfrm>
            <a:off x="1040731" y="3085124"/>
            <a:ext cx="2210764" cy="1415772"/>
          </a:xfrm>
          <a:prstGeom prst="rect">
            <a:avLst/>
          </a:prstGeom>
          <a:solidFill>
            <a:schemeClr val="bg1"/>
          </a:solidFill>
        </p:spPr>
        <p:txBody>
          <a:bodyPr wrap="square" rtlCol="0">
            <a:spAutoFit/>
          </a:bodyPr>
          <a:lstStyle/>
          <a:p>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Clearance</a:t>
            </a:r>
            <a:r>
              <a:rPr lang="ko-KR" altLang="en-US"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Component</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Maximum sensitive level</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Minimum sensitive Level </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Default Level</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Row level </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Read/Write  Compartments</a:t>
            </a:r>
          </a:p>
          <a:p>
            <a:pPr marL="177800" indent="-177800">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Read/Write Groups</a:t>
            </a:r>
          </a:p>
        </p:txBody>
      </p:sp>
      <p:sp>
        <p:nvSpPr>
          <p:cNvPr id="52" name="TextBox 51"/>
          <p:cNvSpPr txBox="1"/>
          <p:nvPr/>
        </p:nvSpPr>
        <p:spPr>
          <a:xfrm>
            <a:off x="1040731" y="2263316"/>
            <a:ext cx="2210764" cy="677108"/>
          </a:xfrm>
          <a:prstGeom prst="rect">
            <a:avLst/>
          </a:prstGeom>
          <a:solidFill>
            <a:schemeClr val="bg1"/>
          </a:solidFill>
        </p:spPr>
        <p:txBody>
          <a:bodyPr wrap="square" rtlCol="0">
            <a:spAutoFit/>
          </a:bodyPr>
          <a:lstStyle/>
          <a:p>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Policy</a:t>
            </a:r>
            <a:endParaRPr lang="en-US" altLang="ko-KR" sz="1200" b="1" dirty="0" smtClean="0">
              <a:latin typeface="Arial Unicode MS" panose="020B0604020202020204" pitchFamily="50" charset="-127"/>
              <a:ea typeface="Arial Unicode MS" panose="020B0604020202020204" pitchFamily="50" charset="-127"/>
              <a:cs typeface="Arial Unicode MS" panose="020B0604020202020204" pitchFamily="50" charset="-127"/>
            </a:endParaRPr>
          </a:p>
          <a:p>
            <a:pPr marL="182563" indent="-182563">
              <a:buFontTx/>
              <a:buChar char="-"/>
              <a:tabLst>
                <a:tab pos="182563" algn="l"/>
              </a:tabLst>
            </a:pPr>
            <a:r>
              <a:rPr lang="ko-KR" altLang="en-US" sz="1200" dirty="0" err="1" smtClean="0">
                <a:latin typeface="Arial Unicode MS" panose="020B0604020202020204" pitchFamily="50" charset="-127"/>
                <a:ea typeface="Arial Unicode MS" panose="020B0604020202020204" pitchFamily="50" charset="-127"/>
                <a:cs typeface="Arial Unicode MS" panose="020B0604020202020204" pitchFamily="50" charset="-127"/>
              </a:rPr>
              <a:t>정책명</a:t>
            </a:r>
            <a:endPar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endParaRPr>
          </a:p>
          <a:p>
            <a:pPr marL="182563" indent="-182563">
              <a:buFontTx/>
              <a:buChar char="-"/>
              <a:tabLst>
                <a:tab pos="182563" algn="l"/>
              </a:tabLst>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Label Column </a:t>
            </a:r>
            <a:r>
              <a:rPr lang="ko-KR" altLang="en-US" sz="1200" dirty="0" smtClean="0">
                <a:latin typeface="Arial Unicode MS" panose="020B0604020202020204" pitchFamily="50" charset="-127"/>
                <a:ea typeface="Arial Unicode MS" panose="020B0604020202020204" pitchFamily="50" charset="-127"/>
                <a:cs typeface="Arial Unicode MS" panose="020B0604020202020204" pitchFamily="50" charset="-127"/>
              </a:rPr>
              <a:t>명</a:t>
            </a:r>
            <a:endPar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43" name="포인트가 5개인 별 42"/>
          <p:cNvSpPr/>
          <p:nvPr/>
        </p:nvSpPr>
        <p:spPr>
          <a:xfrm>
            <a:off x="6694364" y="3434417"/>
            <a:ext cx="456812" cy="381764"/>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9" name="텍스트 개체 틀 2"/>
          <p:cNvSpPr txBox="1">
            <a:spLocks/>
          </p:cNvSpPr>
          <p:nvPr/>
        </p:nvSpPr>
        <p:spPr>
          <a:xfrm>
            <a:off x="8768593" y="3825628"/>
            <a:ext cx="2646099" cy="2386733"/>
          </a:xfrm>
          <a:prstGeom prst="rect">
            <a:avLst/>
          </a:prstGeom>
          <a:solidFill>
            <a:schemeClr val="bg1"/>
          </a:solidFill>
        </p:spPr>
        <p:txBody>
          <a:bodyPr/>
          <a:lstStyle>
            <a:lvl1pPr marL="0" indent="0" algn="l" defTabSz="914400" rtl="0" eaLnBrk="1" latinLnBrk="1"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1"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1"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1"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1"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Policy Enforcement options</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ALL_CONTROL /  NO_CONTROL </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READ_CONTROL / WRITE_CONTROL</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INSERT_CONTROL /  UPDATE_CONTROL /  DELETE_CONTROL </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LABEL_DEFAULT </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LABEL_UPDATE </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CHECK_CONTROL</a:t>
            </a:r>
          </a:p>
        </p:txBody>
      </p:sp>
      <p:sp>
        <p:nvSpPr>
          <p:cNvPr id="100" name="텍스트 개체 틀 2"/>
          <p:cNvSpPr txBox="1">
            <a:spLocks/>
          </p:cNvSpPr>
          <p:nvPr/>
        </p:nvSpPr>
        <p:spPr>
          <a:xfrm>
            <a:off x="8768593" y="1997844"/>
            <a:ext cx="2646097" cy="1603383"/>
          </a:xfrm>
          <a:prstGeom prst="rect">
            <a:avLst/>
          </a:prstGeom>
          <a:solidFill>
            <a:schemeClr val="bg1"/>
          </a:solidFill>
        </p:spPr>
        <p:txBody>
          <a:bodyPr/>
          <a:lstStyle>
            <a:lvl1pPr marL="0" indent="0" algn="l" defTabSz="914400" rtl="0" eaLnBrk="1" latinLnBrk="1"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1"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1"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1"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1"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ko-KR" sz="1400" b="1" dirty="0" smtClean="0">
                <a:latin typeface="Arial Unicode MS" panose="020B0604020202020204" pitchFamily="50" charset="-127"/>
                <a:ea typeface="Arial Unicode MS" panose="020B0604020202020204" pitchFamily="50" charset="-127"/>
                <a:cs typeface="Arial Unicode MS" panose="020B0604020202020204" pitchFamily="50" charset="-127"/>
              </a:rPr>
              <a:t>privileges</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PROFILE_ACCESS</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FULL</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READ</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WRITEUP</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WRITEDOWN</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WRITEACROSS</a:t>
            </a:r>
          </a:p>
          <a:p>
            <a:pPr marL="177800" indent="-177800">
              <a:lnSpc>
                <a:spcPct val="100000"/>
              </a:lnSpc>
              <a:spcBef>
                <a:spcPts val="0"/>
              </a:spcBef>
              <a:buFontTx/>
              <a:buChar char="-"/>
            </a:pPr>
            <a:r>
              <a:rPr lang="en-US" altLang="ko-KR" sz="1200" dirty="0" smtClean="0">
                <a:latin typeface="Arial Unicode MS" panose="020B0604020202020204" pitchFamily="50" charset="-127"/>
                <a:ea typeface="Arial Unicode MS" panose="020B0604020202020204" pitchFamily="50" charset="-127"/>
                <a:cs typeface="Arial Unicode MS" panose="020B0604020202020204" pitchFamily="50" charset="-127"/>
              </a:rPr>
              <a:t>COMPACESS</a:t>
            </a:r>
          </a:p>
        </p:txBody>
      </p:sp>
      <p:sp>
        <p:nvSpPr>
          <p:cNvPr id="66" name="직사각형 65"/>
          <p:cNvSpPr/>
          <p:nvPr/>
        </p:nvSpPr>
        <p:spPr>
          <a:xfrm>
            <a:off x="5175636" y="2536936"/>
            <a:ext cx="1525902" cy="430887"/>
          </a:xfrm>
          <a:prstGeom prst="rect">
            <a:avLst/>
          </a:prstGeom>
        </p:spPr>
        <p:txBody>
          <a:bodyPr wrap="square">
            <a:spAutoFit/>
          </a:bodyPr>
          <a:lstStyle/>
          <a:p>
            <a:pPr algn="ctr"/>
            <a:r>
              <a:rPr lang="en-US" altLang="ko-KR" sz="1100" dirty="0">
                <a:solidFill>
                  <a:schemeClr val="bg1"/>
                </a:solidFill>
              </a:rPr>
              <a:t>(</a:t>
            </a:r>
            <a:r>
              <a:rPr lang="en-US" altLang="ko-KR" sz="1100" dirty="0" smtClean="0">
                <a:solidFill>
                  <a:schemeClr val="bg1"/>
                </a:solidFill>
              </a:rPr>
              <a:t>App/</a:t>
            </a:r>
            <a:r>
              <a:rPr lang="en-US" altLang="ko-KR" sz="1100" dirty="0" err="1" smtClean="0">
                <a:solidFill>
                  <a:schemeClr val="bg1"/>
                </a:solidFill>
              </a:rPr>
              <a:t>Syno</a:t>
            </a:r>
            <a:r>
              <a:rPr lang="en-US" altLang="ko-KR" sz="1100" dirty="0" smtClean="0">
                <a:solidFill>
                  <a:schemeClr val="bg1"/>
                </a:solidFill>
              </a:rPr>
              <a:t> user or</a:t>
            </a:r>
            <a:r>
              <a:rPr lang="ko-KR" altLang="en-US" sz="1100" dirty="0" smtClean="0">
                <a:solidFill>
                  <a:schemeClr val="bg1"/>
                </a:solidFill>
              </a:rPr>
              <a:t> </a:t>
            </a:r>
            <a:r>
              <a:rPr lang="en-US" altLang="ko-KR" sz="1100" dirty="0">
                <a:solidFill>
                  <a:schemeClr val="bg1"/>
                </a:solidFill>
              </a:rPr>
              <a:t>Table Owner)</a:t>
            </a:r>
            <a:endParaRPr lang="ko-KR" altLang="en-US" sz="1100" dirty="0">
              <a:solidFill>
                <a:schemeClr val="bg1"/>
              </a:solidFill>
            </a:endParaRPr>
          </a:p>
        </p:txBody>
      </p:sp>
      <p:sp>
        <p:nvSpPr>
          <p:cNvPr id="111" name="TextBox 110"/>
          <p:cNvSpPr txBox="1"/>
          <p:nvPr/>
        </p:nvSpPr>
        <p:spPr>
          <a:xfrm>
            <a:off x="3086325" y="1975014"/>
            <a:ext cx="1392639" cy="677108"/>
          </a:xfrm>
          <a:prstGeom prst="rect">
            <a:avLst/>
          </a:prstGeom>
          <a:solidFill>
            <a:schemeClr val="bg1"/>
          </a:solidFill>
        </p:spPr>
        <p:txBody>
          <a:bodyPr wrap="square" rtlCol="0" anchor="ctr" anchorCtr="0">
            <a:noAutofit/>
          </a:bodyPr>
          <a:lstStyle/>
          <a:p>
            <a:pPr algn="ctr"/>
            <a:r>
              <a:rPr lang="en-US" altLang="ko-KR" sz="2000" b="1" dirty="0" smtClean="0"/>
              <a:t>LBACSYS</a:t>
            </a:r>
            <a:endParaRPr lang="ko-KR" altLang="en-US" sz="2000" b="1" dirty="0"/>
          </a:p>
        </p:txBody>
      </p:sp>
    </p:spTree>
    <p:extLst>
      <p:ext uri="{BB962C8B-B14F-4D97-AF65-F5344CB8AC3E}">
        <p14:creationId xmlns:p14="http://schemas.microsoft.com/office/powerpoint/2010/main" val="38427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다이어그램 11"/>
          <p:cNvGraphicFramePr/>
          <p:nvPr>
            <p:extLst/>
          </p:nvPr>
        </p:nvGraphicFramePr>
        <p:xfrm>
          <a:off x="734643" y="3353645"/>
          <a:ext cx="5680946" cy="2703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제목 1"/>
          <p:cNvSpPr>
            <a:spLocks noGrp="1"/>
          </p:cNvSpPr>
          <p:nvPr>
            <p:ph type="title"/>
          </p:nvPr>
        </p:nvSpPr>
        <p:spPr/>
        <p:txBody>
          <a:bodyPr/>
          <a:lstStyle/>
          <a:p>
            <a:r>
              <a:rPr lang="en-US" altLang="ko-KR" dirty="0"/>
              <a:t>OLS Component</a:t>
            </a:r>
            <a:br>
              <a:rPr lang="en-US" altLang="ko-KR" dirty="0"/>
            </a:br>
            <a:r>
              <a:rPr lang="en-US" altLang="ko-KR" sz="2000" dirty="0" smtClean="0"/>
              <a:t>Policy</a:t>
            </a:r>
            <a:endParaRPr lang="ko-KR" altLang="en-US" dirty="0"/>
          </a:p>
        </p:txBody>
      </p:sp>
      <p:sp>
        <p:nvSpPr>
          <p:cNvPr id="3" name="텍스트 개체 틀 2"/>
          <p:cNvSpPr>
            <a:spLocks noGrp="1"/>
          </p:cNvSpPr>
          <p:nvPr>
            <p:ph type="body" idx="1"/>
          </p:nvPr>
        </p:nvSpPr>
        <p:spPr>
          <a:xfrm>
            <a:off x="729995" y="2174258"/>
            <a:ext cx="10031790" cy="4029593"/>
          </a:xfrm>
        </p:spPr>
        <p:txBody>
          <a:bodyPr/>
          <a:lstStyle/>
          <a:p>
            <a:pPr marL="285750" indent="-285750">
              <a:buFont typeface="Wingdings" panose="05000000000000000000" pitchFamily="2" charset="2"/>
              <a:buChar char="§"/>
            </a:pPr>
            <a:r>
              <a:rPr lang="en-US" altLang="ko-KR" sz="2000" dirty="0" smtClean="0">
                <a:latin typeface="+mn-ea"/>
                <a:ea typeface="+mn-ea"/>
              </a:rPr>
              <a:t>Policy</a:t>
            </a:r>
            <a:r>
              <a:rPr lang="ko-KR" altLang="en-US" sz="2000" dirty="0" smtClean="0">
                <a:latin typeface="+mn-ea"/>
                <a:ea typeface="+mn-ea"/>
              </a:rPr>
              <a:t> </a:t>
            </a:r>
            <a:r>
              <a:rPr lang="en-US" altLang="ko-KR" sz="2000" dirty="0" smtClean="0">
                <a:latin typeface="+mn-ea"/>
                <a:ea typeface="+mn-ea"/>
              </a:rPr>
              <a:t>: </a:t>
            </a:r>
            <a:r>
              <a:rPr lang="ko-KR" altLang="en-US" sz="2000" dirty="0" smtClean="0">
                <a:latin typeface="+mn-ea"/>
                <a:ea typeface="+mn-ea"/>
              </a:rPr>
              <a:t> </a:t>
            </a:r>
            <a:r>
              <a:rPr lang="en-US" altLang="ko-KR" sz="2000" dirty="0" smtClean="0">
                <a:latin typeface="+mn-ea"/>
                <a:ea typeface="+mn-ea"/>
              </a:rPr>
              <a:t>Data label, User Label, Protected Table</a:t>
            </a:r>
            <a:r>
              <a:rPr lang="ko-KR" altLang="en-US" sz="2000" dirty="0" smtClean="0">
                <a:latin typeface="+mn-ea"/>
                <a:ea typeface="+mn-ea"/>
              </a:rPr>
              <a:t>등의 집합으로 만들어</a:t>
            </a:r>
            <a:r>
              <a:rPr lang="en-US" altLang="ko-KR" sz="2000" dirty="0" smtClean="0">
                <a:latin typeface="+mn-ea"/>
                <a:ea typeface="+mn-ea"/>
              </a:rPr>
              <a:t> </a:t>
            </a:r>
            <a:r>
              <a:rPr lang="ko-KR" altLang="en-US" sz="2000" dirty="0" smtClean="0">
                <a:latin typeface="+mn-ea"/>
                <a:ea typeface="+mn-ea"/>
              </a:rPr>
              <a:t>지며 </a:t>
            </a:r>
            <a:r>
              <a:rPr lang="en-US" altLang="ko-KR" sz="2000" dirty="0" smtClean="0">
                <a:latin typeface="+mn-ea"/>
                <a:ea typeface="+mn-ea"/>
              </a:rPr>
              <a:t>OLS</a:t>
            </a:r>
            <a:r>
              <a:rPr lang="ko-KR" altLang="en-US" sz="2000" dirty="0" smtClean="0">
                <a:latin typeface="+mn-ea"/>
                <a:ea typeface="+mn-ea"/>
              </a:rPr>
              <a:t> 작동  정책임</a:t>
            </a:r>
            <a:r>
              <a:rPr lang="en-US" altLang="ko-KR" sz="2000" dirty="0" smtClean="0">
                <a:latin typeface="+mn-ea"/>
                <a:ea typeface="+mn-ea"/>
              </a:rPr>
              <a:t>. Enforcement option</a:t>
            </a:r>
            <a:r>
              <a:rPr lang="ko-KR" altLang="en-US" sz="2000" dirty="0" smtClean="0">
                <a:latin typeface="+mn-ea"/>
                <a:ea typeface="+mn-ea"/>
              </a:rPr>
              <a:t>을 가질 </a:t>
            </a:r>
            <a:r>
              <a:rPr lang="ko-KR" altLang="en-US" sz="2000" dirty="0">
                <a:latin typeface="+mn-ea"/>
                <a:ea typeface="+mn-ea"/>
              </a:rPr>
              <a:t>수 있음</a:t>
            </a:r>
            <a:endParaRPr lang="en-US" altLang="ko-KR" sz="2000" dirty="0">
              <a:latin typeface="+mn-ea"/>
              <a:ea typeface="+mn-ea"/>
            </a:endParaRPr>
          </a:p>
          <a:p>
            <a:pPr marL="742950" lvl="1" indent="-285750">
              <a:buFont typeface="Wingdings" panose="05000000000000000000" pitchFamily="2" charset="2"/>
              <a:buChar char="§"/>
            </a:pPr>
            <a:r>
              <a:rPr lang="en-US" altLang="ko-KR" dirty="0" smtClean="0">
                <a:solidFill>
                  <a:schemeClr val="tx1"/>
                </a:solidFill>
                <a:latin typeface="+mn-ea"/>
                <a:ea typeface="+mn-ea"/>
              </a:rPr>
              <a:t>Enforcement options : </a:t>
            </a:r>
            <a:r>
              <a:rPr lang="ko-KR" altLang="en-US" dirty="0" smtClean="0">
                <a:solidFill>
                  <a:schemeClr val="tx1"/>
                </a:solidFill>
                <a:latin typeface="+mn-ea"/>
                <a:ea typeface="+mn-ea"/>
              </a:rPr>
              <a:t>접근 통제 알고리즘</a:t>
            </a:r>
            <a:endParaRPr lang="en-US" altLang="ko-KR" dirty="0" smtClean="0">
              <a:solidFill>
                <a:schemeClr val="tx1"/>
              </a:solidFill>
              <a:latin typeface="+mn-ea"/>
              <a:ea typeface="+mn-ea"/>
            </a:endParaRPr>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11</a:t>
            </a:fld>
            <a:endParaRPr lang="en-US"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6598" y="3154788"/>
            <a:ext cx="4478096" cy="2767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14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OLS Component</a:t>
            </a:r>
            <a:br>
              <a:rPr lang="en-US" altLang="ko-KR" dirty="0"/>
            </a:br>
            <a:r>
              <a:rPr lang="en-US" altLang="ko-KR" sz="2000" dirty="0" smtClean="0"/>
              <a:t>Label</a:t>
            </a:r>
            <a:endParaRPr lang="ko-KR" altLang="en-US" sz="1600" dirty="0"/>
          </a:p>
        </p:txBody>
      </p:sp>
      <p:sp>
        <p:nvSpPr>
          <p:cNvPr id="3" name="텍스트 개체 틀 2"/>
          <p:cNvSpPr>
            <a:spLocks noGrp="1"/>
          </p:cNvSpPr>
          <p:nvPr>
            <p:ph type="body" idx="1"/>
          </p:nvPr>
        </p:nvSpPr>
        <p:spPr>
          <a:xfrm>
            <a:off x="754742" y="2264228"/>
            <a:ext cx="5197171" cy="2346967"/>
          </a:xfrm>
        </p:spPr>
        <p:txBody>
          <a:bodyPr/>
          <a:lstStyle/>
          <a:p>
            <a:pPr marL="285750" indent="-285750">
              <a:spcBef>
                <a:spcPts val="600"/>
              </a:spcBef>
              <a:buFont typeface="Wingdings" panose="05000000000000000000" pitchFamily="2" charset="2"/>
              <a:buChar char="§"/>
            </a:pPr>
            <a:r>
              <a:rPr lang="en-US" altLang="ko-KR" sz="2000" b="1" dirty="0"/>
              <a:t>Data</a:t>
            </a:r>
            <a:r>
              <a:rPr lang="ko-KR" altLang="en-US" sz="2000" b="1" dirty="0"/>
              <a:t> </a:t>
            </a:r>
            <a:r>
              <a:rPr lang="en-US" altLang="ko-KR" sz="2000" b="1" dirty="0" smtClean="0"/>
              <a:t>Label </a:t>
            </a:r>
          </a:p>
          <a:p>
            <a:pPr marL="547688" indent="-285750">
              <a:spcBef>
                <a:spcPts val="600"/>
              </a:spcBef>
              <a:buFont typeface="Arial" panose="020B0604020202020204" pitchFamily="34" charset="0"/>
              <a:buChar char="•"/>
            </a:pPr>
            <a:r>
              <a:rPr lang="en-US" altLang="ko-KR" sz="2000" dirty="0" smtClean="0"/>
              <a:t>Level</a:t>
            </a:r>
            <a:r>
              <a:rPr lang="en-US" altLang="ko-KR" sz="2000" dirty="0"/>
              <a:t>, Compartment, Group</a:t>
            </a:r>
            <a:r>
              <a:rPr lang="ko-KR" altLang="en-US" sz="2000" dirty="0"/>
              <a:t>의 </a:t>
            </a:r>
            <a:r>
              <a:rPr lang="ko-KR" altLang="en-US" sz="2000" dirty="0" smtClean="0"/>
              <a:t>조합</a:t>
            </a:r>
            <a:endParaRPr lang="en-US" altLang="ko-KR" sz="2000" dirty="0" smtClean="0"/>
          </a:p>
          <a:p>
            <a:pPr marL="547688" indent="-285750">
              <a:spcBef>
                <a:spcPts val="600"/>
              </a:spcBef>
              <a:buFont typeface="Arial" panose="020B0604020202020204" pitchFamily="34" charset="0"/>
              <a:buChar char="•"/>
            </a:pPr>
            <a:r>
              <a:rPr lang="en-US" altLang="ko-KR" sz="2000" dirty="0" smtClean="0"/>
              <a:t>Policy</a:t>
            </a:r>
            <a:r>
              <a:rPr lang="ko-KR" altLang="en-US" sz="2000" dirty="0" smtClean="0"/>
              <a:t>에 포함되어 적용됨</a:t>
            </a:r>
            <a:endParaRPr lang="en-US" altLang="ko-KR" sz="2000" dirty="0" smtClean="0"/>
          </a:p>
          <a:p>
            <a:pPr marL="547688" indent="-285750">
              <a:spcBef>
                <a:spcPts val="600"/>
              </a:spcBef>
              <a:buFont typeface="Arial" panose="020B0604020202020204" pitchFamily="34" charset="0"/>
              <a:buChar char="•"/>
            </a:pPr>
            <a:r>
              <a:rPr lang="en-US" altLang="ko-KR" sz="2000" dirty="0" smtClean="0"/>
              <a:t>Label</a:t>
            </a:r>
            <a:r>
              <a:rPr lang="ko-KR" altLang="en-US" sz="2000" dirty="0"/>
              <a:t>은 한 개의 </a:t>
            </a:r>
            <a:r>
              <a:rPr lang="en-US" altLang="ko-KR" sz="2000" dirty="0"/>
              <a:t>Level</a:t>
            </a:r>
            <a:r>
              <a:rPr lang="ko-KR" altLang="en-US" sz="2000" dirty="0"/>
              <a:t>을 필수로 </a:t>
            </a:r>
            <a:r>
              <a:rPr lang="ko-KR" altLang="en-US" sz="2000" dirty="0" smtClean="0"/>
              <a:t>포함</a:t>
            </a:r>
            <a:endParaRPr lang="en-US" altLang="ko-KR" sz="2000" dirty="0" smtClean="0"/>
          </a:p>
          <a:p>
            <a:pPr marL="547688" indent="-285750">
              <a:spcBef>
                <a:spcPts val="600"/>
              </a:spcBef>
              <a:buFont typeface="Arial" panose="020B0604020202020204" pitchFamily="34" charset="0"/>
              <a:buChar char="•"/>
            </a:pPr>
            <a:r>
              <a:rPr lang="en-US" altLang="ko-KR" sz="2000" dirty="0" smtClean="0"/>
              <a:t>Compartment</a:t>
            </a:r>
            <a:r>
              <a:rPr lang="ko-KR" altLang="en-US" sz="2000" dirty="0"/>
              <a:t>와 </a:t>
            </a:r>
            <a:r>
              <a:rPr lang="en-US" altLang="ko-KR" sz="2000" dirty="0"/>
              <a:t>Group</a:t>
            </a:r>
            <a:r>
              <a:rPr lang="ko-KR" altLang="en-US" sz="2000" dirty="0"/>
              <a:t>은 </a:t>
            </a:r>
            <a:r>
              <a:rPr lang="en-US" altLang="ko-KR" sz="2000" dirty="0" smtClean="0"/>
              <a:t>Optional </a:t>
            </a:r>
            <a:r>
              <a:rPr lang="ko-KR" altLang="en-US" sz="2000" dirty="0" smtClean="0"/>
              <a:t>가능</a:t>
            </a:r>
            <a:endParaRPr lang="ko-KR" altLang="en-US" sz="2000" dirty="0"/>
          </a:p>
          <a:p>
            <a:pPr marL="285750" indent="-285750">
              <a:spcBef>
                <a:spcPts val="600"/>
              </a:spcBef>
              <a:buFont typeface="Arial" panose="020B0604020202020204" pitchFamily="34" charset="0"/>
              <a:buChar char="•"/>
            </a:pPr>
            <a:endParaRPr lang="ko-KR" altLang="en-US" sz="2000"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12</a:t>
            </a:fld>
            <a:endParaRPr lang="en-US" dirty="0"/>
          </a:p>
        </p:txBody>
      </p:sp>
      <p:sp>
        <p:nvSpPr>
          <p:cNvPr id="6" name="직사각형 5"/>
          <p:cNvSpPr/>
          <p:nvPr/>
        </p:nvSpPr>
        <p:spPr>
          <a:xfrm>
            <a:off x="6096000" y="2264228"/>
            <a:ext cx="4715560" cy="1015663"/>
          </a:xfrm>
          <a:prstGeom prst="rect">
            <a:avLst/>
          </a:prstGeom>
        </p:spPr>
        <p:txBody>
          <a:bodyPr wrap="square">
            <a:spAutoFit/>
          </a:bodyPr>
          <a:lstStyle/>
          <a:p>
            <a:pPr marL="285750" indent="-285750">
              <a:buFont typeface="Wingdings" panose="05000000000000000000" pitchFamily="2" charset="2"/>
              <a:buChar char="§"/>
            </a:pPr>
            <a:r>
              <a:rPr lang="en-US" altLang="ko-KR" sz="2000" b="1" dirty="0"/>
              <a:t>User Label </a:t>
            </a:r>
            <a:r>
              <a:rPr lang="en-US" altLang="ko-KR" sz="2000" dirty="0"/>
              <a:t>: User</a:t>
            </a:r>
            <a:r>
              <a:rPr lang="ko-KR" altLang="en-US" sz="2000" dirty="0"/>
              <a:t>가</a:t>
            </a:r>
            <a:r>
              <a:rPr lang="ko-KR" altLang="ko-KR" sz="2000" dirty="0"/>
              <a:t> </a:t>
            </a:r>
            <a:r>
              <a:rPr lang="en-US" altLang="ko-KR" sz="2000" dirty="0"/>
              <a:t>Data label</a:t>
            </a:r>
            <a:r>
              <a:rPr lang="ko-KR" altLang="ko-KR" sz="2000" dirty="0"/>
              <a:t>로 보호 된 정보에 액세스 할 수 있는지 여부를 </a:t>
            </a:r>
            <a:r>
              <a:rPr lang="ko-KR" altLang="ko-KR" sz="2000" dirty="0" smtClean="0"/>
              <a:t>결</a:t>
            </a:r>
            <a:r>
              <a:rPr lang="ko-KR" altLang="en-US" sz="2000" dirty="0" smtClean="0"/>
              <a:t>정</a:t>
            </a:r>
            <a:endParaRPr lang="en-US" altLang="ko-KR" sz="2000" dirty="0"/>
          </a:p>
        </p:txBody>
      </p:sp>
    </p:spTree>
    <p:extLst>
      <p:ext uri="{BB962C8B-B14F-4D97-AF65-F5344CB8AC3E}">
        <p14:creationId xmlns:p14="http://schemas.microsoft.com/office/powerpoint/2010/main" val="41220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OLS Component</a:t>
            </a:r>
            <a:r>
              <a:rPr lang="en-US" altLang="ko-KR" sz="1600" dirty="0" smtClean="0"/>
              <a:t/>
            </a:r>
            <a:br>
              <a:rPr lang="en-US" altLang="ko-KR" sz="1600" dirty="0" smtClean="0"/>
            </a:br>
            <a:r>
              <a:rPr lang="en-US" altLang="ko-KR" sz="2000" dirty="0" smtClean="0"/>
              <a:t>Label components</a:t>
            </a:r>
            <a:endParaRPr lang="ko-KR" altLang="en-US" sz="2000"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13</a:t>
            </a:fld>
            <a:endParaRPr lang="en-US" dirty="0"/>
          </a:p>
        </p:txBody>
      </p:sp>
      <p:sp>
        <p:nvSpPr>
          <p:cNvPr id="7" name="TextBox 6"/>
          <p:cNvSpPr txBox="1"/>
          <p:nvPr/>
        </p:nvSpPr>
        <p:spPr>
          <a:xfrm>
            <a:off x="747083" y="1970957"/>
            <a:ext cx="5300149" cy="954107"/>
          </a:xfrm>
          <a:prstGeom prst="rect">
            <a:avLst/>
          </a:prstGeom>
          <a:noFill/>
        </p:spPr>
        <p:txBody>
          <a:bodyPr wrap="square" rtlCol="0">
            <a:spAutoFit/>
          </a:bodyPr>
          <a:lstStyle/>
          <a:p>
            <a:pPr marL="285750" lvl="1" indent="-285750">
              <a:buFont typeface="Wingdings" panose="05000000000000000000" pitchFamily="2" charset="2"/>
              <a:buChar char="§"/>
            </a:pPr>
            <a:r>
              <a:rPr lang="en-US" altLang="ko-KR" sz="2000" b="1" dirty="0" smtClean="0"/>
              <a:t>Level</a:t>
            </a:r>
            <a:r>
              <a:rPr lang="en-US" altLang="ko-KR" sz="2000" dirty="0" smtClean="0"/>
              <a:t>  : </a:t>
            </a:r>
            <a:r>
              <a:rPr lang="ko-KR" altLang="en-US" sz="2000" dirty="0"/>
              <a:t>데이터의 </a:t>
            </a:r>
            <a:r>
              <a:rPr lang="ko-KR" altLang="en-US" sz="2000" dirty="0" smtClean="0"/>
              <a:t>민감한 정도</a:t>
            </a:r>
            <a:r>
              <a:rPr lang="en-US" altLang="ko-KR" sz="2000" dirty="0" smtClean="0"/>
              <a:t>(</a:t>
            </a:r>
            <a:r>
              <a:rPr lang="ko-KR" altLang="en-US" sz="2000" dirty="0" smtClean="0"/>
              <a:t>보안등급</a:t>
            </a:r>
            <a:r>
              <a:rPr lang="en-US" altLang="ko-KR" sz="2000" dirty="0" smtClean="0"/>
              <a:t>)</a:t>
            </a:r>
          </a:p>
          <a:p>
            <a:pPr marL="742950" lvl="2" indent="-285750">
              <a:buFont typeface="Arial" panose="020B0604020202020204" pitchFamily="34" charset="0"/>
              <a:buChar char="•"/>
            </a:pPr>
            <a:r>
              <a:rPr lang="en-US" altLang="ko-KR" dirty="0"/>
              <a:t>1 row</a:t>
            </a:r>
            <a:r>
              <a:rPr lang="ko-KR" altLang="en-US" dirty="0"/>
              <a:t>에 </a:t>
            </a:r>
            <a:r>
              <a:rPr lang="en-US" altLang="ko-KR" dirty="0" smtClean="0"/>
              <a:t>Level </a:t>
            </a:r>
            <a:r>
              <a:rPr lang="ko-KR" altLang="en-US" dirty="0"/>
              <a:t>은 </a:t>
            </a:r>
            <a:r>
              <a:rPr lang="ko-KR" altLang="en-US" dirty="0" smtClean="0"/>
              <a:t>필수</a:t>
            </a:r>
            <a:r>
              <a:rPr lang="en-US" altLang="ko-KR" dirty="0" smtClean="0"/>
              <a:t> </a:t>
            </a:r>
            <a:endParaRPr lang="en-US" altLang="ko-KR" dirty="0"/>
          </a:p>
          <a:p>
            <a:pPr marL="742950" lvl="1" indent="-285750">
              <a:buFont typeface="Arial" panose="020B0604020202020204" pitchFamily="34" charset="0"/>
              <a:buChar char="•"/>
            </a:pPr>
            <a:r>
              <a:rPr lang="ko-KR" altLang="en-US" dirty="0" smtClean="0"/>
              <a:t>계층구조를 가짐</a:t>
            </a:r>
            <a:endParaRPr lang="en-US" altLang="ko-KR" dirty="0" smtClean="0"/>
          </a:p>
        </p:txBody>
      </p:sp>
      <p:sp>
        <p:nvSpPr>
          <p:cNvPr id="8" name="TextBox 7"/>
          <p:cNvSpPr txBox="1"/>
          <p:nvPr/>
        </p:nvSpPr>
        <p:spPr>
          <a:xfrm>
            <a:off x="747083" y="4635969"/>
            <a:ext cx="5198106" cy="1477328"/>
          </a:xfrm>
          <a:prstGeom prst="rect">
            <a:avLst/>
          </a:prstGeom>
          <a:noFill/>
        </p:spPr>
        <p:txBody>
          <a:bodyPr wrap="square" rtlCol="0">
            <a:spAutoFit/>
          </a:bodyPr>
          <a:lstStyle/>
          <a:p>
            <a:pPr marL="285750" lvl="1" indent="-285750">
              <a:buFont typeface="Wingdings" panose="05000000000000000000" pitchFamily="2" charset="2"/>
              <a:buChar char="§"/>
            </a:pPr>
            <a:r>
              <a:rPr lang="en-US" altLang="ko-KR" sz="2000" b="1" dirty="0" smtClean="0"/>
              <a:t>Group</a:t>
            </a:r>
            <a:r>
              <a:rPr lang="en-US" altLang="ko-KR" sz="2000" dirty="0" smtClean="0"/>
              <a:t>  :  </a:t>
            </a:r>
            <a:r>
              <a:rPr lang="ko-KR" altLang="en-US" sz="2000" dirty="0" smtClean="0"/>
              <a:t>수직구조의 조직</a:t>
            </a:r>
            <a:endParaRPr lang="en-US" altLang="ko-KR" sz="2000" dirty="0" smtClean="0"/>
          </a:p>
          <a:p>
            <a:pPr marL="742950" lvl="2" indent="-285750">
              <a:buFont typeface="Arial" panose="020B0604020202020204" pitchFamily="34" charset="0"/>
              <a:buChar char="•"/>
            </a:pPr>
            <a:r>
              <a:rPr lang="ko-KR" altLang="en-US" dirty="0" smtClean="0"/>
              <a:t>일반적인 조직 구조와 유사</a:t>
            </a:r>
            <a:endParaRPr lang="en-US" altLang="ko-KR" dirty="0" smtClean="0"/>
          </a:p>
          <a:p>
            <a:pPr marL="742950" lvl="1" indent="-285750">
              <a:buFont typeface="Arial" panose="020B0604020202020204" pitchFamily="34" charset="0"/>
              <a:buChar char="•"/>
            </a:pPr>
            <a:r>
              <a:rPr lang="ko-KR" altLang="en-US" dirty="0" smtClean="0"/>
              <a:t>상속</a:t>
            </a:r>
            <a:r>
              <a:rPr lang="en-US" altLang="ko-KR" dirty="0" smtClean="0"/>
              <a:t>(Parent-Child)</a:t>
            </a:r>
            <a:r>
              <a:rPr lang="ko-KR" altLang="en-US" dirty="0" smtClean="0"/>
              <a:t>구조를 가질 수 있음</a:t>
            </a:r>
            <a:endParaRPr lang="en-US" altLang="ko-KR" dirty="0" smtClean="0"/>
          </a:p>
          <a:p>
            <a:pPr marL="742950" lvl="1" indent="-285750">
              <a:buFont typeface="Arial" panose="020B0604020202020204" pitchFamily="34" charset="0"/>
              <a:buChar char="•"/>
            </a:pPr>
            <a:r>
              <a:rPr lang="en-US" altLang="ko-KR" sz="1600" dirty="0" smtClean="0"/>
              <a:t>Optional </a:t>
            </a:r>
            <a:r>
              <a:rPr lang="ko-KR" altLang="en-US" sz="1600" dirty="0" smtClean="0"/>
              <a:t>적용</a:t>
            </a:r>
            <a:r>
              <a:rPr lang="en-US" altLang="ko-KR" sz="1600" dirty="0" smtClean="0"/>
              <a:t> </a:t>
            </a:r>
            <a:r>
              <a:rPr lang="ko-KR" altLang="en-US" sz="1600" dirty="0"/>
              <a:t>가능</a:t>
            </a:r>
            <a:endParaRPr lang="en-US" altLang="ko-KR" sz="1600" dirty="0"/>
          </a:p>
          <a:p>
            <a:pPr marL="742950" lvl="1" indent="-285750">
              <a:buFont typeface="Arial" panose="020B0604020202020204" pitchFamily="34" charset="0"/>
              <a:buChar char="•"/>
            </a:pPr>
            <a:endParaRPr lang="en-US" altLang="ko-KR" sz="1600" dirty="0"/>
          </a:p>
        </p:txBody>
      </p:sp>
      <p:sp>
        <p:nvSpPr>
          <p:cNvPr id="9" name="TextBox 8"/>
          <p:cNvSpPr txBox="1"/>
          <p:nvPr/>
        </p:nvSpPr>
        <p:spPr>
          <a:xfrm>
            <a:off x="747083" y="3127859"/>
            <a:ext cx="4885621" cy="1200329"/>
          </a:xfrm>
          <a:prstGeom prst="rect">
            <a:avLst/>
          </a:prstGeom>
          <a:noFill/>
        </p:spPr>
        <p:txBody>
          <a:bodyPr wrap="square" rtlCol="0">
            <a:spAutoFit/>
          </a:bodyPr>
          <a:lstStyle/>
          <a:p>
            <a:pPr marL="285750" lvl="1" indent="-285750">
              <a:buFont typeface="Wingdings" panose="05000000000000000000" pitchFamily="2" charset="2"/>
              <a:buChar char="§"/>
            </a:pPr>
            <a:r>
              <a:rPr lang="en-US" altLang="ko-KR" sz="2000" b="1" dirty="0" smtClean="0"/>
              <a:t>Compartment</a:t>
            </a:r>
            <a:r>
              <a:rPr lang="en-US" altLang="ko-KR" sz="2000" dirty="0" smtClean="0"/>
              <a:t> :  </a:t>
            </a:r>
            <a:r>
              <a:rPr lang="ko-KR" altLang="en-US" sz="2000" dirty="0"/>
              <a:t> </a:t>
            </a:r>
            <a:r>
              <a:rPr lang="ko-KR" altLang="en-US" sz="2000" dirty="0" smtClean="0"/>
              <a:t>수평 구조의 조직</a:t>
            </a:r>
            <a:endParaRPr lang="en-US" altLang="ko-KR" sz="2000" dirty="0" smtClean="0"/>
          </a:p>
          <a:p>
            <a:pPr marL="742950" lvl="2" indent="-285750">
              <a:buFont typeface="Arial" panose="020B0604020202020204" pitchFamily="34" charset="0"/>
              <a:buChar char="•"/>
            </a:pPr>
            <a:r>
              <a:rPr lang="ko-KR" altLang="en-US" dirty="0" smtClean="0"/>
              <a:t>카테고리 개념과 유사</a:t>
            </a:r>
            <a:endParaRPr lang="en-US" altLang="ko-KR" dirty="0" smtClean="0"/>
          </a:p>
          <a:p>
            <a:pPr marL="742950" lvl="1" indent="-285750">
              <a:buFont typeface="Arial" panose="020B0604020202020204" pitchFamily="34" charset="0"/>
              <a:buChar char="•"/>
            </a:pPr>
            <a:r>
              <a:rPr lang="ko-KR" altLang="en-US" dirty="0" err="1" smtClean="0"/>
              <a:t>비계층</a:t>
            </a:r>
            <a:r>
              <a:rPr lang="ko-KR" altLang="en-US" dirty="0" smtClean="0"/>
              <a:t> 구조</a:t>
            </a:r>
            <a:r>
              <a:rPr lang="en-US" altLang="ko-KR" dirty="0" smtClean="0"/>
              <a:t>(</a:t>
            </a:r>
            <a:r>
              <a:rPr lang="ko-KR" altLang="en-US" dirty="0" smtClean="0"/>
              <a:t>예</a:t>
            </a:r>
            <a:r>
              <a:rPr lang="en-US" altLang="ko-KR" dirty="0" smtClean="0"/>
              <a:t>: Task Force </a:t>
            </a:r>
            <a:r>
              <a:rPr lang="ko-KR" altLang="en-US" dirty="0" smtClean="0"/>
              <a:t>팀</a:t>
            </a:r>
            <a:r>
              <a:rPr lang="en-US" altLang="ko-KR" dirty="0" smtClean="0"/>
              <a:t>)</a:t>
            </a:r>
          </a:p>
          <a:p>
            <a:pPr marL="742950" lvl="1" indent="-285750">
              <a:buFont typeface="Arial" panose="020B0604020202020204" pitchFamily="34" charset="0"/>
              <a:buChar char="•"/>
            </a:pPr>
            <a:r>
              <a:rPr lang="en-US" altLang="ko-KR" sz="1600" dirty="0"/>
              <a:t>Optional </a:t>
            </a:r>
            <a:r>
              <a:rPr lang="ko-KR" altLang="en-US" sz="1600" dirty="0" smtClean="0"/>
              <a:t>적용 가능</a:t>
            </a:r>
            <a:endParaRPr lang="en-US" altLang="ko-KR" sz="1600" dirty="0"/>
          </a:p>
        </p:txBody>
      </p:sp>
      <p:graphicFrame>
        <p:nvGraphicFramePr>
          <p:cNvPr id="11" name="표 10"/>
          <p:cNvGraphicFramePr>
            <a:graphicFrameLocks noGrp="1"/>
          </p:cNvGraphicFramePr>
          <p:nvPr>
            <p:extLst/>
          </p:nvPr>
        </p:nvGraphicFramePr>
        <p:xfrm>
          <a:off x="5632704" y="1970957"/>
          <a:ext cx="6258297" cy="4184264"/>
        </p:xfrm>
        <a:graphic>
          <a:graphicData uri="http://schemas.openxmlformats.org/drawingml/2006/table">
            <a:tbl>
              <a:tblPr>
                <a:tableStyleId>{E269D01E-BC32-4049-B463-5C60D7B0CCD2}</a:tableStyleId>
              </a:tblPr>
              <a:tblGrid>
                <a:gridCol w="946226">
                  <a:extLst>
                    <a:ext uri="{9D8B030D-6E8A-4147-A177-3AD203B41FA5}">
                      <a16:colId xmlns:a16="http://schemas.microsoft.com/office/drawing/2014/main" val="20000"/>
                    </a:ext>
                  </a:extLst>
                </a:gridCol>
                <a:gridCol w="1591293">
                  <a:extLst>
                    <a:ext uri="{9D8B030D-6E8A-4147-A177-3AD203B41FA5}">
                      <a16:colId xmlns:a16="http://schemas.microsoft.com/office/drawing/2014/main" val="20001"/>
                    </a:ext>
                  </a:extLst>
                </a:gridCol>
                <a:gridCol w="1757548">
                  <a:extLst>
                    <a:ext uri="{9D8B030D-6E8A-4147-A177-3AD203B41FA5}">
                      <a16:colId xmlns:a16="http://schemas.microsoft.com/office/drawing/2014/main" val="20002"/>
                    </a:ext>
                  </a:extLst>
                </a:gridCol>
                <a:gridCol w="1963230">
                  <a:extLst>
                    <a:ext uri="{9D8B030D-6E8A-4147-A177-3AD203B41FA5}">
                      <a16:colId xmlns:a16="http://schemas.microsoft.com/office/drawing/2014/main" val="20003"/>
                    </a:ext>
                  </a:extLst>
                </a:gridCol>
              </a:tblGrid>
              <a:tr h="310414">
                <a:tc>
                  <a:txBody>
                    <a:bodyPr/>
                    <a:lstStyle/>
                    <a:p>
                      <a:pPr algn="ctr" fontAlgn="ctr"/>
                      <a:r>
                        <a:rPr lang="en-US" sz="1200" b="1" u="none" strike="noStrike" dirty="0">
                          <a:solidFill>
                            <a:schemeClr val="bg1"/>
                          </a:solidFill>
                          <a:effectLst/>
                        </a:rPr>
                        <a:t>Industry</a:t>
                      </a:r>
                      <a:endParaRPr lang="en-US" sz="1200" b="1" i="0" u="none" strike="noStrike" dirty="0">
                        <a:solidFill>
                          <a:schemeClr val="bg1"/>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chemeClr val="bg1"/>
                          </a:solidFill>
                          <a:effectLst/>
                        </a:rPr>
                        <a:t>level</a:t>
                      </a:r>
                      <a:endParaRPr lang="en-US" sz="1200" b="1" i="0" u="none" strike="noStrike" dirty="0">
                        <a:solidFill>
                          <a:schemeClr val="bg1"/>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chemeClr val="bg1"/>
                          </a:solidFill>
                          <a:effectLst/>
                        </a:rPr>
                        <a:t>Compartment</a:t>
                      </a:r>
                      <a:endParaRPr lang="en-US" sz="1200" b="1" i="0" u="none" strike="noStrike" dirty="0">
                        <a:solidFill>
                          <a:schemeClr val="bg1"/>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solidFill>
                            <a:schemeClr val="bg1"/>
                          </a:solidFill>
                          <a:effectLst/>
                        </a:rPr>
                        <a:t>Group</a:t>
                      </a:r>
                      <a:endParaRPr lang="en-US" sz="1200" b="1" i="0" u="none" strike="noStrike" dirty="0">
                        <a:solidFill>
                          <a:schemeClr val="bg1"/>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9102">
                <a:tc>
                  <a:txBody>
                    <a:bodyPr/>
                    <a:lstStyle/>
                    <a:p>
                      <a:pPr algn="ctr" fontAlgn="ctr"/>
                      <a:r>
                        <a:rPr lang="ko-KR" altLang="en-US" sz="1100" b="0" i="0" u="none" strike="noStrike" dirty="0" smtClean="0">
                          <a:solidFill>
                            <a:schemeClr val="tx1">
                              <a:lumMod val="50000"/>
                            </a:schemeClr>
                          </a:solidFill>
                          <a:effectLst/>
                          <a:latin typeface="맑은 고딕"/>
                        </a:rPr>
                        <a:t>정부</a:t>
                      </a:r>
                      <a:r>
                        <a:rPr lang="en-US" altLang="ko-KR" sz="1100" b="0" i="0" u="none" strike="noStrike" dirty="0" smtClean="0">
                          <a:solidFill>
                            <a:schemeClr val="tx1">
                              <a:lumMod val="50000"/>
                            </a:schemeClr>
                          </a:solidFill>
                          <a:effectLst/>
                          <a:latin typeface="맑은 고딕"/>
                        </a:rPr>
                        <a:t>, </a:t>
                      </a:r>
                      <a:r>
                        <a:rPr lang="ko-KR" altLang="en-US" sz="1100" b="0" i="0" u="none" strike="noStrike" dirty="0" smtClean="0">
                          <a:solidFill>
                            <a:schemeClr val="tx1">
                              <a:lumMod val="50000"/>
                            </a:schemeClr>
                          </a:solidFill>
                          <a:effectLst/>
                          <a:latin typeface="맑은 고딕"/>
                        </a:rPr>
                        <a:t>국방</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err="1" smtClean="0">
                          <a:solidFill>
                            <a:schemeClr val="tx1">
                              <a:lumMod val="50000"/>
                            </a:schemeClr>
                          </a:solidFill>
                          <a:effectLst/>
                        </a:rPr>
                        <a:t>Unclassifided</a:t>
                      </a:r>
                      <a:endParaRPr lang="en-US" sz="1100" u="none" strike="noStrike" dirty="0" smtClean="0">
                        <a:solidFill>
                          <a:schemeClr val="tx1">
                            <a:lumMod val="50000"/>
                          </a:schemeClr>
                        </a:solidFill>
                        <a:effectLst/>
                      </a:endParaRPr>
                    </a:p>
                    <a:p>
                      <a:pPr algn="l" fontAlgn="ctr"/>
                      <a:r>
                        <a:rPr lang="en-US" sz="1100" u="none" strike="noStrike" dirty="0" smtClean="0">
                          <a:solidFill>
                            <a:schemeClr val="tx1">
                              <a:lumMod val="50000"/>
                            </a:schemeClr>
                          </a:solidFill>
                          <a:effectLst/>
                        </a:rPr>
                        <a:t>Restrict</a:t>
                      </a:r>
                    </a:p>
                    <a:p>
                      <a:pPr algn="l" fontAlgn="ctr"/>
                      <a:r>
                        <a:rPr lang="en-US" sz="1100" u="none" strike="noStrike" dirty="0" smtClean="0">
                          <a:solidFill>
                            <a:schemeClr val="tx1">
                              <a:lumMod val="50000"/>
                            </a:schemeClr>
                          </a:solidFill>
                          <a:effectLst/>
                        </a:rPr>
                        <a:t>Confidential</a:t>
                      </a:r>
                    </a:p>
                    <a:p>
                      <a:pPr algn="l" fontAlgn="ctr"/>
                      <a:r>
                        <a:rPr lang="en-US" sz="1100" u="none" strike="noStrike" dirty="0" smtClean="0">
                          <a:solidFill>
                            <a:schemeClr val="tx1">
                              <a:lumMod val="50000"/>
                            </a:schemeClr>
                          </a:solidFill>
                          <a:effectLst/>
                        </a:rPr>
                        <a:t>Secret</a:t>
                      </a:r>
                    </a:p>
                    <a:p>
                      <a:pPr algn="l" fontAlgn="ctr"/>
                      <a:r>
                        <a:rPr lang="en-US" sz="1100" u="none" strike="noStrike" dirty="0" smtClean="0">
                          <a:solidFill>
                            <a:schemeClr val="tx1">
                              <a:lumMod val="50000"/>
                            </a:schemeClr>
                          </a:solidFill>
                          <a:effectLst/>
                        </a:rPr>
                        <a:t>Top </a:t>
                      </a:r>
                      <a:r>
                        <a:rPr lang="en-US" sz="1100" u="none" strike="noStrike" dirty="0">
                          <a:solidFill>
                            <a:schemeClr val="tx1">
                              <a:lumMod val="50000"/>
                            </a:schemeClr>
                          </a:solidFill>
                          <a:effectLst/>
                        </a:rPr>
                        <a:t>Secret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Desert </a:t>
                      </a:r>
                      <a:r>
                        <a:rPr lang="en-US" sz="1100" u="none" strike="noStrike" dirty="0" smtClean="0">
                          <a:solidFill>
                            <a:schemeClr val="tx1">
                              <a:lumMod val="50000"/>
                            </a:schemeClr>
                          </a:solidFill>
                          <a:effectLst/>
                        </a:rPr>
                        <a:t>Storm</a:t>
                      </a:r>
                    </a:p>
                    <a:p>
                      <a:pPr algn="l" fontAlgn="ctr"/>
                      <a:r>
                        <a:rPr lang="en-US" sz="1100" u="none" strike="noStrike" dirty="0" smtClean="0">
                          <a:solidFill>
                            <a:schemeClr val="tx1">
                              <a:lumMod val="50000"/>
                            </a:schemeClr>
                          </a:solidFill>
                          <a:effectLst/>
                        </a:rPr>
                        <a:t>Border </a:t>
                      </a:r>
                      <a:r>
                        <a:rPr lang="en-US" sz="1100" u="none" strike="noStrike" dirty="0">
                          <a:solidFill>
                            <a:schemeClr val="tx1">
                              <a:lumMod val="50000"/>
                            </a:schemeClr>
                          </a:solidFill>
                          <a:effectLst/>
                        </a:rPr>
                        <a:t>Protection</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NATO</a:t>
                      </a:r>
                      <a:r>
                        <a:rPr lang="en-US" sz="1100" u="none" strike="noStrike" dirty="0" smtClean="0">
                          <a:solidFill>
                            <a:schemeClr val="tx1">
                              <a:lumMod val="50000"/>
                            </a:schemeClr>
                          </a:solidFill>
                          <a:effectLst/>
                        </a:rPr>
                        <a:t>,</a:t>
                      </a:r>
                    </a:p>
                    <a:p>
                      <a:pPr algn="l" fontAlgn="ctr"/>
                      <a:r>
                        <a:rPr lang="en-US" sz="1100" u="none" strike="noStrike" dirty="0" smtClean="0">
                          <a:solidFill>
                            <a:schemeClr val="tx1">
                              <a:lumMod val="50000"/>
                            </a:schemeClr>
                          </a:solidFill>
                          <a:effectLst/>
                        </a:rPr>
                        <a:t>Homeland </a:t>
                      </a:r>
                      <a:r>
                        <a:rPr lang="en-US" sz="1100" u="none" strike="noStrike" dirty="0">
                          <a:solidFill>
                            <a:schemeClr val="tx1">
                              <a:lumMod val="50000"/>
                            </a:schemeClr>
                          </a:solidFill>
                          <a:effectLst/>
                        </a:rPr>
                        <a:t>Security</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0771">
                <a:tc>
                  <a:txBody>
                    <a:bodyPr/>
                    <a:lstStyle/>
                    <a:p>
                      <a:pPr algn="ctr" fontAlgn="ctr"/>
                      <a:r>
                        <a:rPr lang="ko-KR" altLang="en-US" sz="1100" b="0" i="0" u="none" strike="noStrike" dirty="0" smtClean="0">
                          <a:solidFill>
                            <a:schemeClr val="tx1">
                              <a:lumMod val="50000"/>
                            </a:schemeClr>
                          </a:solidFill>
                          <a:effectLst/>
                          <a:latin typeface="맑은 고딕"/>
                        </a:rPr>
                        <a:t>사법분야</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Level </a:t>
                      </a:r>
                      <a:r>
                        <a:rPr lang="en-US" sz="1100" u="none" strike="noStrike" dirty="0" smtClean="0">
                          <a:solidFill>
                            <a:schemeClr val="tx1">
                              <a:lumMod val="50000"/>
                            </a:schemeClr>
                          </a:solidFill>
                          <a:effectLst/>
                        </a:rPr>
                        <a:t>1</a:t>
                      </a:r>
                    </a:p>
                    <a:p>
                      <a:pPr algn="l" fontAlgn="ctr"/>
                      <a:r>
                        <a:rPr lang="en-US" sz="1100" u="none" strike="noStrike" dirty="0" smtClean="0">
                          <a:solidFill>
                            <a:schemeClr val="tx1">
                              <a:lumMod val="50000"/>
                            </a:schemeClr>
                          </a:solidFill>
                          <a:effectLst/>
                        </a:rPr>
                        <a:t>Level 2</a:t>
                      </a:r>
                    </a:p>
                    <a:p>
                      <a:pPr algn="l" fontAlgn="ctr"/>
                      <a:r>
                        <a:rPr lang="en-US" sz="1100" u="none" strike="noStrike" dirty="0" smtClean="0">
                          <a:solidFill>
                            <a:schemeClr val="tx1">
                              <a:lumMod val="50000"/>
                            </a:schemeClr>
                          </a:solidFill>
                          <a:effectLst/>
                        </a:rPr>
                        <a:t>Level </a:t>
                      </a:r>
                      <a:r>
                        <a:rPr lang="en-US" sz="1100" u="none" strike="noStrike" dirty="0">
                          <a:solidFill>
                            <a:schemeClr val="tx1">
                              <a:lumMod val="50000"/>
                            </a:schemeClr>
                          </a:solidFill>
                          <a:effectLst/>
                        </a:rPr>
                        <a:t>3</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Internal </a:t>
                      </a:r>
                      <a:r>
                        <a:rPr lang="en-US" sz="1100" u="none" strike="noStrike" dirty="0" smtClean="0">
                          <a:solidFill>
                            <a:schemeClr val="tx1">
                              <a:lumMod val="50000"/>
                            </a:schemeClr>
                          </a:solidFill>
                          <a:effectLst/>
                        </a:rPr>
                        <a:t>Affairs</a:t>
                      </a:r>
                    </a:p>
                    <a:p>
                      <a:pPr algn="l" fontAlgn="ctr"/>
                      <a:r>
                        <a:rPr lang="en-US" sz="1100" u="none" strike="noStrike" dirty="0" smtClean="0">
                          <a:solidFill>
                            <a:schemeClr val="tx1">
                              <a:lumMod val="50000"/>
                            </a:schemeClr>
                          </a:solidFill>
                          <a:effectLst/>
                        </a:rPr>
                        <a:t>Drug </a:t>
                      </a:r>
                      <a:r>
                        <a:rPr lang="en-US" sz="1100" u="none" strike="noStrike" dirty="0">
                          <a:solidFill>
                            <a:schemeClr val="tx1">
                              <a:lumMod val="50000"/>
                            </a:schemeClr>
                          </a:solidFill>
                          <a:effectLst/>
                        </a:rPr>
                        <a:t>Enforcement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Local </a:t>
                      </a:r>
                      <a:r>
                        <a:rPr lang="en-US" sz="1100" u="none" strike="noStrike" dirty="0" smtClean="0">
                          <a:solidFill>
                            <a:schemeClr val="tx1">
                              <a:lumMod val="50000"/>
                            </a:schemeClr>
                          </a:solidFill>
                          <a:effectLst/>
                        </a:rPr>
                        <a:t>Jurisdiction</a:t>
                      </a:r>
                    </a:p>
                    <a:p>
                      <a:pPr algn="l" fontAlgn="ctr"/>
                      <a:r>
                        <a:rPr lang="en-US" sz="1100" u="none" strike="noStrike" dirty="0" smtClean="0">
                          <a:solidFill>
                            <a:schemeClr val="tx1">
                              <a:lumMod val="50000"/>
                            </a:schemeClr>
                          </a:solidFill>
                          <a:effectLst/>
                        </a:rPr>
                        <a:t>FBI</a:t>
                      </a:r>
                    </a:p>
                    <a:p>
                      <a:pPr algn="l" fontAlgn="ctr"/>
                      <a:r>
                        <a:rPr lang="en-US" sz="1100" u="none" strike="noStrike" dirty="0" smtClean="0">
                          <a:solidFill>
                            <a:schemeClr val="tx1">
                              <a:lumMod val="50000"/>
                            </a:schemeClr>
                          </a:solidFill>
                          <a:effectLst/>
                        </a:rPr>
                        <a:t>Justice </a:t>
                      </a:r>
                      <a:r>
                        <a:rPr lang="en-US" sz="1100" u="none" strike="noStrike" dirty="0">
                          <a:solidFill>
                            <a:schemeClr val="tx1">
                              <a:lumMod val="50000"/>
                            </a:schemeClr>
                          </a:solidFill>
                          <a:effectLst/>
                        </a:rPr>
                        <a:t>Department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0771">
                <a:tc>
                  <a:txBody>
                    <a:bodyPr/>
                    <a:lstStyle/>
                    <a:p>
                      <a:pPr algn="ctr" fontAlgn="ctr"/>
                      <a:r>
                        <a:rPr lang="en-US" sz="1100" u="none" strike="noStrike" dirty="0" smtClean="0">
                          <a:solidFill>
                            <a:schemeClr val="tx1">
                              <a:lumMod val="50000"/>
                            </a:schemeClr>
                          </a:solidFill>
                          <a:effectLst/>
                        </a:rPr>
                        <a:t>HR</a:t>
                      </a:r>
                      <a:r>
                        <a:rPr lang="ko-KR" altLang="en-US" sz="1100" u="none" strike="noStrike" dirty="0" smtClean="0">
                          <a:solidFill>
                            <a:schemeClr val="tx1">
                              <a:lumMod val="50000"/>
                            </a:schemeClr>
                          </a:solidFill>
                          <a:effectLst/>
                        </a:rPr>
                        <a:t>분야</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smtClean="0">
                          <a:solidFill>
                            <a:schemeClr val="tx1">
                              <a:lumMod val="50000"/>
                            </a:schemeClr>
                          </a:solidFill>
                          <a:effectLst/>
                        </a:rPr>
                        <a:t>Confidential</a:t>
                      </a:r>
                    </a:p>
                    <a:p>
                      <a:pPr algn="l" fontAlgn="ctr"/>
                      <a:r>
                        <a:rPr lang="en-US" sz="1100" u="none" strike="noStrike" dirty="0" smtClean="0">
                          <a:solidFill>
                            <a:schemeClr val="tx1">
                              <a:lumMod val="50000"/>
                            </a:schemeClr>
                          </a:solidFill>
                          <a:effectLst/>
                        </a:rPr>
                        <a:t>Sensitive</a:t>
                      </a:r>
                    </a:p>
                    <a:p>
                      <a:pPr algn="l" fontAlgn="ctr"/>
                      <a:r>
                        <a:rPr lang="en-US" sz="1100" u="none" strike="noStrike" dirty="0" smtClean="0">
                          <a:solidFill>
                            <a:schemeClr val="tx1">
                              <a:lumMod val="50000"/>
                            </a:schemeClr>
                          </a:solidFill>
                          <a:effectLst/>
                        </a:rPr>
                        <a:t>Highly </a:t>
                      </a:r>
                      <a:r>
                        <a:rPr lang="en-US" sz="1100" u="none" strike="noStrike" dirty="0">
                          <a:solidFill>
                            <a:schemeClr val="tx1">
                              <a:lumMod val="50000"/>
                            </a:schemeClr>
                          </a:solidFill>
                          <a:effectLst/>
                        </a:rPr>
                        <a:t>Sensitive</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PII Data, Investigation</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Global, US, EMEA</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43937">
                <a:tc>
                  <a:txBody>
                    <a:bodyPr/>
                    <a:lstStyle/>
                    <a:p>
                      <a:pPr algn="ctr" fontAlgn="ctr"/>
                      <a:r>
                        <a:rPr lang="ko-KR" altLang="en-US" sz="1100" b="0" i="0" u="none" strike="noStrike" dirty="0" smtClean="0">
                          <a:solidFill>
                            <a:schemeClr val="tx1">
                              <a:lumMod val="50000"/>
                            </a:schemeClr>
                          </a:solidFill>
                          <a:effectLst/>
                          <a:latin typeface="맑은 고딕"/>
                        </a:rPr>
                        <a:t>병원분야</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smtClean="0">
                          <a:solidFill>
                            <a:schemeClr val="tx1">
                              <a:lumMod val="50000"/>
                            </a:schemeClr>
                          </a:solidFill>
                          <a:effectLst/>
                        </a:rPr>
                        <a:t>Confidential</a:t>
                      </a:r>
                    </a:p>
                    <a:p>
                      <a:pPr algn="l" fontAlgn="ctr"/>
                      <a:r>
                        <a:rPr lang="en-US" sz="1100" u="none" strike="noStrike" dirty="0" smtClean="0">
                          <a:solidFill>
                            <a:schemeClr val="tx1">
                              <a:lumMod val="50000"/>
                            </a:schemeClr>
                          </a:solidFill>
                          <a:effectLst/>
                        </a:rPr>
                        <a:t>Public</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Patient, Doctor</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err="1" smtClean="0">
                          <a:solidFill>
                            <a:schemeClr val="tx1">
                              <a:lumMod val="50000"/>
                            </a:schemeClr>
                          </a:solidFill>
                          <a:effectLst/>
                        </a:rPr>
                        <a:t>Lab_Technician</a:t>
                      </a:r>
                      <a:endParaRPr lang="en-US" sz="1100" u="none" strike="noStrike" dirty="0" smtClean="0">
                        <a:solidFill>
                          <a:schemeClr val="tx1">
                            <a:lumMod val="50000"/>
                          </a:schemeClr>
                        </a:solidFill>
                        <a:effectLst/>
                      </a:endParaRPr>
                    </a:p>
                    <a:p>
                      <a:pPr algn="l" fontAlgn="ctr"/>
                      <a:r>
                        <a:rPr lang="en-US" sz="1100" u="none" strike="noStrike" dirty="0" err="1" smtClean="0">
                          <a:solidFill>
                            <a:schemeClr val="tx1">
                              <a:lumMod val="50000"/>
                            </a:schemeClr>
                          </a:solidFill>
                          <a:effectLst/>
                        </a:rPr>
                        <a:t>Medical_Assistant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0771">
                <a:tc>
                  <a:txBody>
                    <a:bodyPr/>
                    <a:lstStyle/>
                    <a:p>
                      <a:pPr algn="ctr" fontAlgn="ctr"/>
                      <a:r>
                        <a:rPr lang="en-US" sz="1100" u="none" strike="noStrike" dirty="0">
                          <a:solidFill>
                            <a:schemeClr val="tx1">
                              <a:lumMod val="50000"/>
                            </a:schemeClr>
                          </a:solidFill>
                          <a:effectLst/>
                        </a:rPr>
                        <a:t>Retail Financials</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a:solidFill>
                            <a:schemeClr val="tx1">
                              <a:lumMod val="50000"/>
                            </a:schemeClr>
                          </a:solidFill>
                          <a:effectLst/>
                        </a:rPr>
                        <a:t>Default*</a:t>
                      </a:r>
                      <a:endParaRPr lang="en-US" sz="1100" b="0" i="0" u="none" strike="noStrike">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None</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Each Store, Country, Regions, Financial Groups</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759102">
                <a:tc>
                  <a:txBody>
                    <a:bodyPr/>
                    <a:lstStyle/>
                    <a:p>
                      <a:pPr algn="ctr" fontAlgn="ctr"/>
                      <a:r>
                        <a:rPr lang="en-US" sz="1100" u="none" strike="noStrike" dirty="0">
                          <a:solidFill>
                            <a:schemeClr val="tx1">
                              <a:lumMod val="50000"/>
                            </a:schemeClr>
                          </a:solidFill>
                          <a:effectLst/>
                        </a:rPr>
                        <a:t>R&amp;D</a:t>
                      </a:r>
                      <a:endParaRPr lang="en-US" sz="1100" b="0" i="0" u="none" strike="noStrike" dirty="0">
                        <a:solidFill>
                          <a:schemeClr val="tx1">
                            <a:lumMod val="50000"/>
                          </a:schemeClr>
                        </a:solidFill>
                        <a:effectLst/>
                        <a:latin typeface="맑은 고딕"/>
                      </a:endParaRPr>
                    </a:p>
                  </a:txBody>
                  <a:tcPr marL="9525" marR="9525"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Default*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Project</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dirty="0">
                          <a:solidFill>
                            <a:schemeClr val="tx1">
                              <a:lumMod val="50000"/>
                            </a:schemeClr>
                          </a:solidFill>
                          <a:effectLst/>
                        </a:rPr>
                        <a:t>Project Members, Project Lead, Corporate Finance, Corporate Legal</a:t>
                      </a:r>
                      <a:endParaRPr lang="en-US" sz="1100" b="0" i="0" u="none" strike="noStrike" dirty="0">
                        <a:solidFill>
                          <a:schemeClr val="tx1">
                            <a:lumMod val="50000"/>
                          </a:schemeClr>
                        </a:solidFill>
                        <a:effectLst/>
                        <a:latin typeface="맑은 고딕"/>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12" name="TextBox 11"/>
          <p:cNvSpPr txBox="1"/>
          <p:nvPr/>
        </p:nvSpPr>
        <p:spPr>
          <a:xfrm>
            <a:off x="5632704" y="1467201"/>
            <a:ext cx="2258054" cy="369332"/>
          </a:xfrm>
          <a:prstGeom prst="rect">
            <a:avLst/>
          </a:prstGeom>
          <a:noFill/>
        </p:spPr>
        <p:txBody>
          <a:bodyPr wrap="none" rtlCol="0">
            <a:spAutoFit/>
          </a:bodyPr>
          <a:lstStyle/>
          <a:p>
            <a:r>
              <a:rPr lang="en-US" altLang="ko-KR" dirty="0" smtClean="0"/>
              <a:t>Data label </a:t>
            </a:r>
            <a:r>
              <a:rPr lang="ko-KR" altLang="en-US" dirty="0" smtClean="0"/>
              <a:t>설계 사례</a:t>
            </a:r>
            <a:endParaRPr lang="ko-KR" altLang="en-US" dirty="0"/>
          </a:p>
        </p:txBody>
      </p:sp>
    </p:spTree>
    <p:extLst>
      <p:ext uri="{BB962C8B-B14F-4D97-AF65-F5344CB8AC3E}">
        <p14:creationId xmlns:p14="http://schemas.microsoft.com/office/powerpoint/2010/main" val="120171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OLS Component</a:t>
            </a:r>
            <a:r>
              <a:rPr lang="en-US" altLang="ko-KR" sz="1600" dirty="0"/>
              <a:t/>
            </a:r>
            <a:br>
              <a:rPr lang="en-US" altLang="ko-KR" sz="1600" dirty="0"/>
            </a:br>
            <a:r>
              <a:rPr lang="en-US" altLang="ko-KR" sz="2000" dirty="0" smtClean="0"/>
              <a:t>Clearance Components</a:t>
            </a:r>
            <a:endParaRPr lang="ko-KR" altLang="en-US" sz="2000" dirty="0"/>
          </a:p>
        </p:txBody>
      </p:sp>
      <p:sp>
        <p:nvSpPr>
          <p:cNvPr id="3" name="텍스트 개체 틀 2"/>
          <p:cNvSpPr>
            <a:spLocks noGrp="1"/>
          </p:cNvSpPr>
          <p:nvPr>
            <p:ph type="body" idx="1"/>
          </p:nvPr>
        </p:nvSpPr>
        <p:spPr>
          <a:xfrm>
            <a:off x="768095" y="2177144"/>
            <a:ext cx="9887835" cy="3921730"/>
          </a:xfrm>
        </p:spPr>
        <p:txBody>
          <a:bodyPr/>
          <a:lstStyle/>
          <a:p>
            <a:pPr marL="285750" indent="-285750">
              <a:spcBef>
                <a:spcPts val="600"/>
              </a:spcBef>
              <a:buFont typeface="Wingdings" panose="05000000000000000000" pitchFamily="2" charset="2"/>
              <a:buChar char="§"/>
            </a:pPr>
            <a:r>
              <a:rPr lang="en-US" altLang="ko-KR" sz="2000" b="1" dirty="0" smtClean="0"/>
              <a:t>Clearance </a:t>
            </a:r>
            <a:r>
              <a:rPr lang="en-US" altLang="ko-KR" sz="2000" b="1" dirty="0"/>
              <a:t>Components</a:t>
            </a:r>
          </a:p>
          <a:p>
            <a:pPr marL="742950" lvl="1" indent="-285750">
              <a:spcBef>
                <a:spcPts val="600"/>
              </a:spcBef>
              <a:buFont typeface="Arial" panose="020B0604020202020204" pitchFamily="34" charset="0"/>
              <a:buChar char="•"/>
            </a:pPr>
            <a:r>
              <a:rPr lang="en-US" altLang="ko-KR" dirty="0">
                <a:solidFill>
                  <a:schemeClr val="tx1"/>
                </a:solidFill>
              </a:rPr>
              <a:t>Maximum level : user</a:t>
            </a:r>
            <a:r>
              <a:rPr lang="ko-KR" altLang="en-US" dirty="0">
                <a:solidFill>
                  <a:schemeClr val="tx1"/>
                </a:solidFill>
              </a:rPr>
              <a:t>가 </a:t>
            </a:r>
            <a:r>
              <a:rPr lang="en-US" altLang="ko-KR" dirty="0">
                <a:solidFill>
                  <a:schemeClr val="tx1"/>
                </a:solidFill>
              </a:rPr>
              <a:t>Read </a:t>
            </a:r>
            <a:r>
              <a:rPr lang="ko-KR" altLang="en-US" dirty="0">
                <a:solidFill>
                  <a:schemeClr val="tx1"/>
                </a:solidFill>
              </a:rPr>
              <a:t>가능한 </a:t>
            </a:r>
            <a:r>
              <a:rPr lang="en-US" altLang="ko-KR" dirty="0">
                <a:solidFill>
                  <a:schemeClr val="tx1"/>
                </a:solidFill>
              </a:rPr>
              <a:t>sensitive data level </a:t>
            </a:r>
          </a:p>
          <a:p>
            <a:pPr marL="742950" lvl="1" indent="-285750">
              <a:spcBef>
                <a:spcPts val="600"/>
              </a:spcBef>
              <a:buFont typeface="Arial" panose="020B0604020202020204" pitchFamily="34" charset="0"/>
              <a:buChar char="•"/>
            </a:pPr>
            <a:r>
              <a:rPr lang="en-US" altLang="ko-KR" dirty="0">
                <a:solidFill>
                  <a:schemeClr val="tx1"/>
                </a:solidFill>
              </a:rPr>
              <a:t>Minimum level : user</a:t>
            </a:r>
            <a:r>
              <a:rPr lang="ko-KR" altLang="en-US" dirty="0">
                <a:solidFill>
                  <a:schemeClr val="tx1"/>
                </a:solidFill>
              </a:rPr>
              <a:t>가 </a:t>
            </a:r>
            <a:r>
              <a:rPr lang="en-US" altLang="ko-KR" dirty="0">
                <a:solidFill>
                  <a:schemeClr val="tx1"/>
                </a:solidFill>
              </a:rPr>
              <a:t>Write </a:t>
            </a:r>
            <a:r>
              <a:rPr lang="ko-KR" altLang="en-US" dirty="0">
                <a:solidFill>
                  <a:schemeClr val="tx1"/>
                </a:solidFill>
              </a:rPr>
              <a:t>가능한 </a:t>
            </a:r>
            <a:r>
              <a:rPr lang="en-US" altLang="ko-KR" dirty="0">
                <a:solidFill>
                  <a:schemeClr val="tx1"/>
                </a:solidFill>
              </a:rPr>
              <a:t>sensitive data level</a:t>
            </a:r>
          </a:p>
          <a:p>
            <a:pPr marL="742950" lvl="1" indent="-285750">
              <a:spcBef>
                <a:spcPts val="600"/>
              </a:spcBef>
              <a:buFont typeface="Arial" panose="020B0604020202020204" pitchFamily="34" charset="0"/>
              <a:buChar char="•"/>
            </a:pPr>
            <a:r>
              <a:rPr lang="en-US" altLang="ko-KR" dirty="0">
                <a:solidFill>
                  <a:schemeClr val="tx1"/>
                </a:solidFill>
              </a:rPr>
              <a:t>Default level : user session</a:t>
            </a:r>
            <a:r>
              <a:rPr lang="ko-KR" altLang="en-US" dirty="0">
                <a:solidFill>
                  <a:schemeClr val="tx1"/>
                </a:solidFill>
              </a:rPr>
              <a:t>에</a:t>
            </a:r>
            <a:r>
              <a:rPr lang="en-US" altLang="ko-KR" dirty="0">
                <a:solidFill>
                  <a:schemeClr val="tx1"/>
                </a:solidFill>
              </a:rPr>
              <a:t> </a:t>
            </a:r>
            <a:r>
              <a:rPr lang="ko-KR" altLang="en-US" dirty="0">
                <a:solidFill>
                  <a:schemeClr val="tx1"/>
                </a:solidFill>
              </a:rPr>
              <a:t>할당되는 기본  </a:t>
            </a:r>
            <a:r>
              <a:rPr lang="en-US" altLang="ko-KR" dirty="0">
                <a:solidFill>
                  <a:schemeClr val="tx1"/>
                </a:solidFill>
              </a:rPr>
              <a:t>Sensitive level</a:t>
            </a:r>
          </a:p>
          <a:p>
            <a:pPr marL="742950" lvl="1" indent="-285750">
              <a:spcBef>
                <a:spcPts val="600"/>
              </a:spcBef>
              <a:buFont typeface="Arial" panose="020B0604020202020204" pitchFamily="34" charset="0"/>
              <a:buChar char="•"/>
            </a:pPr>
            <a:r>
              <a:rPr lang="en-US" altLang="ko-KR" dirty="0">
                <a:solidFill>
                  <a:schemeClr val="tx1"/>
                </a:solidFill>
              </a:rPr>
              <a:t>Row level : </a:t>
            </a:r>
            <a:r>
              <a:rPr lang="ko-KR" altLang="ko-KR" dirty="0">
                <a:solidFill>
                  <a:schemeClr val="tx1"/>
                </a:solidFill>
              </a:rPr>
              <a:t>사용자가 </a:t>
            </a:r>
            <a:r>
              <a:rPr lang="en-US" altLang="ko-KR" dirty="0">
                <a:solidFill>
                  <a:schemeClr val="tx1"/>
                </a:solidFill>
              </a:rPr>
              <a:t>DB</a:t>
            </a:r>
            <a:r>
              <a:rPr lang="ko-KR" altLang="ko-KR" dirty="0">
                <a:solidFill>
                  <a:schemeClr val="tx1"/>
                </a:solidFill>
              </a:rPr>
              <a:t>에 삽입</a:t>
            </a:r>
            <a:r>
              <a:rPr lang="ko-KR" altLang="en-US" dirty="0">
                <a:solidFill>
                  <a:schemeClr val="tx1"/>
                </a:solidFill>
              </a:rPr>
              <a:t>한</a:t>
            </a:r>
            <a:r>
              <a:rPr lang="ko-KR" altLang="ko-KR" dirty="0">
                <a:solidFill>
                  <a:schemeClr val="tx1"/>
                </a:solidFill>
              </a:rPr>
              <a:t> 데이터에 레이블을 지정하는 데 사용되는 기본 레벨</a:t>
            </a:r>
            <a:endParaRPr lang="en-US" altLang="ko-KR" dirty="0">
              <a:solidFill>
                <a:schemeClr val="tx1"/>
              </a:solidFill>
            </a:endParaRPr>
          </a:p>
          <a:p>
            <a:pPr marL="742950" lvl="1" indent="-285750">
              <a:spcBef>
                <a:spcPts val="600"/>
              </a:spcBef>
              <a:buFont typeface="Arial" panose="020B0604020202020204" pitchFamily="34" charset="0"/>
              <a:buChar char="•"/>
            </a:pPr>
            <a:r>
              <a:rPr lang="en-US" altLang="ko-KR" dirty="0">
                <a:solidFill>
                  <a:schemeClr val="tx1"/>
                </a:solidFill>
              </a:rPr>
              <a:t>Read / Write Compartments : user</a:t>
            </a:r>
            <a:r>
              <a:rPr lang="ko-KR" altLang="en-US" dirty="0">
                <a:solidFill>
                  <a:schemeClr val="tx1"/>
                </a:solidFill>
              </a:rPr>
              <a:t>에게 할당된 </a:t>
            </a:r>
            <a:r>
              <a:rPr lang="en-US" altLang="ko-KR" dirty="0">
                <a:solidFill>
                  <a:schemeClr val="tx1"/>
                </a:solidFill>
              </a:rPr>
              <a:t>READ Component/WRITE Compartment</a:t>
            </a:r>
          </a:p>
          <a:p>
            <a:pPr marL="742950" lvl="1" indent="-285750">
              <a:spcBef>
                <a:spcPts val="600"/>
              </a:spcBef>
              <a:buFont typeface="Arial" panose="020B0604020202020204" pitchFamily="34" charset="0"/>
              <a:buChar char="•"/>
            </a:pPr>
            <a:r>
              <a:rPr lang="en-US" altLang="ko-KR" dirty="0">
                <a:solidFill>
                  <a:schemeClr val="tx1"/>
                </a:solidFill>
              </a:rPr>
              <a:t>Read / Write Groups : user</a:t>
            </a:r>
            <a:r>
              <a:rPr lang="ko-KR" altLang="ko-KR" dirty="0">
                <a:solidFill>
                  <a:schemeClr val="tx1"/>
                </a:solidFill>
              </a:rPr>
              <a:t>에게 할당</a:t>
            </a:r>
            <a:r>
              <a:rPr lang="ko-KR" altLang="en-US" dirty="0">
                <a:solidFill>
                  <a:schemeClr val="tx1"/>
                </a:solidFill>
              </a:rPr>
              <a:t>된 </a:t>
            </a:r>
            <a:r>
              <a:rPr lang="en-US" altLang="ko-KR" dirty="0">
                <a:solidFill>
                  <a:schemeClr val="tx1"/>
                </a:solidFill>
              </a:rPr>
              <a:t>READ Group / WRITE Group</a:t>
            </a:r>
          </a:p>
          <a:p>
            <a:pPr marL="742950" lvl="1" indent="-285750">
              <a:buFont typeface="Arial" panose="020B0604020202020204" pitchFamily="34" charset="0"/>
              <a:buChar char="•"/>
            </a:pPr>
            <a:endParaRPr lang="ko-KR" altLang="en-US" sz="2400" dirty="0">
              <a:solidFill>
                <a:schemeClr val="tx1">
                  <a:lumMod val="50000"/>
                </a:schemeClr>
              </a:solidFill>
            </a:endParaRPr>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14</a:t>
            </a:fld>
            <a:endParaRPr lang="en-US" dirty="0"/>
          </a:p>
        </p:txBody>
      </p:sp>
    </p:spTree>
    <p:extLst>
      <p:ext uri="{BB962C8B-B14F-4D97-AF65-F5344CB8AC3E}">
        <p14:creationId xmlns:p14="http://schemas.microsoft.com/office/powerpoint/2010/main" val="7559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OLS Components</a:t>
            </a:r>
            <a:r>
              <a:rPr lang="en-US" altLang="ko-KR" sz="1600" dirty="0"/>
              <a:t/>
            </a:r>
            <a:br>
              <a:rPr lang="en-US" altLang="ko-KR" sz="1600" dirty="0"/>
            </a:br>
            <a:r>
              <a:rPr lang="en-US" altLang="ko-KR" sz="2000" dirty="0" smtClean="0"/>
              <a:t>Policy </a:t>
            </a:r>
            <a:r>
              <a:rPr lang="en-US" altLang="ko-KR" sz="2000" dirty="0"/>
              <a:t>enforcement options</a:t>
            </a:r>
            <a:endParaRPr lang="ko-KR" altLang="en-US" sz="2000" dirty="0"/>
          </a:p>
        </p:txBody>
      </p:sp>
      <p:sp>
        <p:nvSpPr>
          <p:cNvPr id="3" name="텍스트 개체 틀 2"/>
          <p:cNvSpPr>
            <a:spLocks noGrp="1"/>
          </p:cNvSpPr>
          <p:nvPr>
            <p:ph type="body" idx="1"/>
          </p:nvPr>
        </p:nvSpPr>
        <p:spPr>
          <a:xfrm>
            <a:off x="635738" y="2324514"/>
            <a:ext cx="3108948" cy="2683246"/>
          </a:xfrm>
        </p:spPr>
        <p:txBody>
          <a:bodyPr/>
          <a:lstStyle/>
          <a:p>
            <a:pPr marL="174625" indent="-174625">
              <a:spcBef>
                <a:spcPts val="600"/>
              </a:spcBef>
              <a:buFont typeface="Arial" panose="020B0604020202020204" pitchFamily="34" charset="0"/>
              <a:buChar char="•"/>
            </a:pPr>
            <a:r>
              <a:rPr lang="en-US" altLang="ko-KR" sz="1600" dirty="0" smtClean="0">
                <a:solidFill>
                  <a:schemeClr val="tx1"/>
                </a:solidFill>
                <a:latin typeface="+mn-ea"/>
                <a:ea typeface="+mn-ea"/>
              </a:rPr>
              <a:t>READ_CONTROL </a:t>
            </a:r>
          </a:p>
          <a:p>
            <a:pPr marL="174625" lvl="1">
              <a:lnSpc>
                <a:spcPct val="100000"/>
              </a:lnSpc>
              <a:spcBef>
                <a:spcPts val="600"/>
              </a:spcBef>
            </a:pPr>
            <a:r>
              <a:rPr lang="en-US" altLang="ko-KR" sz="1600" dirty="0" smtClean="0">
                <a:solidFill>
                  <a:schemeClr val="tx1"/>
                </a:solidFill>
                <a:latin typeface="+mn-ea"/>
                <a:ea typeface="+mn-ea"/>
              </a:rPr>
              <a:t>Select, Update, Delete </a:t>
            </a:r>
            <a:r>
              <a:rPr lang="ko-KR" altLang="en-US" sz="1600" dirty="0" smtClean="0">
                <a:solidFill>
                  <a:schemeClr val="tx1"/>
                </a:solidFill>
                <a:latin typeface="+mn-ea"/>
                <a:ea typeface="+mn-ea"/>
              </a:rPr>
              <a:t>작업에 대하여 </a:t>
            </a:r>
            <a:r>
              <a:rPr lang="en-US" altLang="ko-KR" sz="1600" dirty="0" smtClean="0">
                <a:solidFill>
                  <a:schemeClr val="tx1"/>
                </a:solidFill>
                <a:latin typeface="+mn-ea"/>
                <a:ea typeface="+mn-ea"/>
              </a:rPr>
              <a:t>user </a:t>
            </a:r>
            <a:r>
              <a:rPr lang="ko-KR" altLang="en-US" sz="1600" dirty="0" smtClean="0">
                <a:solidFill>
                  <a:schemeClr val="tx1"/>
                </a:solidFill>
                <a:latin typeface="+mn-ea"/>
                <a:ea typeface="+mn-ea"/>
              </a:rPr>
              <a:t>세션에게 액세스할 수 있는 레코드를 제한 함</a:t>
            </a:r>
            <a:r>
              <a:rPr lang="en-US" altLang="ko-KR" sz="1600" dirty="0" smtClean="0">
                <a:solidFill>
                  <a:schemeClr val="tx1"/>
                </a:solidFill>
                <a:latin typeface="+mn-ea"/>
                <a:ea typeface="+mn-ea"/>
              </a:rPr>
              <a:t>. READ_CONTROL</a:t>
            </a:r>
            <a:r>
              <a:rPr lang="ko-KR" altLang="en-US" sz="1600" dirty="0" smtClean="0">
                <a:solidFill>
                  <a:schemeClr val="tx1"/>
                </a:solidFill>
                <a:latin typeface="+mn-ea"/>
                <a:ea typeface="+mn-ea"/>
              </a:rPr>
              <a:t>이 </a:t>
            </a:r>
            <a:r>
              <a:rPr lang="en-US" altLang="ko-KR" sz="1600" dirty="0" smtClean="0">
                <a:solidFill>
                  <a:schemeClr val="tx1"/>
                </a:solidFill>
                <a:latin typeface="+mn-ea"/>
                <a:ea typeface="+mn-ea"/>
              </a:rPr>
              <a:t>Not Active </a:t>
            </a:r>
            <a:r>
              <a:rPr lang="ko-KR" altLang="en-US" sz="1600" dirty="0" smtClean="0">
                <a:solidFill>
                  <a:schemeClr val="tx1"/>
                </a:solidFill>
                <a:latin typeface="+mn-ea"/>
                <a:ea typeface="+mn-ea"/>
              </a:rPr>
              <a:t>이면 </a:t>
            </a:r>
            <a:r>
              <a:rPr lang="en-US" altLang="ko-KR" sz="1600" dirty="0" smtClean="0">
                <a:solidFill>
                  <a:schemeClr val="tx1"/>
                </a:solidFill>
                <a:latin typeface="+mn-ea"/>
                <a:ea typeface="+mn-ea"/>
              </a:rPr>
              <a:t>Policy</a:t>
            </a:r>
            <a:r>
              <a:rPr lang="ko-KR" altLang="en-US" sz="1600" dirty="0" smtClean="0">
                <a:solidFill>
                  <a:schemeClr val="tx1"/>
                </a:solidFill>
                <a:latin typeface="+mn-ea"/>
                <a:ea typeface="+mn-ea"/>
              </a:rPr>
              <a:t>로 보호되는 </a:t>
            </a:r>
            <a:r>
              <a:rPr lang="en-US" altLang="ko-KR" sz="1600" dirty="0" smtClean="0">
                <a:solidFill>
                  <a:schemeClr val="tx1"/>
                </a:solidFill>
                <a:latin typeface="+mn-ea"/>
                <a:ea typeface="+mn-ea"/>
              </a:rPr>
              <a:t>row</a:t>
            </a:r>
            <a:r>
              <a:rPr lang="ko-KR" altLang="en-US" sz="1600" dirty="0" smtClean="0">
                <a:solidFill>
                  <a:schemeClr val="tx1"/>
                </a:solidFill>
                <a:latin typeface="+mn-ea"/>
                <a:ea typeface="+mn-ea"/>
              </a:rPr>
              <a:t>까지도 모든 </a:t>
            </a:r>
            <a:r>
              <a:rPr lang="en-US" altLang="ko-KR" sz="1600" dirty="0" smtClean="0">
                <a:solidFill>
                  <a:schemeClr val="tx1"/>
                </a:solidFill>
                <a:latin typeface="+mn-ea"/>
                <a:ea typeface="+mn-ea"/>
              </a:rPr>
              <a:t>user</a:t>
            </a:r>
            <a:r>
              <a:rPr lang="ko-KR" altLang="en-US" sz="1600" dirty="0" smtClean="0">
                <a:solidFill>
                  <a:schemeClr val="tx1"/>
                </a:solidFill>
                <a:latin typeface="+mn-ea"/>
                <a:ea typeface="+mn-ea"/>
              </a:rPr>
              <a:t>가 액세스 할 수 있음 </a:t>
            </a:r>
            <a:r>
              <a:rPr lang="en-US" altLang="ko-KR" sz="1600" dirty="0" smtClean="0">
                <a:solidFill>
                  <a:schemeClr val="tx1"/>
                </a:solidFill>
                <a:latin typeface="+mn-ea"/>
                <a:ea typeface="+mn-ea"/>
              </a:rPr>
              <a:t>.</a:t>
            </a:r>
            <a:r>
              <a:rPr lang="ko-KR" altLang="en-US" sz="1600" dirty="0" smtClean="0">
                <a:solidFill>
                  <a:schemeClr val="tx1"/>
                </a:solidFill>
                <a:latin typeface="+mn-ea"/>
                <a:ea typeface="+mn-ea"/>
              </a:rPr>
              <a:t> </a:t>
            </a:r>
            <a:endParaRPr lang="en-US" altLang="ko-KR" sz="1600" dirty="0" smtClean="0">
              <a:solidFill>
                <a:schemeClr val="tx1"/>
              </a:solidFill>
              <a:latin typeface="+mn-ea"/>
              <a:ea typeface="+mn-ea"/>
            </a:endParaRPr>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15</a:t>
            </a:fld>
            <a:endParaRPr lang="en-US" dirty="0"/>
          </a:p>
        </p:txBody>
      </p:sp>
      <p:sp>
        <p:nvSpPr>
          <p:cNvPr id="4" name="직사각형 3"/>
          <p:cNvSpPr/>
          <p:nvPr/>
        </p:nvSpPr>
        <p:spPr>
          <a:xfrm>
            <a:off x="758370" y="1570736"/>
            <a:ext cx="10421257" cy="338554"/>
          </a:xfrm>
          <a:prstGeom prst="rect">
            <a:avLst/>
          </a:prstGeom>
        </p:spPr>
        <p:txBody>
          <a:bodyPr wrap="square">
            <a:spAutoFit/>
          </a:bodyPr>
          <a:lstStyle/>
          <a:p>
            <a:pPr>
              <a:spcBef>
                <a:spcPts val="600"/>
              </a:spcBef>
            </a:pPr>
            <a:r>
              <a:rPr lang="en-US" altLang="ko-KR" sz="1600" dirty="0" smtClean="0">
                <a:latin typeface="+mn-ea"/>
              </a:rPr>
              <a:t>Policy enforcement options : User</a:t>
            </a:r>
            <a:r>
              <a:rPr lang="ko-KR" altLang="en-US" sz="1600" dirty="0">
                <a:latin typeface="+mn-ea"/>
              </a:rPr>
              <a:t>가 수행할 수  있는 </a:t>
            </a:r>
            <a:r>
              <a:rPr lang="en-US" altLang="ko-KR" sz="1600" dirty="0">
                <a:latin typeface="+mn-ea"/>
              </a:rPr>
              <a:t>DML</a:t>
            </a:r>
            <a:r>
              <a:rPr lang="ko-KR" altLang="en-US" sz="1600" dirty="0">
                <a:latin typeface="+mn-ea"/>
              </a:rPr>
              <a:t>작업을 제어할 때 유연성을 극대화 하는데 사용됨</a:t>
            </a:r>
            <a:endParaRPr lang="en-US" altLang="ko-KR" sz="1600" dirty="0">
              <a:latin typeface="+mn-ea"/>
            </a:endParaRPr>
          </a:p>
        </p:txBody>
      </p:sp>
      <p:sp>
        <p:nvSpPr>
          <p:cNvPr id="10" name="텍스트 개체 틀 2"/>
          <p:cNvSpPr txBox="1">
            <a:spLocks/>
          </p:cNvSpPr>
          <p:nvPr/>
        </p:nvSpPr>
        <p:spPr>
          <a:xfrm>
            <a:off x="4310743" y="2330656"/>
            <a:ext cx="3106057" cy="4105645"/>
          </a:xfrm>
          <a:prstGeom prst="rect">
            <a:avLst/>
          </a:prstGeom>
        </p:spPr>
        <p:txBody>
          <a:bodyPr vert="horz" lIns="0" tIns="45720" rIns="0" bIns="45720" rtlCol="0">
            <a:noAutofit/>
          </a:bodyPr>
          <a:lstStyle>
            <a:lvl1pPr marL="0" indent="0" algn="l" defTabSz="914400" rtl="0" eaLnBrk="1" latinLnBrk="1" hangingPunct="1">
              <a:lnSpc>
                <a:spcPct val="100000"/>
              </a:lnSpc>
              <a:spcBef>
                <a:spcPts val="0"/>
              </a:spcBef>
              <a:buFont typeface="Arial" panose="020B0604020202020204" pitchFamily="34" charset="0"/>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1"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1" hangingPunct="1">
              <a:lnSpc>
                <a:spcPct val="90000"/>
              </a:lnSpc>
              <a:spcBef>
                <a:spcPts val="500"/>
              </a:spcBef>
              <a:buFont typeface="Arial" panose="020B0604020202020204" pitchFamily="34" charset="0"/>
              <a:buNone/>
              <a:defRPr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74625" indent="-174625">
              <a:spcBef>
                <a:spcPts val="600"/>
              </a:spcBef>
              <a:buFont typeface="Arial" panose="020B0604020202020204" pitchFamily="34" charset="0"/>
              <a:buChar char="•"/>
            </a:pPr>
            <a:r>
              <a:rPr lang="en-US" altLang="ko-KR" sz="1600" dirty="0" smtClean="0">
                <a:solidFill>
                  <a:schemeClr val="tx1"/>
                </a:solidFill>
                <a:latin typeface="+mn-ea"/>
                <a:ea typeface="+mn-ea"/>
              </a:rPr>
              <a:t>WRITE_CONTROL</a:t>
            </a:r>
          </a:p>
          <a:p>
            <a:pPr marL="174625" lvl="1">
              <a:lnSpc>
                <a:spcPct val="100000"/>
              </a:lnSpc>
              <a:spcBef>
                <a:spcPts val="600"/>
              </a:spcBef>
            </a:pPr>
            <a:r>
              <a:rPr lang="en-US" altLang="ko-KR" sz="1600" dirty="0" smtClean="0">
                <a:solidFill>
                  <a:schemeClr val="tx1"/>
                </a:solidFill>
                <a:latin typeface="+mn-ea"/>
              </a:rPr>
              <a:t> </a:t>
            </a:r>
            <a:r>
              <a:rPr lang="ko-KR" altLang="en-US" sz="1600" dirty="0" smtClean="0">
                <a:solidFill>
                  <a:schemeClr val="tx1"/>
                </a:solidFill>
                <a:latin typeface="+mn-ea"/>
              </a:rPr>
              <a:t>이 옵션이 </a:t>
            </a:r>
            <a:r>
              <a:rPr lang="en-US" altLang="ko-KR" sz="1600" dirty="0" smtClean="0">
                <a:solidFill>
                  <a:schemeClr val="tx1"/>
                </a:solidFill>
                <a:latin typeface="+mn-ea"/>
              </a:rPr>
              <a:t>Table</a:t>
            </a:r>
            <a:r>
              <a:rPr lang="ko-KR" altLang="en-US" sz="1600" dirty="0" smtClean="0">
                <a:solidFill>
                  <a:schemeClr val="tx1"/>
                </a:solidFill>
                <a:latin typeface="+mn-ea"/>
              </a:rPr>
              <a:t>에 적용되면 </a:t>
            </a:r>
            <a:r>
              <a:rPr lang="en-US" altLang="ko-KR" sz="1600" dirty="0" smtClean="0">
                <a:solidFill>
                  <a:schemeClr val="tx1"/>
                </a:solidFill>
                <a:latin typeface="+mn-ea"/>
              </a:rPr>
              <a:t>after-row trigger</a:t>
            </a:r>
            <a:r>
              <a:rPr lang="ko-KR" altLang="en-US" sz="1600" dirty="0" smtClean="0">
                <a:solidFill>
                  <a:schemeClr val="tx1"/>
                </a:solidFill>
                <a:latin typeface="+mn-ea"/>
              </a:rPr>
              <a:t>가 생성되고 알고리즘이 적용됨</a:t>
            </a:r>
            <a:r>
              <a:rPr lang="en-US" altLang="ko-KR" sz="1600" dirty="0" smtClean="0">
                <a:solidFill>
                  <a:schemeClr val="tx1"/>
                </a:solidFill>
                <a:latin typeface="+mn-ea"/>
              </a:rPr>
              <a:t>. </a:t>
            </a:r>
            <a:r>
              <a:rPr lang="ko-KR" altLang="en-US" sz="1600" dirty="0" smtClean="0">
                <a:solidFill>
                  <a:schemeClr val="tx1"/>
                </a:solidFill>
                <a:latin typeface="+mn-ea"/>
              </a:rPr>
              <a:t>이 옵션이 </a:t>
            </a:r>
            <a:r>
              <a:rPr lang="en-US" altLang="ko-KR" sz="1600" dirty="0" smtClean="0">
                <a:solidFill>
                  <a:schemeClr val="tx1"/>
                </a:solidFill>
                <a:latin typeface="+mn-ea"/>
              </a:rPr>
              <a:t>On </a:t>
            </a:r>
            <a:r>
              <a:rPr lang="ko-KR" altLang="en-US" sz="1600" dirty="0" smtClean="0">
                <a:solidFill>
                  <a:schemeClr val="tx1"/>
                </a:solidFill>
                <a:latin typeface="+mn-ea"/>
              </a:rPr>
              <a:t>이고</a:t>
            </a:r>
            <a:r>
              <a:rPr lang="en-US" altLang="ko-KR" sz="1600" dirty="0" smtClean="0">
                <a:solidFill>
                  <a:schemeClr val="tx1"/>
                </a:solidFill>
                <a:latin typeface="+mn-ea"/>
              </a:rPr>
              <a:t> LABEL_UPDATE</a:t>
            </a:r>
            <a:r>
              <a:rPr lang="ko-KR" altLang="en-US" sz="1600" dirty="0" smtClean="0">
                <a:solidFill>
                  <a:schemeClr val="tx1"/>
                </a:solidFill>
                <a:latin typeface="+mn-ea"/>
              </a:rPr>
              <a:t>가 지정되지 않으면 </a:t>
            </a:r>
            <a:r>
              <a:rPr lang="en-US" altLang="ko-KR" sz="1600" dirty="0" smtClean="0">
                <a:solidFill>
                  <a:schemeClr val="tx1"/>
                </a:solidFill>
                <a:latin typeface="+mn-ea"/>
              </a:rPr>
              <a:t>user</a:t>
            </a:r>
            <a:r>
              <a:rPr lang="ko-KR" altLang="en-US" sz="1600" dirty="0" smtClean="0">
                <a:solidFill>
                  <a:schemeClr val="tx1"/>
                </a:solidFill>
                <a:latin typeface="+mn-ea"/>
              </a:rPr>
              <a:t>는 데이터와 레이블을 모두 변경 할 수 있음</a:t>
            </a:r>
            <a:r>
              <a:rPr lang="en-US" altLang="ko-KR" sz="1600" dirty="0" smtClean="0">
                <a:solidFill>
                  <a:schemeClr val="tx1"/>
                </a:solidFill>
                <a:latin typeface="+mn-ea"/>
              </a:rPr>
              <a:t>.</a:t>
            </a:r>
            <a:r>
              <a:rPr lang="ko-KR" altLang="en-US" sz="1600" dirty="0" smtClean="0">
                <a:solidFill>
                  <a:schemeClr val="tx1"/>
                </a:solidFill>
                <a:latin typeface="+mn-ea"/>
              </a:rPr>
              <a:t> </a:t>
            </a:r>
            <a:r>
              <a:rPr lang="ko-KR" altLang="ko-KR" sz="1600" dirty="0" smtClean="0">
                <a:solidFill>
                  <a:schemeClr val="tx1"/>
                </a:solidFill>
              </a:rPr>
              <a:t>행 레이블 업데이트를 제어하려면 </a:t>
            </a:r>
            <a:r>
              <a:rPr lang="en-US" altLang="ko-KR" sz="1600" dirty="0" smtClean="0">
                <a:solidFill>
                  <a:schemeClr val="tx1"/>
                </a:solidFill>
              </a:rPr>
              <a:t>Policy</a:t>
            </a:r>
            <a:r>
              <a:rPr lang="ko-KR" altLang="en-US" sz="1600" dirty="0" smtClean="0">
                <a:solidFill>
                  <a:schemeClr val="tx1"/>
                </a:solidFill>
              </a:rPr>
              <a:t>를 만들 때</a:t>
            </a:r>
            <a:r>
              <a:rPr lang="ko-KR" altLang="ko-KR" sz="1600" dirty="0" smtClean="0">
                <a:solidFill>
                  <a:schemeClr val="tx1"/>
                </a:solidFill>
              </a:rPr>
              <a:t>WRITE_CONTROL 외에 LABEL_UPDATE 옵션을 지정</a:t>
            </a:r>
            <a:r>
              <a:rPr lang="ko-KR" altLang="en-US" sz="1600" dirty="0" smtClean="0">
                <a:solidFill>
                  <a:schemeClr val="tx1"/>
                </a:solidFill>
              </a:rPr>
              <a:t>해야 함</a:t>
            </a:r>
            <a:r>
              <a:rPr lang="en-US" altLang="ko-KR" sz="1600" dirty="0" smtClean="0">
                <a:solidFill>
                  <a:schemeClr val="tx1"/>
                </a:solidFill>
              </a:rPr>
              <a:t>.</a:t>
            </a:r>
            <a:endParaRPr lang="en-US" altLang="ko-KR" sz="1600" dirty="0" smtClean="0">
              <a:solidFill>
                <a:schemeClr val="tx1"/>
              </a:solidFill>
              <a:latin typeface="+mn-ea"/>
            </a:endParaRPr>
          </a:p>
        </p:txBody>
      </p:sp>
      <p:sp>
        <p:nvSpPr>
          <p:cNvPr id="11" name="텍스트 개체 틀 2"/>
          <p:cNvSpPr txBox="1">
            <a:spLocks/>
          </p:cNvSpPr>
          <p:nvPr/>
        </p:nvSpPr>
        <p:spPr>
          <a:xfrm>
            <a:off x="8164284" y="2362200"/>
            <a:ext cx="3015343" cy="4105645"/>
          </a:xfrm>
          <a:prstGeom prst="rect">
            <a:avLst/>
          </a:prstGeom>
        </p:spPr>
        <p:txBody>
          <a:bodyPr vert="horz" lIns="0" tIns="45720" rIns="0" bIns="45720" rtlCol="0">
            <a:noAutofit/>
          </a:bodyPr>
          <a:lstStyle>
            <a:lvl1pPr marL="0" indent="0" algn="l" defTabSz="914400" rtl="0" eaLnBrk="1" latinLnBrk="1" hangingPunct="1">
              <a:lnSpc>
                <a:spcPct val="100000"/>
              </a:lnSpc>
              <a:spcBef>
                <a:spcPts val="0"/>
              </a:spcBef>
              <a:buFont typeface="Arial" panose="020B0604020202020204" pitchFamily="34" charset="0"/>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1"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1" hangingPunct="1">
              <a:lnSpc>
                <a:spcPct val="90000"/>
              </a:lnSpc>
              <a:spcBef>
                <a:spcPts val="500"/>
              </a:spcBef>
              <a:buFont typeface="Arial" panose="020B0604020202020204" pitchFamily="34" charset="0"/>
              <a:buNone/>
              <a:defRPr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74625" indent="-174625">
              <a:spcBef>
                <a:spcPts val="600"/>
              </a:spcBef>
              <a:buFont typeface="Arial" panose="020B0604020202020204" pitchFamily="34" charset="0"/>
              <a:buChar char="•"/>
            </a:pPr>
            <a:r>
              <a:rPr lang="en-US" altLang="ko-KR" sz="1600" dirty="0" smtClean="0">
                <a:solidFill>
                  <a:schemeClr val="tx1"/>
                </a:solidFill>
                <a:latin typeface="+mn-ea"/>
              </a:rPr>
              <a:t>LABEL_UPDATE </a:t>
            </a:r>
          </a:p>
          <a:p>
            <a:pPr marL="174625" lvl="1">
              <a:lnSpc>
                <a:spcPct val="100000"/>
              </a:lnSpc>
              <a:spcBef>
                <a:spcPts val="600"/>
              </a:spcBef>
            </a:pPr>
            <a:r>
              <a:rPr lang="ko-KR" altLang="en-US" sz="1600" dirty="0" smtClean="0">
                <a:solidFill>
                  <a:schemeClr val="tx1"/>
                </a:solidFill>
                <a:latin typeface="+mn-ea"/>
              </a:rPr>
              <a:t>행에 </a:t>
            </a:r>
            <a:r>
              <a:rPr lang="ko-KR" altLang="en-US" sz="1600" dirty="0">
                <a:solidFill>
                  <a:schemeClr val="tx1"/>
                </a:solidFill>
                <a:latin typeface="+mn-ea"/>
              </a:rPr>
              <a:t>붙여진 </a:t>
            </a:r>
            <a:r>
              <a:rPr lang="en-US" altLang="ko-KR" sz="1600" dirty="0">
                <a:solidFill>
                  <a:schemeClr val="tx1"/>
                </a:solidFill>
                <a:latin typeface="+mn-ea"/>
              </a:rPr>
              <a:t>label </a:t>
            </a:r>
            <a:r>
              <a:rPr lang="ko-KR" altLang="en-US" sz="1600" dirty="0">
                <a:solidFill>
                  <a:schemeClr val="tx1"/>
                </a:solidFill>
                <a:latin typeface="+mn-ea"/>
              </a:rPr>
              <a:t>값을 변경하거나 설정하는 </a:t>
            </a:r>
            <a:r>
              <a:rPr lang="en-US" altLang="ko-KR" sz="1600" dirty="0">
                <a:solidFill>
                  <a:schemeClr val="tx1"/>
                </a:solidFill>
                <a:latin typeface="+mn-ea"/>
              </a:rPr>
              <a:t>Update </a:t>
            </a:r>
            <a:r>
              <a:rPr lang="ko-KR" altLang="en-US" sz="1600" dirty="0">
                <a:solidFill>
                  <a:schemeClr val="tx1"/>
                </a:solidFill>
                <a:latin typeface="+mn-ea"/>
              </a:rPr>
              <a:t>작업에 </a:t>
            </a:r>
            <a:r>
              <a:rPr lang="en-US" altLang="ko-KR" sz="1600" dirty="0">
                <a:solidFill>
                  <a:schemeClr val="tx1"/>
                </a:solidFill>
                <a:latin typeface="+mn-ea"/>
              </a:rPr>
              <a:t>Policy enforcement</a:t>
            </a:r>
            <a:r>
              <a:rPr lang="ko-KR" altLang="en-US" sz="1600" dirty="0">
                <a:solidFill>
                  <a:schemeClr val="tx1"/>
                </a:solidFill>
                <a:latin typeface="+mn-ea"/>
              </a:rPr>
              <a:t>를</a:t>
            </a:r>
            <a:r>
              <a:rPr lang="en-US" altLang="ko-KR" sz="1600" dirty="0">
                <a:solidFill>
                  <a:schemeClr val="tx1"/>
                </a:solidFill>
                <a:latin typeface="+mn-ea"/>
              </a:rPr>
              <a:t> </a:t>
            </a:r>
            <a:r>
              <a:rPr lang="ko-KR" altLang="en-US" sz="1600" dirty="0" smtClean="0">
                <a:solidFill>
                  <a:schemeClr val="tx1"/>
                </a:solidFill>
                <a:latin typeface="+mn-ea"/>
              </a:rPr>
              <a:t>적용</a:t>
            </a:r>
            <a:r>
              <a:rPr lang="en-US" altLang="ko-KR" sz="1600" dirty="0" smtClean="0">
                <a:solidFill>
                  <a:schemeClr val="tx1"/>
                </a:solidFill>
                <a:latin typeface="+mn-ea"/>
              </a:rPr>
              <a:t>.</a:t>
            </a:r>
            <a:endParaRPr lang="en-US" altLang="ko-KR" sz="1600" dirty="0">
              <a:solidFill>
                <a:schemeClr val="tx1"/>
              </a:solidFill>
              <a:latin typeface="+mn-ea"/>
            </a:endParaRPr>
          </a:p>
          <a:p>
            <a:pPr marL="174625" lvl="1">
              <a:lnSpc>
                <a:spcPct val="100000"/>
              </a:lnSpc>
              <a:spcBef>
                <a:spcPts val="600"/>
              </a:spcBef>
            </a:pPr>
            <a:r>
              <a:rPr lang="ko-KR" altLang="en-US" sz="1600" dirty="0" smtClean="0">
                <a:solidFill>
                  <a:schemeClr val="tx1"/>
                </a:solidFill>
                <a:latin typeface="+mn-ea"/>
              </a:rPr>
              <a:t>이 옵션이 적용되면 </a:t>
            </a:r>
            <a:r>
              <a:rPr lang="en-US" altLang="ko-KR" sz="1600" dirty="0" smtClean="0">
                <a:solidFill>
                  <a:schemeClr val="tx1"/>
                </a:solidFill>
                <a:latin typeface="+mn-ea"/>
              </a:rPr>
              <a:t>Label</a:t>
            </a:r>
            <a:r>
              <a:rPr lang="ko-KR" altLang="en-US" sz="1600" dirty="0" smtClean="0">
                <a:solidFill>
                  <a:schemeClr val="tx1"/>
                </a:solidFill>
                <a:latin typeface="+mn-ea"/>
              </a:rPr>
              <a:t>을 수정하기 위해서는 </a:t>
            </a:r>
            <a:r>
              <a:rPr lang="en-US" altLang="ko-KR" sz="1600" dirty="0" smtClean="0">
                <a:solidFill>
                  <a:schemeClr val="tx1"/>
                </a:solidFill>
                <a:latin typeface="+mn-ea"/>
              </a:rPr>
              <a:t>WRITEUP, WRITEDOWN, WRITEACROSS </a:t>
            </a:r>
            <a:r>
              <a:rPr lang="ko-KR" altLang="en-US" sz="1600" dirty="0" smtClean="0">
                <a:solidFill>
                  <a:schemeClr val="tx1"/>
                </a:solidFill>
                <a:latin typeface="+mn-ea"/>
              </a:rPr>
              <a:t>권한 중 하나 이상이 있어야 함</a:t>
            </a:r>
            <a:r>
              <a:rPr lang="en-US" altLang="ko-KR" sz="1600" dirty="0" smtClean="0">
                <a:solidFill>
                  <a:schemeClr val="tx1"/>
                </a:solidFill>
                <a:latin typeface="+mn-ea"/>
              </a:rPr>
              <a:t>. </a:t>
            </a:r>
          </a:p>
          <a:p>
            <a:pPr marL="174625" lvl="1">
              <a:lnSpc>
                <a:spcPct val="100000"/>
              </a:lnSpc>
              <a:spcBef>
                <a:spcPts val="600"/>
              </a:spcBef>
            </a:pPr>
            <a:r>
              <a:rPr lang="ko-KR" altLang="ko-KR" sz="1600" dirty="0" smtClean="0">
                <a:solidFill>
                  <a:schemeClr val="tx1"/>
                </a:solidFill>
              </a:rPr>
              <a:t>테이블에 적용되는 모든 </a:t>
            </a:r>
            <a:r>
              <a:rPr lang="en-US" altLang="ko-KR" sz="1600" dirty="0" smtClean="0">
                <a:solidFill>
                  <a:schemeClr val="tx1"/>
                </a:solidFill>
              </a:rPr>
              <a:t>labeling</a:t>
            </a:r>
            <a:r>
              <a:rPr lang="ko-KR" altLang="ko-KR" sz="1600" dirty="0" smtClean="0">
                <a:solidFill>
                  <a:schemeClr val="tx1"/>
                </a:solidFill>
              </a:rPr>
              <a:t> 함수는 LABEL_UPDATE</a:t>
            </a:r>
            <a:r>
              <a:rPr lang="en-US" altLang="ko-KR" sz="1600" dirty="0" smtClean="0">
                <a:solidFill>
                  <a:schemeClr val="tx1"/>
                </a:solidFill>
              </a:rPr>
              <a:t> </a:t>
            </a:r>
            <a:r>
              <a:rPr lang="ko-KR" altLang="ko-KR" sz="1600" dirty="0" smtClean="0">
                <a:solidFill>
                  <a:schemeClr val="tx1"/>
                </a:solidFill>
              </a:rPr>
              <a:t>옵션보다 우선</a:t>
            </a:r>
            <a:r>
              <a:rPr lang="ko-KR" altLang="en-US" sz="1600" dirty="0" smtClean="0">
                <a:solidFill>
                  <a:schemeClr val="tx1"/>
                </a:solidFill>
              </a:rPr>
              <a:t>함</a:t>
            </a:r>
            <a:r>
              <a:rPr lang="en-US" altLang="ko-KR" sz="1600" dirty="0" smtClean="0">
                <a:solidFill>
                  <a:schemeClr val="tx1"/>
                </a:solidFill>
              </a:rPr>
              <a:t>.</a:t>
            </a:r>
          </a:p>
        </p:txBody>
      </p:sp>
    </p:spTree>
    <p:extLst>
      <p:ext uri="{BB962C8B-B14F-4D97-AF65-F5344CB8AC3E}">
        <p14:creationId xmlns:p14="http://schemas.microsoft.com/office/powerpoint/2010/main" val="26563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OLS Components</a:t>
            </a:r>
            <a:r>
              <a:rPr lang="en-US" altLang="ko-KR" sz="1600" dirty="0"/>
              <a:t/>
            </a:r>
            <a:br>
              <a:rPr lang="en-US" altLang="ko-KR" sz="1600" dirty="0"/>
            </a:br>
            <a:r>
              <a:rPr lang="en-US" altLang="ko-KR" sz="2000" dirty="0" smtClean="0"/>
              <a:t>Policy </a:t>
            </a:r>
            <a:r>
              <a:rPr lang="en-US" altLang="ko-KR" sz="2000" dirty="0"/>
              <a:t>enforcement options</a:t>
            </a:r>
            <a:endParaRPr lang="ko-KR" altLang="en-US" sz="1600" dirty="0"/>
          </a:p>
        </p:txBody>
      </p:sp>
      <p:sp>
        <p:nvSpPr>
          <p:cNvPr id="3" name="텍스트 개체 틀 2"/>
          <p:cNvSpPr>
            <a:spLocks noGrp="1"/>
          </p:cNvSpPr>
          <p:nvPr>
            <p:ph type="body" idx="1"/>
          </p:nvPr>
        </p:nvSpPr>
        <p:spPr>
          <a:xfrm>
            <a:off x="4039336" y="2088492"/>
            <a:ext cx="3859323" cy="6485988"/>
          </a:xfrm>
        </p:spPr>
        <p:txBody>
          <a:bodyPr/>
          <a:lstStyle/>
          <a:p>
            <a:pPr marL="174625" indent="-174625">
              <a:spcBef>
                <a:spcPts val="600"/>
              </a:spcBef>
              <a:buFont typeface="Arial" panose="020B0604020202020204" pitchFamily="34" charset="0"/>
              <a:buChar char="•"/>
            </a:pPr>
            <a:r>
              <a:rPr lang="en-US" altLang="ko-KR" sz="1600" dirty="0" smtClean="0">
                <a:solidFill>
                  <a:schemeClr val="tx1"/>
                </a:solidFill>
                <a:latin typeface="+mn-ea"/>
                <a:ea typeface="+mn-ea"/>
              </a:rPr>
              <a:t>CHECK_CONTROL</a:t>
            </a:r>
          </a:p>
          <a:p>
            <a:pPr marL="174625" lvl="1">
              <a:spcBef>
                <a:spcPts val="600"/>
              </a:spcBef>
            </a:pPr>
            <a:r>
              <a:rPr lang="ko-KR" altLang="en-US" sz="1600" dirty="0" smtClean="0">
                <a:solidFill>
                  <a:schemeClr val="tx1"/>
                </a:solidFill>
              </a:rPr>
              <a:t>이 옵션은</a:t>
            </a:r>
            <a:r>
              <a:rPr lang="en-US" altLang="ko-KR" sz="1600" dirty="0" smtClean="0">
                <a:solidFill>
                  <a:schemeClr val="tx1"/>
                </a:solidFill>
              </a:rPr>
              <a:t> </a:t>
            </a:r>
            <a:r>
              <a:rPr lang="ko-KR" altLang="ko-KR" sz="1600" dirty="0" smtClean="0">
                <a:solidFill>
                  <a:schemeClr val="tx1"/>
                </a:solidFill>
              </a:rPr>
              <a:t>READ_CONTROL</a:t>
            </a:r>
            <a:r>
              <a:rPr lang="ko-KR" altLang="ko-KR" sz="1600" dirty="0">
                <a:solidFill>
                  <a:schemeClr val="tx1"/>
                </a:solidFill>
              </a:rPr>
              <a:t>이 </a:t>
            </a:r>
            <a:r>
              <a:rPr lang="en-US" altLang="ko-KR" sz="1600" dirty="0" smtClean="0">
                <a:solidFill>
                  <a:schemeClr val="tx1"/>
                </a:solidFill>
              </a:rPr>
              <a:t>Insert/Update</a:t>
            </a:r>
            <a:r>
              <a:rPr lang="ko-KR" altLang="en-US" sz="1600" dirty="0" smtClean="0">
                <a:solidFill>
                  <a:schemeClr val="tx1"/>
                </a:solidFill>
              </a:rPr>
              <a:t>된 </a:t>
            </a:r>
            <a:r>
              <a:rPr lang="ko-KR" altLang="en-US" sz="1600" dirty="0">
                <a:solidFill>
                  <a:schemeClr val="tx1"/>
                </a:solidFill>
              </a:rPr>
              <a:t>새</a:t>
            </a:r>
            <a:r>
              <a:rPr lang="ko-KR" altLang="en-US" sz="1600" dirty="0" smtClean="0">
                <a:solidFill>
                  <a:schemeClr val="tx1"/>
                </a:solidFill>
              </a:rPr>
              <a:t> </a:t>
            </a:r>
            <a:r>
              <a:rPr lang="en-US" altLang="ko-KR" sz="1600" dirty="0" smtClean="0">
                <a:solidFill>
                  <a:schemeClr val="tx1"/>
                </a:solidFill>
              </a:rPr>
              <a:t>label</a:t>
            </a:r>
            <a:r>
              <a:rPr lang="ko-KR" altLang="ko-KR" sz="1600" dirty="0" smtClean="0">
                <a:solidFill>
                  <a:schemeClr val="tx1"/>
                </a:solidFill>
              </a:rPr>
              <a:t>에 적용</a:t>
            </a:r>
            <a:r>
              <a:rPr lang="en-US" altLang="ko-KR" sz="1600" dirty="0" smtClean="0">
                <a:solidFill>
                  <a:schemeClr val="tx1"/>
                </a:solidFill>
              </a:rPr>
              <a:t> </a:t>
            </a:r>
            <a:r>
              <a:rPr lang="ko-KR" altLang="ko-KR" sz="1600" dirty="0" smtClean="0">
                <a:solidFill>
                  <a:schemeClr val="tx1"/>
                </a:solidFill>
              </a:rPr>
              <a:t>되도록</a:t>
            </a:r>
            <a:r>
              <a:rPr lang="en-US" altLang="ko-KR" sz="1600" dirty="0" smtClean="0">
                <a:solidFill>
                  <a:schemeClr val="tx1"/>
                </a:solidFill>
              </a:rPr>
              <a:t> </a:t>
            </a:r>
            <a:r>
              <a:rPr lang="ko-KR" altLang="ko-KR" sz="1600" dirty="0" smtClean="0">
                <a:solidFill>
                  <a:schemeClr val="tx1"/>
                </a:solidFill>
              </a:rPr>
              <a:t>하여 </a:t>
            </a:r>
            <a:r>
              <a:rPr lang="ko-KR" altLang="en-US" sz="1600" dirty="0" smtClean="0">
                <a:solidFill>
                  <a:schemeClr val="tx1"/>
                </a:solidFill>
              </a:rPr>
              <a:t>해당</a:t>
            </a:r>
            <a:r>
              <a:rPr lang="en-US" altLang="ko-KR" sz="1600" dirty="0" smtClean="0">
                <a:solidFill>
                  <a:schemeClr val="tx1"/>
                </a:solidFill>
              </a:rPr>
              <a:t> user</a:t>
            </a:r>
            <a:r>
              <a:rPr lang="ko-KR" altLang="en-US" sz="1600" dirty="0" smtClean="0">
                <a:solidFill>
                  <a:schemeClr val="tx1"/>
                </a:solidFill>
              </a:rPr>
              <a:t>가 </a:t>
            </a:r>
            <a:r>
              <a:rPr lang="en-US" altLang="ko-KR" sz="1600" dirty="0" smtClean="0">
                <a:solidFill>
                  <a:schemeClr val="tx1"/>
                </a:solidFill>
              </a:rPr>
              <a:t>insert </a:t>
            </a:r>
            <a:r>
              <a:rPr lang="ko-KR" altLang="en-US" sz="1600" dirty="0" smtClean="0">
                <a:solidFill>
                  <a:schemeClr val="tx1"/>
                </a:solidFill>
              </a:rPr>
              <a:t>되거나 </a:t>
            </a:r>
            <a:r>
              <a:rPr lang="en-US" altLang="ko-KR" sz="1600" dirty="0" smtClean="0">
                <a:solidFill>
                  <a:schemeClr val="tx1"/>
                </a:solidFill>
              </a:rPr>
              <a:t>Update</a:t>
            </a:r>
            <a:r>
              <a:rPr lang="ko-KR" altLang="en-US" sz="1600" dirty="0" smtClean="0">
                <a:solidFill>
                  <a:schemeClr val="tx1"/>
                </a:solidFill>
              </a:rPr>
              <a:t>된 </a:t>
            </a:r>
            <a:r>
              <a:rPr lang="ko-KR" altLang="ko-KR" sz="1600" dirty="0" smtClean="0">
                <a:solidFill>
                  <a:schemeClr val="tx1"/>
                </a:solidFill>
              </a:rPr>
              <a:t>행을 </a:t>
            </a:r>
            <a:r>
              <a:rPr lang="ko-KR" altLang="ko-KR" sz="1600" dirty="0">
                <a:solidFill>
                  <a:schemeClr val="tx1"/>
                </a:solidFill>
              </a:rPr>
              <a:t>읽을 </a:t>
            </a:r>
            <a:r>
              <a:rPr lang="ko-KR" altLang="ko-KR" sz="1600" dirty="0" smtClean="0">
                <a:solidFill>
                  <a:schemeClr val="tx1"/>
                </a:solidFill>
              </a:rPr>
              <a:t>수</a:t>
            </a:r>
            <a:r>
              <a:rPr lang="en-US" altLang="ko-KR" sz="1600" dirty="0" smtClean="0">
                <a:solidFill>
                  <a:schemeClr val="tx1"/>
                </a:solidFill>
              </a:rPr>
              <a:t> </a:t>
            </a:r>
            <a:r>
              <a:rPr lang="ko-KR" altLang="ko-KR" sz="1600" dirty="0" smtClean="0">
                <a:solidFill>
                  <a:schemeClr val="tx1"/>
                </a:solidFill>
              </a:rPr>
              <a:t>있는 </a:t>
            </a:r>
            <a:r>
              <a:rPr lang="ko-KR" altLang="ko-KR" sz="1600" dirty="0">
                <a:solidFill>
                  <a:schemeClr val="tx1"/>
                </a:solidFill>
              </a:rPr>
              <a:t>권한을 </a:t>
            </a:r>
            <a:r>
              <a:rPr lang="ko-KR" altLang="ko-KR" sz="1600" dirty="0" smtClean="0">
                <a:solidFill>
                  <a:schemeClr val="tx1"/>
                </a:solidFill>
              </a:rPr>
              <a:t>부여</a:t>
            </a:r>
            <a:r>
              <a:rPr lang="ko-KR" altLang="en-US" sz="1600" dirty="0" smtClean="0">
                <a:solidFill>
                  <a:schemeClr val="tx1"/>
                </a:solidFill>
              </a:rPr>
              <a:t>함</a:t>
            </a:r>
            <a:r>
              <a:rPr lang="en-US" altLang="ko-KR" sz="1600" dirty="0" smtClean="0">
                <a:solidFill>
                  <a:schemeClr val="tx1"/>
                </a:solidFill>
              </a:rPr>
              <a:t>. </a:t>
            </a:r>
            <a:r>
              <a:rPr lang="ko-KR" altLang="ko-KR" sz="1600" dirty="0" smtClean="0">
                <a:solidFill>
                  <a:schemeClr val="tx1"/>
                </a:solidFill>
              </a:rPr>
              <a:t>즉</a:t>
            </a:r>
            <a:r>
              <a:rPr lang="ko-KR" altLang="ko-KR" sz="1600" dirty="0">
                <a:solidFill>
                  <a:schemeClr val="tx1"/>
                </a:solidFill>
              </a:rPr>
              <a:t>, 행에 적용되는 정책에 CHECK_CONTROL이 옵션으로 포함 된 경우 해당 행을 수정하는 사용자는 작업 후에도 여전히 해당 행에 액세스 할 수 </a:t>
            </a:r>
            <a:r>
              <a:rPr lang="ko-KR" altLang="ko-KR" sz="1600" dirty="0" err="1" smtClean="0">
                <a:solidFill>
                  <a:schemeClr val="tx1"/>
                </a:solidFill>
              </a:rPr>
              <a:t>있</a:t>
            </a:r>
            <a:r>
              <a:rPr lang="ko-KR" altLang="en-US" sz="1600" dirty="0" err="1" smtClean="0">
                <a:solidFill>
                  <a:schemeClr val="tx1"/>
                </a:solidFill>
              </a:rPr>
              <a:t>게함</a:t>
            </a:r>
            <a:r>
              <a:rPr lang="en-US" altLang="ko-KR" sz="1600" dirty="0" smtClean="0">
                <a:solidFill>
                  <a:schemeClr val="tx1"/>
                </a:solidFill>
              </a:rPr>
              <a:t>.</a:t>
            </a:r>
          </a:p>
          <a:p>
            <a:pPr marL="174625" lvl="1">
              <a:spcBef>
                <a:spcPts val="600"/>
              </a:spcBef>
            </a:pPr>
            <a:r>
              <a:rPr lang="ko-KR" altLang="ko-KR" sz="1600" dirty="0">
                <a:solidFill>
                  <a:schemeClr val="tx1"/>
                </a:solidFill>
              </a:rPr>
              <a:t>CHECK_CONTROL은 </a:t>
            </a:r>
            <a:r>
              <a:rPr lang="ko-KR" altLang="en-US" sz="1600" dirty="0" smtClean="0">
                <a:solidFill>
                  <a:schemeClr val="tx1"/>
                </a:solidFill>
              </a:rPr>
              <a:t>수정하는 </a:t>
            </a:r>
            <a:r>
              <a:rPr lang="en-US" altLang="ko-KR" sz="1600" dirty="0" smtClean="0">
                <a:solidFill>
                  <a:schemeClr val="tx1"/>
                </a:solidFill>
              </a:rPr>
              <a:t>user</a:t>
            </a:r>
            <a:r>
              <a:rPr lang="ko-KR" altLang="en-US" sz="1600" dirty="0" smtClean="0">
                <a:solidFill>
                  <a:schemeClr val="tx1"/>
                </a:solidFill>
              </a:rPr>
              <a:t>가 액세스할 수</a:t>
            </a:r>
            <a:r>
              <a:rPr lang="en-US" altLang="ko-KR" sz="1600" dirty="0" smtClean="0">
                <a:solidFill>
                  <a:schemeClr val="tx1"/>
                </a:solidFill>
              </a:rPr>
              <a:t> </a:t>
            </a:r>
            <a:r>
              <a:rPr lang="ko-KR" altLang="en-US" sz="1600" dirty="0" smtClean="0">
                <a:solidFill>
                  <a:schemeClr val="tx1"/>
                </a:solidFill>
              </a:rPr>
              <a:t>없는 </a:t>
            </a:r>
            <a:r>
              <a:rPr lang="en-US" altLang="ko-KR" sz="1600" dirty="0" smtClean="0">
                <a:solidFill>
                  <a:schemeClr val="tx1"/>
                </a:solidFill>
              </a:rPr>
              <a:t>level, group, compartment</a:t>
            </a:r>
            <a:r>
              <a:rPr lang="ko-KR" altLang="en-US" sz="1600" dirty="0" smtClean="0">
                <a:solidFill>
                  <a:schemeClr val="tx1"/>
                </a:solidFill>
              </a:rPr>
              <a:t>를 포함하여 </a:t>
            </a:r>
            <a:r>
              <a:rPr lang="en-US" altLang="ko-KR" sz="1600" dirty="0" smtClean="0">
                <a:solidFill>
                  <a:schemeClr val="tx1"/>
                </a:solidFill>
              </a:rPr>
              <a:t>user </a:t>
            </a:r>
            <a:r>
              <a:rPr lang="ko-KR" altLang="en-US" sz="1600" dirty="0" smtClean="0">
                <a:solidFill>
                  <a:schemeClr val="tx1"/>
                </a:solidFill>
              </a:rPr>
              <a:t>또는 </a:t>
            </a:r>
            <a:r>
              <a:rPr lang="en-US" altLang="ko-KR" sz="1600" dirty="0" smtClean="0">
                <a:solidFill>
                  <a:schemeClr val="tx1"/>
                </a:solidFill>
              </a:rPr>
              <a:t>labeling function</a:t>
            </a:r>
            <a:r>
              <a:rPr lang="ko-KR" altLang="en-US" sz="1600" dirty="0" smtClean="0">
                <a:solidFill>
                  <a:schemeClr val="tx1"/>
                </a:solidFill>
              </a:rPr>
              <a:t>이 행의 </a:t>
            </a:r>
            <a:r>
              <a:rPr lang="en-US" altLang="ko-KR" sz="1600" dirty="0" smtClean="0">
                <a:solidFill>
                  <a:schemeClr val="tx1"/>
                </a:solidFill>
              </a:rPr>
              <a:t>Label</a:t>
            </a:r>
            <a:r>
              <a:rPr lang="ko-KR" altLang="en-US" sz="1600" dirty="0" smtClean="0">
                <a:solidFill>
                  <a:schemeClr val="tx1"/>
                </a:solidFill>
              </a:rPr>
              <a:t>을 수정하지 못하게 함</a:t>
            </a:r>
            <a:r>
              <a:rPr lang="en-US" altLang="ko-KR" sz="1600" dirty="0" smtClean="0">
                <a:solidFill>
                  <a:schemeClr val="tx1"/>
                </a:solidFill>
              </a:rPr>
              <a:t>.</a:t>
            </a:r>
          </a:p>
          <a:p>
            <a:pPr marL="174625" lvl="1">
              <a:spcBef>
                <a:spcPts val="600"/>
              </a:spcBef>
            </a:pPr>
            <a:r>
              <a:rPr lang="ko-KR" altLang="ko-KR" sz="1600" dirty="0" smtClean="0">
                <a:solidFill>
                  <a:schemeClr val="tx1"/>
                </a:solidFill>
              </a:rPr>
              <a:t>CHECK_CONTROL</a:t>
            </a:r>
            <a:r>
              <a:rPr lang="ko-KR" altLang="ko-KR" sz="1600" dirty="0">
                <a:solidFill>
                  <a:schemeClr val="tx1"/>
                </a:solidFill>
              </a:rPr>
              <a:t>은 테이블에 적용되는 모든 </a:t>
            </a:r>
            <a:r>
              <a:rPr lang="ko-KR" altLang="ko-KR" sz="1600" dirty="0" err="1">
                <a:solidFill>
                  <a:schemeClr val="tx1"/>
                </a:solidFill>
              </a:rPr>
              <a:t>레이블링</a:t>
            </a:r>
            <a:r>
              <a:rPr lang="ko-KR" altLang="ko-KR" sz="1600" dirty="0">
                <a:solidFill>
                  <a:schemeClr val="tx1"/>
                </a:solidFill>
              </a:rPr>
              <a:t> 함수를 대체합니다</a:t>
            </a:r>
            <a:r>
              <a:rPr lang="ko-KR" altLang="ko-KR" sz="1600" dirty="0" smtClean="0">
                <a:solidFill>
                  <a:schemeClr val="tx1"/>
                </a:solidFill>
              </a:rPr>
              <a:t>.</a:t>
            </a:r>
            <a:endParaRPr lang="en-US" altLang="ko-KR" sz="1600" dirty="0" smtClean="0">
              <a:solidFill>
                <a:schemeClr val="tx1"/>
              </a:solidFill>
              <a:latin typeface="+mn-ea"/>
            </a:endParaRPr>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16</a:t>
            </a:fld>
            <a:endParaRPr lang="en-US" dirty="0"/>
          </a:p>
        </p:txBody>
      </p:sp>
      <p:sp>
        <p:nvSpPr>
          <p:cNvPr id="6" name="직사각형 5"/>
          <p:cNvSpPr/>
          <p:nvPr/>
        </p:nvSpPr>
        <p:spPr>
          <a:xfrm>
            <a:off x="758370" y="1570736"/>
            <a:ext cx="10421257" cy="338554"/>
          </a:xfrm>
          <a:prstGeom prst="rect">
            <a:avLst/>
          </a:prstGeom>
        </p:spPr>
        <p:txBody>
          <a:bodyPr wrap="square">
            <a:spAutoFit/>
          </a:bodyPr>
          <a:lstStyle/>
          <a:p>
            <a:pPr>
              <a:spcBef>
                <a:spcPts val="600"/>
              </a:spcBef>
            </a:pPr>
            <a:r>
              <a:rPr lang="en-US" altLang="ko-KR" sz="1600" dirty="0" smtClean="0">
                <a:latin typeface="+mn-ea"/>
              </a:rPr>
              <a:t>Policy enforcement options : User</a:t>
            </a:r>
            <a:r>
              <a:rPr lang="ko-KR" altLang="en-US" sz="1600" dirty="0">
                <a:latin typeface="+mn-ea"/>
              </a:rPr>
              <a:t>가 수행할 수  있는 </a:t>
            </a:r>
            <a:r>
              <a:rPr lang="en-US" altLang="ko-KR" sz="1600" dirty="0">
                <a:latin typeface="+mn-ea"/>
              </a:rPr>
              <a:t>DML</a:t>
            </a:r>
            <a:r>
              <a:rPr lang="ko-KR" altLang="en-US" sz="1600" dirty="0">
                <a:latin typeface="+mn-ea"/>
              </a:rPr>
              <a:t>작업을 제어할 때 유연성을 극대화 하는데 사용됨</a:t>
            </a:r>
            <a:endParaRPr lang="en-US" altLang="ko-KR" sz="1600" dirty="0">
              <a:latin typeface="+mn-ea"/>
            </a:endParaRPr>
          </a:p>
        </p:txBody>
      </p:sp>
      <p:sp>
        <p:nvSpPr>
          <p:cNvPr id="8" name="직사각형 7"/>
          <p:cNvSpPr/>
          <p:nvPr/>
        </p:nvSpPr>
        <p:spPr>
          <a:xfrm>
            <a:off x="8200571" y="2567464"/>
            <a:ext cx="3715658" cy="1461939"/>
          </a:xfrm>
          <a:prstGeom prst="rect">
            <a:avLst/>
          </a:prstGeom>
        </p:spPr>
        <p:txBody>
          <a:bodyPr wrap="square">
            <a:spAutoFit/>
          </a:bodyPr>
          <a:lstStyle/>
          <a:p>
            <a:pPr marL="285750" indent="-285750">
              <a:spcBef>
                <a:spcPts val="600"/>
              </a:spcBef>
              <a:buFont typeface="Arial" panose="020B0604020202020204" pitchFamily="34" charset="0"/>
              <a:buChar char="•"/>
            </a:pPr>
            <a:r>
              <a:rPr lang="en-US" altLang="ko-KR" sz="1400" dirty="0">
                <a:latin typeface="+mn-ea"/>
              </a:rPr>
              <a:t>NO_CONTROL / </a:t>
            </a:r>
            <a:r>
              <a:rPr lang="en-US" altLang="ko-KR" sz="1400" dirty="0" smtClean="0">
                <a:latin typeface="+mn-ea"/>
              </a:rPr>
              <a:t>ALL_CONTROL</a:t>
            </a:r>
          </a:p>
          <a:p>
            <a:pPr marL="261938" lvl="1">
              <a:spcBef>
                <a:spcPts val="600"/>
              </a:spcBef>
            </a:pPr>
            <a:r>
              <a:rPr lang="en-US" altLang="ko-KR" sz="1400" dirty="0" smtClean="0">
                <a:latin typeface="+mn-ea"/>
              </a:rPr>
              <a:t> </a:t>
            </a:r>
            <a:r>
              <a:rPr lang="ko-KR" altLang="ko-KR" sz="1400" dirty="0"/>
              <a:t>ALL_CONTROL은 모든 레이블 관리 및 액세스 제어 적용 옵션을 적용하지만 NO_CONTROL은 해당 옵션을 적용하지 않습니다. ALL_CONTROL 옵션은 명령 행에서만 사용할 수 있습니다.</a:t>
            </a:r>
            <a:endParaRPr lang="en-US" altLang="ko-KR" sz="1400" dirty="0">
              <a:latin typeface="+mn-ea"/>
            </a:endParaRPr>
          </a:p>
        </p:txBody>
      </p:sp>
      <p:sp>
        <p:nvSpPr>
          <p:cNvPr id="9" name="텍스트 개체 틀 2"/>
          <p:cNvSpPr txBox="1">
            <a:spLocks/>
          </p:cNvSpPr>
          <p:nvPr/>
        </p:nvSpPr>
        <p:spPr>
          <a:xfrm>
            <a:off x="758370" y="2362200"/>
            <a:ext cx="3048000" cy="3831937"/>
          </a:xfrm>
          <a:prstGeom prst="rect">
            <a:avLst/>
          </a:prstGeom>
        </p:spPr>
        <p:txBody>
          <a:bodyPr vert="horz" lIns="0" tIns="45720" rIns="0" bIns="45720" rtlCol="0">
            <a:noAutofit/>
          </a:bodyPr>
          <a:lstStyle>
            <a:lvl1pPr marL="0" indent="0" algn="l" defTabSz="914400" rtl="0" eaLnBrk="1" latinLnBrk="1" hangingPunct="1">
              <a:lnSpc>
                <a:spcPct val="100000"/>
              </a:lnSpc>
              <a:spcBef>
                <a:spcPts val="0"/>
              </a:spcBef>
              <a:buFont typeface="Arial" panose="020B0604020202020204" pitchFamily="34" charset="0"/>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1"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1" hangingPunct="1">
              <a:lnSpc>
                <a:spcPct val="90000"/>
              </a:lnSpc>
              <a:spcBef>
                <a:spcPts val="500"/>
              </a:spcBef>
              <a:buFont typeface="Arial" panose="020B0604020202020204" pitchFamily="34" charset="0"/>
              <a:buNone/>
              <a:defRPr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1"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1"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74625" indent="-174625">
              <a:spcBef>
                <a:spcPts val="600"/>
              </a:spcBef>
              <a:buFont typeface="Arial" panose="020B0604020202020204" pitchFamily="34" charset="0"/>
              <a:buChar char="•"/>
            </a:pPr>
            <a:r>
              <a:rPr lang="en-US" altLang="ko-KR" sz="1600" dirty="0" smtClean="0">
                <a:latin typeface="+mn-ea"/>
              </a:rPr>
              <a:t>INSERT_CONTROL, UPDATE_CONTROL, DELETE_CONTROL </a:t>
            </a:r>
          </a:p>
          <a:p>
            <a:pPr marL="174625" lvl="1">
              <a:spcBef>
                <a:spcPts val="600"/>
              </a:spcBef>
            </a:pPr>
            <a:r>
              <a:rPr lang="ko-KR" altLang="ko-KR" sz="1400" dirty="0" smtClean="0">
                <a:solidFill>
                  <a:schemeClr val="tx1"/>
                </a:solidFill>
              </a:rPr>
              <a:t>이 옵션</a:t>
            </a:r>
            <a:r>
              <a:rPr lang="ko-KR" altLang="en-US" sz="1400" dirty="0" smtClean="0">
                <a:solidFill>
                  <a:schemeClr val="tx1"/>
                </a:solidFill>
              </a:rPr>
              <a:t>들은 </a:t>
            </a:r>
            <a:r>
              <a:rPr lang="en-US" altLang="ko-KR" sz="1400" dirty="0" smtClean="0">
                <a:solidFill>
                  <a:schemeClr val="tx1"/>
                </a:solidFill>
              </a:rPr>
              <a:t>write access </a:t>
            </a:r>
            <a:r>
              <a:rPr lang="ko-KR" altLang="ko-KR" sz="1400" dirty="0" smtClean="0">
                <a:solidFill>
                  <a:schemeClr val="tx1"/>
                </a:solidFill>
              </a:rPr>
              <a:t>알고리즘에 따라 행 내</a:t>
            </a:r>
            <a:r>
              <a:rPr lang="en-US" altLang="ko-KR" sz="1400" dirty="0" smtClean="0">
                <a:solidFill>
                  <a:schemeClr val="tx1"/>
                </a:solidFill>
              </a:rPr>
              <a:t> column</a:t>
            </a:r>
            <a:r>
              <a:rPr lang="ko-KR" altLang="ko-KR" sz="1400" dirty="0" smtClean="0">
                <a:solidFill>
                  <a:schemeClr val="tx1"/>
                </a:solidFill>
              </a:rPr>
              <a:t>에 해당하는 작업 중에 </a:t>
            </a:r>
            <a:r>
              <a:rPr lang="en-US" altLang="ko-KR" sz="1400" dirty="0" smtClean="0">
                <a:solidFill>
                  <a:schemeClr val="tx1"/>
                </a:solidFill>
              </a:rPr>
              <a:t>policy enforcement</a:t>
            </a:r>
            <a:r>
              <a:rPr lang="ko-KR" altLang="en-US" sz="1400" dirty="0" smtClean="0">
                <a:solidFill>
                  <a:schemeClr val="tx1"/>
                </a:solidFill>
              </a:rPr>
              <a:t>를 </a:t>
            </a:r>
            <a:r>
              <a:rPr lang="ko-KR" altLang="ko-KR" sz="1400" dirty="0" smtClean="0">
                <a:solidFill>
                  <a:schemeClr val="tx1"/>
                </a:solidFill>
              </a:rPr>
              <a:t>적용</a:t>
            </a:r>
            <a:r>
              <a:rPr lang="ko-KR" altLang="en-US" sz="1400" dirty="0" smtClean="0">
                <a:solidFill>
                  <a:schemeClr val="tx1"/>
                </a:solidFill>
              </a:rPr>
              <a:t>함</a:t>
            </a:r>
            <a:r>
              <a:rPr lang="en-US" altLang="ko-KR" sz="1400" dirty="0" smtClean="0">
                <a:solidFill>
                  <a:schemeClr val="tx1"/>
                </a:solidFill>
              </a:rPr>
              <a:t>.</a:t>
            </a:r>
            <a:r>
              <a:rPr lang="ko-KR" altLang="ko-KR" sz="1400" dirty="0" smtClean="0">
                <a:solidFill>
                  <a:schemeClr val="tx1"/>
                </a:solidFill>
              </a:rPr>
              <a:t> WRITE_CONTROL을 지정하면 모든 삽입, 업데이트 및 삭제 작업이 제한</a:t>
            </a:r>
            <a:r>
              <a:rPr lang="ko-KR" altLang="en-US" sz="1400" dirty="0" smtClean="0">
                <a:solidFill>
                  <a:schemeClr val="tx1"/>
                </a:solidFill>
              </a:rPr>
              <a:t>됨</a:t>
            </a:r>
            <a:r>
              <a:rPr lang="ko-KR" altLang="ko-KR" sz="1400" dirty="0" smtClean="0">
                <a:solidFill>
                  <a:schemeClr val="tx1"/>
                </a:solidFill>
              </a:rPr>
              <a:t>.</a:t>
            </a:r>
            <a:r>
              <a:rPr lang="en-US" altLang="ko-KR" sz="1400" dirty="0" smtClean="0">
                <a:solidFill>
                  <a:schemeClr val="tx1"/>
                </a:solidFill>
              </a:rPr>
              <a:t> </a:t>
            </a:r>
            <a:r>
              <a:rPr lang="ko-KR" altLang="en-US" sz="1400" dirty="0" smtClean="0">
                <a:solidFill>
                  <a:schemeClr val="tx1"/>
                </a:solidFill>
              </a:rPr>
              <a:t>그러나</a:t>
            </a:r>
            <a:endParaRPr lang="en-US" altLang="ko-KR" sz="1400" dirty="0" smtClean="0">
              <a:solidFill>
                <a:schemeClr val="tx1"/>
              </a:solidFill>
            </a:endParaRPr>
          </a:p>
          <a:p>
            <a:pPr marL="536575" lvl="1" indent="-173038">
              <a:spcBef>
                <a:spcPts val="600"/>
              </a:spcBef>
              <a:buFont typeface="Arial" panose="020B0604020202020204" pitchFamily="34" charset="0"/>
              <a:buChar char="•"/>
            </a:pPr>
            <a:r>
              <a:rPr lang="ko-KR" altLang="ko-KR" sz="1200" dirty="0" smtClean="0">
                <a:solidFill>
                  <a:schemeClr val="tx1"/>
                </a:solidFill>
              </a:rPr>
              <a:t>INSERT_CONTROL을 지정하면 </a:t>
            </a:r>
            <a:r>
              <a:rPr lang="en-US" altLang="ko-KR" sz="1200" dirty="0" smtClean="0">
                <a:solidFill>
                  <a:schemeClr val="tx1"/>
                </a:solidFill>
              </a:rPr>
              <a:t>INSER</a:t>
            </a:r>
            <a:r>
              <a:rPr lang="ko-KR" altLang="en-US" sz="1200" dirty="0" smtClean="0">
                <a:solidFill>
                  <a:schemeClr val="tx1"/>
                </a:solidFill>
              </a:rPr>
              <a:t>는  </a:t>
            </a:r>
            <a:r>
              <a:rPr lang="ko-KR" altLang="ko-KR" sz="1200" dirty="0" smtClean="0">
                <a:solidFill>
                  <a:schemeClr val="tx1"/>
                </a:solidFill>
              </a:rPr>
              <a:t>제한되지만 </a:t>
            </a:r>
            <a:r>
              <a:rPr lang="en-US" altLang="ko-KR" sz="1200" dirty="0" smtClean="0">
                <a:solidFill>
                  <a:schemeClr val="tx1"/>
                </a:solidFill>
              </a:rPr>
              <a:t>UPDATE/DELETE </a:t>
            </a:r>
            <a:r>
              <a:rPr lang="ko-KR" altLang="en-US" sz="1200" dirty="0" smtClean="0">
                <a:solidFill>
                  <a:schemeClr val="tx1"/>
                </a:solidFill>
              </a:rPr>
              <a:t>제</a:t>
            </a:r>
            <a:r>
              <a:rPr lang="ko-KR" altLang="ko-KR" sz="1200" dirty="0" smtClean="0">
                <a:solidFill>
                  <a:schemeClr val="tx1"/>
                </a:solidFill>
              </a:rPr>
              <a:t>한되지 않</a:t>
            </a:r>
            <a:r>
              <a:rPr lang="ko-KR" altLang="en-US" sz="1200" dirty="0" smtClean="0">
                <a:solidFill>
                  <a:schemeClr val="tx1"/>
                </a:solidFill>
              </a:rPr>
              <a:t>음</a:t>
            </a:r>
            <a:r>
              <a:rPr lang="ko-KR" altLang="ko-KR" sz="1200" dirty="0" smtClean="0">
                <a:solidFill>
                  <a:schemeClr val="tx1"/>
                </a:solidFill>
              </a:rPr>
              <a:t>.</a:t>
            </a:r>
            <a:endParaRPr lang="en-US" altLang="ko-KR" sz="1200" dirty="0" smtClean="0">
              <a:solidFill>
                <a:schemeClr val="tx1"/>
              </a:solidFill>
            </a:endParaRPr>
          </a:p>
          <a:p>
            <a:pPr marL="536575" lvl="1" indent="-173038">
              <a:spcBef>
                <a:spcPts val="600"/>
              </a:spcBef>
              <a:buFont typeface="Arial" panose="020B0604020202020204" pitchFamily="34" charset="0"/>
              <a:buChar char="•"/>
            </a:pPr>
            <a:r>
              <a:rPr lang="ko-KR" altLang="ko-KR" sz="1200" dirty="0" smtClean="0">
                <a:solidFill>
                  <a:schemeClr val="tx1"/>
                </a:solidFill>
              </a:rPr>
              <a:t>UPDATE_CONTROL을 지정하면 </a:t>
            </a:r>
            <a:r>
              <a:rPr lang="en-US" altLang="ko-KR" sz="1200" dirty="0" smtClean="0">
                <a:solidFill>
                  <a:schemeClr val="tx1"/>
                </a:solidFill>
              </a:rPr>
              <a:t>UPDATE</a:t>
            </a:r>
            <a:r>
              <a:rPr lang="ko-KR" altLang="ko-KR" sz="1200" dirty="0" smtClean="0">
                <a:solidFill>
                  <a:schemeClr val="tx1"/>
                </a:solidFill>
              </a:rPr>
              <a:t>가 제한되지만 </a:t>
            </a:r>
            <a:r>
              <a:rPr lang="en-US" altLang="ko-KR" sz="1200" dirty="0" smtClean="0">
                <a:solidFill>
                  <a:schemeClr val="tx1"/>
                </a:solidFill>
              </a:rPr>
              <a:t>INSERT/DELETE</a:t>
            </a:r>
            <a:r>
              <a:rPr lang="ko-KR" altLang="ko-KR" sz="1200" dirty="0" smtClean="0">
                <a:solidFill>
                  <a:schemeClr val="tx1"/>
                </a:solidFill>
              </a:rPr>
              <a:t>는 제한되지 않</a:t>
            </a:r>
            <a:r>
              <a:rPr lang="ko-KR" altLang="en-US" sz="1200" dirty="0" smtClean="0">
                <a:solidFill>
                  <a:schemeClr val="tx1"/>
                </a:solidFill>
              </a:rPr>
              <a:t>음</a:t>
            </a:r>
            <a:r>
              <a:rPr lang="ko-KR" altLang="ko-KR" sz="1200" dirty="0" smtClean="0">
                <a:solidFill>
                  <a:schemeClr val="tx1"/>
                </a:solidFill>
              </a:rPr>
              <a:t>.</a:t>
            </a:r>
            <a:endParaRPr lang="en-US" altLang="ko-KR" sz="1200" dirty="0" smtClean="0">
              <a:solidFill>
                <a:schemeClr val="tx1"/>
              </a:solidFill>
            </a:endParaRPr>
          </a:p>
          <a:p>
            <a:pPr marL="536575" lvl="1" indent="-173038">
              <a:spcBef>
                <a:spcPts val="600"/>
              </a:spcBef>
              <a:buFont typeface="Arial" panose="020B0604020202020204" pitchFamily="34" charset="0"/>
              <a:buChar char="•"/>
            </a:pPr>
            <a:r>
              <a:rPr lang="ko-KR" altLang="ko-KR" sz="1200" dirty="0" smtClean="0">
                <a:solidFill>
                  <a:schemeClr val="tx1"/>
                </a:solidFill>
              </a:rPr>
              <a:t>DELETE_CONTROL 제한을 지정하면 </a:t>
            </a:r>
            <a:r>
              <a:rPr lang="en-US" altLang="ko-KR" sz="1200" dirty="0" smtClean="0">
                <a:solidFill>
                  <a:schemeClr val="tx1"/>
                </a:solidFill>
              </a:rPr>
              <a:t>DELETE</a:t>
            </a:r>
            <a:r>
              <a:rPr lang="ko-KR" altLang="en-US" sz="1200" dirty="0" smtClean="0">
                <a:solidFill>
                  <a:schemeClr val="tx1"/>
                </a:solidFill>
              </a:rPr>
              <a:t>는 제한 되나</a:t>
            </a:r>
            <a:r>
              <a:rPr lang="en-US" altLang="ko-KR" sz="1200" dirty="0" smtClean="0">
                <a:solidFill>
                  <a:schemeClr val="tx1"/>
                </a:solidFill>
              </a:rPr>
              <a:t>, INSERT/UPDATE</a:t>
            </a:r>
            <a:r>
              <a:rPr lang="ko-KR" altLang="en-US" sz="1200" dirty="0" smtClean="0">
                <a:solidFill>
                  <a:schemeClr val="tx1"/>
                </a:solidFill>
              </a:rPr>
              <a:t>는</a:t>
            </a:r>
            <a:r>
              <a:rPr lang="en-US" altLang="ko-KR" sz="1200" dirty="0" smtClean="0">
                <a:solidFill>
                  <a:schemeClr val="tx1"/>
                </a:solidFill>
              </a:rPr>
              <a:t> </a:t>
            </a:r>
            <a:r>
              <a:rPr lang="ko-KR" altLang="en-US" sz="1200" dirty="0" smtClean="0">
                <a:solidFill>
                  <a:schemeClr val="tx1"/>
                </a:solidFill>
              </a:rPr>
              <a:t>제한되지 않음</a:t>
            </a:r>
            <a:endParaRPr lang="en-US" altLang="ko-KR" sz="1200" dirty="0" smtClean="0">
              <a:solidFill>
                <a:schemeClr val="tx1"/>
              </a:solidFill>
            </a:endParaRPr>
          </a:p>
        </p:txBody>
      </p:sp>
    </p:spTree>
    <p:extLst>
      <p:ext uri="{BB962C8B-B14F-4D97-AF65-F5344CB8AC3E}">
        <p14:creationId xmlns:p14="http://schemas.microsoft.com/office/powerpoint/2010/main" val="9392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줄무늬가 있는 오른쪽 화살표 13"/>
          <p:cNvSpPr/>
          <p:nvPr/>
        </p:nvSpPr>
        <p:spPr>
          <a:xfrm>
            <a:off x="1033153" y="4273032"/>
            <a:ext cx="10295906" cy="1045029"/>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sz="2000" dirty="0" smtClean="0">
                <a:solidFill>
                  <a:schemeClr val="tx1"/>
                </a:solidFill>
              </a:rPr>
              <a:t>Oracle Label Security Implementation steps</a:t>
            </a:r>
            <a:endParaRPr lang="ko-KR" altLang="en-US" sz="2000" dirty="0">
              <a:solidFill>
                <a:schemeClr val="tx1"/>
              </a:solidFill>
            </a:endParaRPr>
          </a:p>
        </p:txBody>
      </p:sp>
      <p:sp>
        <p:nvSpPr>
          <p:cNvPr id="2" name="제목 1"/>
          <p:cNvSpPr>
            <a:spLocks noGrp="1"/>
          </p:cNvSpPr>
          <p:nvPr>
            <p:ph type="title"/>
          </p:nvPr>
        </p:nvSpPr>
        <p:spPr/>
        <p:txBody>
          <a:bodyPr/>
          <a:lstStyle/>
          <a:p>
            <a:r>
              <a:rPr lang="en-US" altLang="ko-KR" sz="3600" dirty="0" smtClean="0"/>
              <a:t>OLS </a:t>
            </a:r>
            <a:r>
              <a:rPr lang="ko-KR" altLang="en-US" sz="3600" dirty="0" smtClean="0"/>
              <a:t>구현</a:t>
            </a:r>
            <a:r>
              <a:rPr lang="en-US" altLang="ko-KR" sz="3600" dirty="0" smtClean="0"/>
              <a:t> </a:t>
            </a:r>
            <a:r>
              <a:rPr lang="ko-KR" altLang="en-US" sz="3600" dirty="0" smtClean="0"/>
              <a:t>절차</a:t>
            </a:r>
            <a:endParaRPr lang="ko-KR" altLang="en-US" sz="3600" dirty="0"/>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17</a:t>
            </a:fld>
            <a:endParaRPr lang="en-US" dirty="0"/>
          </a:p>
        </p:txBody>
      </p:sp>
      <p:sp>
        <p:nvSpPr>
          <p:cNvPr id="6" name="모서리가 둥근 직사각형 5"/>
          <p:cNvSpPr/>
          <p:nvPr/>
        </p:nvSpPr>
        <p:spPr>
          <a:xfrm>
            <a:off x="475013" y="2559134"/>
            <a:ext cx="1365662" cy="2056516"/>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smtClean="0"/>
              <a:t>데이터 분석</a:t>
            </a:r>
            <a:r>
              <a:rPr lang="en-US" altLang="ko-KR" sz="2000" b="1" dirty="0" smtClean="0"/>
              <a:t> </a:t>
            </a:r>
            <a:endParaRPr lang="en-US" altLang="ko-KR" sz="2000" b="1" dirty="0"/>
          </a:p>
        </p:txBody>
      </p:sp>
      <p:sp>
        <p:nvSpPr>
          <p:cNvPr id="7" name="모서리가 둥근 직사각형 6"/>
          <p:cNvSpPr/>
          <p:nvPr/>
        </p:nvSpPr>
        <p:spPr>
          <a:xfrm>
            <a:off x="2066313" y="2553197"/>
            <a:ext cx="1365662" cy="2056516"/>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smtClean="0"/>
              <a:t>정책 </a:t>
            </a:r>
            <a:endParaRPr lang="en-US" altLang="ko-KR" sz="2000" b="1" dirty="0" smtClean="0"/>
          </a:p>
          <a:p>
            <a:pPr algn="ctr"/>
            <a:r>
              <a:rPr lang="ko-KR" altLang="en-US" sz="2000" b="1" dirty="0" smtClean="0"/>
              <a:t>생</a:t>
            </a:r>
            <a:r>
              <a:rPr lang="ko-KR" altLang="en-US" sz="2000" b="1" dirty="0"/>
              <a:t>성</a:t>
            </a:r>
          </a:p>
        </p:txBody>
      </p:sp>
      <p:sp>
        <p:nvSpPr>
          <p:cNvPr id="8" name="모서리가 둥근 직사각형 7"/>
          <p:cNvSpPr/>
          <p:nvPr/>
        </p:nvSpPr>
        <p:spPr>
          <a:xfrm>
            <a:off x="3669486" y="2562988"/>
            <a:ext cx="1365662" cy="2056516"/>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t>Data Label </a:t>
            </a:r>
            <a:r>
              <a:rPr lang="ko-KR" altLang="en-US" sz="1600" dirty="0" err="1" smtClean="0"/>
              <a:t>콤포넌트들</a:t>
            </a:r>
            <a:r>
              <a:rPr lang="ko-KR" altLang="en-US" sz="1600" dirty="0" smtClean="0"/>
              <a:t> 정의</a:t>
            </a:r>
            <a:endParaRPr lang="ko-KR" altLang="en-US" sz="1600" dirty="0"/>
          </a:p>
        </p:txBody>
      </p:sp>
      <p:sp>
        <p:nvSpPr>
          <p:cNvPr id="9" name="모서리가 둥근 직사각형 8"/>
          <p:cNvSpPr/>
          <p:nvPr/>
        </p:nvSpPr>
        <p:spPr>
          <a:xfrm>
            <a:off x="5266723" y="2562988"/>
            <a:ext cx="1365662" cy="2056516"/>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t>User Label</a:t>
            </a:r>
          </a:p>
          <a:p>
            <a:pPr algn="ctr"/>
            <a:r>
              <a:rPr lang="ko-KR" altLang="en-US" b="1" dirty="0" smtClean="0"/>
              <a:t>프로비전</a:t>
            </a:r>
            <a:endParaRPr lang="en-US" altLang="ko-KR" b="1" dirty="0"/>
          </a:p>
        </p:txBody>
      </p:sp>
      <p:sp>
        <p:nvSpPr>
          <p:cNvPr id="10" name="모서리가 둥근 직사각형 9"/>
          <p:cNvSpPr/>
          <p:nvPr/>
        </p:nvSpPr>
        <p:spPr>
          <a:xfrm>
            <a:off x="6899589" y="2553197"/>
            <a:ext cx="1365662" cy="2056516"/>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Data Label</a:t>
            </a:r>
          </a:p>
          <a:p>
            <a:pPr algn="ctr"/>
            <a:r>
              <a:rPr lang="ko-KR" altLang="en-US" dirty="0" smtClean="0"/>
              <a:t>생성</a:t>
            </a:r>
            <a:endParaRPr lang="en-US" altLang="ko-KR" dirty="0" smtClean="0"/>
          </a:p>
          <a:p>
            <a:pPr algn="ctr"/>
            <a:r>
              <a:rPr lang="en-US" altLang="ko-KR" dirty="0" smtClean="0"/>
              <a:t>for policy</a:t>
            </a:r>
          </a:p>
        </p:txBody>
      </p:sp>
      <p:sp>
        <p:nvSpPr>
          <p:cNvPr id="11" name="모서리가 둥근 직사각형 10"/>
          <p:cNvSpPr/>
          <p:nvPr/>
        </p:nvSpPr>
        <p:spPr>
          <a:xfrm>
            <a:off x="8538394" y="2551113"/>
            <a:ext cx="1365662" cy="205651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bg1"/>
                </a:solidFill>
              </a:rPr>
              <a:t>Policy</a:t>
            </a:r>
          </a:p>
          <a:p>
            <a:pPr algn="ctr"/>
            <a:r>
              <a:rPr lang="ko-KR" altLang="en-US" sz="2000" b="1" dirty="0" smtClean="0">
                <a:solidFill>
                  <a:schemeClr val="bg1"/>
                </a:solidFill>
              </a:rPr>
              <a:t>적용</a:t>
            </a:r>
            <a:endParaRPr lang="en-US" altLang="ko-KR" sz="2000" b="1" dirty="0">
              <a:solidFill>
                <a:schemeClr val="bg1"/>
              </a:solidFill>
            </a:endParaRPr>
          </a:p>
        </p:txBody>
      </p:sp>
      <p:sp>
        <p:nvSpPr>
          <p:cNvPr id="15" name="모서리가 둥근 직사각형 14"/>
          <p:cNvSpPr/>
          <p:nvPr/>
        </p:nvSpPr>
        <p:spPr>
          <a:xfrm>
            <a:off x="10212783" y="2562988"/>
            <a:ext cx="1365662" cy="205651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bg1"/>
                </a:solidFill>
              </a:rPr>
              <a:t>Update legacy data</a:t>
            </a:r>
            <a:endParaRPr lang="ko-KR" altLang="en-US" sz="1600" b="1" dirty="0">
              <a:solidFill>
                <a:schemeClr val="bg1"/>
              </a:solidFill>
            </a:endParaRPr>
          </a:p>
        </p:txBody>
      </p:sp>
    </p:spTree>
    <p:extLst>
      <p:ext uri="{BB962C8B-B14F-4D97-AF65-F5344CB8AC3E}">
        <p14:creationId xmlns:p14="http://schemas.microsoft.com/office/powerpoint/2010/main" val="308965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solidFill>
                  <a:schemeClr val="tx1"/>
                </a:solidFill>
              </a:rPr>
              <a:t>Oracle Label Security </a:t>
            </a:r>
            <a:r>
              <a:rPr lang="ko-KR" altLang="en-US" dirty="0" smtClean="0">
                <a:solidFill>
                  <a:schemeClr val="tx1"/>
                </a:solidFill>
              </a:rPr>
              <a:t>실습</a:t>
            </a:r>
            <a:endParaRPr lang="ko-KR" altLang="en-US" dirty="0">
              <a:solidFill>
                <a:schemeClr val="tx1"/>
              </a:solidFill>
            </a:endParaRPr>
          </a:p>
        </p:txBody>
      </p:sp>
      <p:sp>
        <p:nvSpPr>
          <p:cNvPr id="7" name="텍스트 개체 틀 6"/>
          <p:cNvSpPr>
            <a:spLocks noGrp="1"/>
          </p:cNvSpPr>
          <p:nvPr>
            <p:ph type="body" sz="quarter" idx="15"/>
          </p:nvPr>
        </p:nvSpPr>
        <p:spPr/>
        <p:txBody>
          <a:bodyPr/>
          <a:lstStyle/>
          <a:p>
            <a:r>
              <a:rPr lang="ko-KR" altLang="en-US" dirty="0" smtClean="0">
                <a:solidFill>
                  <a:schemeClr val="tx1"/>
                </a:solidFill>
              </a:rPr>
              <a:t>가상 비밀데이터에 대한 </a:t>
            </a:r>
            <a:r>
              <a:rPr lang="ko-KR" altLang="en-US" dirty="0" err="1" smtClean="0">
                <a:solidFill>
                  <a:schemeClr val="tx1"/>
                </a:solidFill>
              </a:rPr>
              <a:t>사용자별</a:t>
            </a:r>
            <a:r>
              <a:rPr lang="en-US" altLang="ko-KR" dirty="0" smtClean="0">
                <a:solidFill>
                  <a:schemeClr val="tx1"/>
                </a:solidFill>
              </a:rPr>
              <a:t>(</a:t>
            </a:r>
            <a:r>
              <a:rPr lang="ko-KR" altLang="en-US" dirty="0" smtClean="0">
                <a:solidFill>
                  <a:schemeClr val="tx1"/>
                </a:solidFill>
              </a:rPr>
              <a:t>비취자</a:t>
            </a:r>
            <a:r>
              <a:rPr lang="en-US" altLang="ko-KR" dirty="0" smtClean="0">
                <a:solidFill>
                  <a:schemeClr val="tx1"/>
                </a:solidFill>
              </a:rPr>
              <a:t>)</a:t>
            </a:r>
            <a:r>
              <a:rPr lang="ko-KR" altLang="en-US" dirty="0" smtClean="0">
                <a:solidFill>
                  <a:schemeClr val="tx1"/>
                </a:solidFill>
              </a:rPr>
              <a:t> 데이터 접근제어 </a:t>
            </a:r>
            <a:endParaRPr lang="ko-KR" altLang="en-US" dirty="0">
              <a:solidFill>
                <a:schemeClr val="tx1"/>
              </a:solidFill>
            </a:endParaRPr>
          </a:p>
        </p:txBody>
      </p:sp>
      <p:sp>
        <p:nvSpPr>
          <p:cNvPr id="5" name="슬라이드 번호 개체 틀 4"/>
          <p:cNvSpPr>
            <a:spLocks noGrp="1"/>
          </p:cNvSpPr>
          <p:nvPr>
            <p:ph type="sldNum" sz="quarter" idx="17"/>
          </p:nvPr>
        </p:nvSpPr>
        <p:spPr/>
        <p:txBody>
          <a:bodyPr/>
          <a:lstStyle/>
          <a:p>
            <a:fld id="{7C371504-33D9-B044-8C50-620C44A06CB1}" type="slidenum">
              <a:rPr lang="en-US" smtClean="0"/>
              <a:pPr/>
              <a:t>18</a:t>
            </a:fld>
            <a:endParaRPr lang="en-US" dirty="0"/>
          </a:p>
        </p:txBody>
      </p:sp>
      <p:sp>
        <p:nvSpPr>
          <p:cNvPr id="8" name="직사각형 7"/>
          <p:cNvSpPr/>
          <p:nvPr/>
        </p:nvSpPr>
        <p:spPr>
          <a:xfrm>
            <a:off x="746427" y="4456618"/>
            <a:ext cx="10684625" cy="861774"/>
          </a:xfrm>
          <a:prstGeom prst="rect">
            <a:avLst/>
          </a:prstGeom>
        </p:spPr>
        <p:txBody>
          <a:bodyPr wrap="square">
            <a:spAutoFit/>
          </a:bodyPr>
          <a:lstStyle/>
          <a:p>
            <a:r>
              <a:rPr lang="ko-KR" altLang="en-US" sz="1600" dirty="0"/>
              <a:t>Oracle </a:t>
            </a:r>
            <a:r>
              <a:rPr lang="ko-KR" altLang="en-US" sz="1600" dirty="0" err="1"/>
              <a:t>label</a:t>
            </a:r>
            <a:r>
              <a:rPr lang="ko-KR" altLang="en-US" sz="1600" dirty="0"/>
              <a:t> </a:t>
            </a:r>
            <a:r>
              <a:rPr lang="ko-KR" altLang="en-US" sz="1600" dirty="0" err="1"/>
              <a:t>Security</a:t>
            </a:r>
            <a:r>
              <a:rPr lang="ko-KR" altLang="en-US" sz="1600" dirty="0"/>
              <a:t>(OLS) </a:t>
            </a:r>
            <a:r>
              <a:rPr lang="ko-KR" altLang="en-US" sz="1600" dirty="0" smtClean="0"/>
              <a:t> </a:t>
            </a:r>
            <a:r>
              <a:rPr lang="ko-KR" altLang="en-US" sz="1600" dirty="0"/>
              <a:t>예제는 군사비밀관리 규정을 기반으로 한 가상의 시나리오를 토대로 DB 테이블에 저장된 비밀(중요)데이터에 대한 섬세한 접근통제 방법을 시뮬레이션 한 </a:t>
            </a:r>
            <a:r>
              <a:rPr lang="ko-KR" altLang="en-US" sz="1600" dirty="0" smtClean="0"/>
              <a:t>예제입니다</a:t>
            </a:r>
            <a:r>
              <a:rPr lang="en-US" altLang="ko-KR" sz="1600" dirty="0" smtClean="0"/>
              <a:t>.</a:t>
            </a:r>
          </a:p>
          <a:p>
            <a:r>
              <a:rPr lang="ko-KR" altLang="en-US" sz="1600" dirty="0" smtClean="0"/>
              <a:t>가상의 </a:t>
            </a:r>
            <a:r>
              <a:rPr lang="ko-KR" altLang="en-US" sz="1600" dirty="0"/>
              <a:t>조직과 가상의 데이터를 사용하여 OLS </a:t>
            </a:r>
            <a:r>
              <a:rPr lang="ko-KR" altLang="en-US" sz="1600" dirty="0" err="1"/>
              <a:t>Policy를</a:t>
            </a:r>
            <a:r>
              <a:rPr lang="ko-KR" altLang="en-US" sz="1600" dirty="0"/>
              <a:t> 통한 </a:t>
            </a:r>
            <a:r>
              <a:rPr lang="ko-KR" altLang="en-US" sz="1600" dirty="0" err="1"/>
              <a:t>Row</a:t>
            </a:r>
            <a:r>
              <a:rPr lang="ko-KR" altLang="en-US" sz="1600" dirty="0"/>
              <a:t> 데이터 </a:t>
            </a:r>
            <a:r>
              <a:rPr lang="ko-KR" altLang="en-US" sz="1600" dirty="0" smtClean="0"/>
              <a:t>접근통제 방법을 </a:t>
            </a:r>
            <a:r>
              <a:rPr lang="ko-KR" altLang="en-US" sz="1600" dirty="0"/>
              <a:t>담고 있습니다.</a:t>
            </a:r>
          </a:p>
        </p:txBody>
      </p:sp>
    </p:spTree>
    <p:extLst>
      <p:ext uri="{BB962C8B-B14F-4D97-AF65-F5344CB8AC3E}">
        <p14:creationId xmlns:p14="http://schemas.microsoft.com/office/powerpoint/2010/main" val="31585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ko-KR" altLang="en-US" dirty="0" smtClean="0"/>
              <a:t>진행 순서</a:t>
            </a:r>
            <a:endParaRPr lang="ko-KR" altLang="en-US" dirty="0"/>
          </a:p>
        </p:txBody>
      </p:sp>
      <p:sp>
        <p:nvSpPr>
          <p:cNvPr id="4" name="슬라이드 번호 개체 틀 3"/>
          <p:cNvSpPr>
            <a:spLocks noGrp="1"/>
          </p:cNvSpPr>
          <p:nvPr>
            <p:ph type="sldNum" sz="quarter" idx="4294967295"/>
          </p:nvPr>
        </p:nvSpPr>
        <p:spPr>
          <a:xfrm>
            <a:off x="0" y="6356350"/>
            <a:ext cx="387350" cy="365125"/>
          </a:xfrm>
        </p:spPr>
        <p:txBody>
          <a:bodyPr/>
          <a:lstStyle/>
          <a:p>
            <a:fld id="{7C371504-33D9-B044-8C50-620C44A06CB1}" type="slidenum">
              <a:rPr lang="en-US" smtClean="0"/>
              <a:pPr/>
              <a:t>19</a:t>
            </a:fld>
            <a:endParaRPr lang="en-US" dirty="0"/>
          </a:p>
        </p:txBody>
      </p:sp>
      <p:sp>
        <p:nvSpPr>
          <p:cNvPr id="6" name="직사각형 5"/>
          <p:cNvSpPr/>
          <p:nvPr/>
        </p:nvSpPr>
        <p:spPr>
          <a:xfrm>
            <a:off x="1467845" y="1897364"/>
            <a:ext cx="1378904" cy="369332"/>
          </a:xfrm>
          <a:prstGeom prst="rect">
            <a:avLst/>
          </a:prstGeom>
        </p:spPr>
        <p:txBody>
          <a:bodyPr wrap="none" lIns="72000" rIns="72000">
            <a:spAutoFit/>
          </a:bodyPr>
          <a:lstStyle/>
          <a:p>
            <a:r>
              <a:rPr lang="en-US" altLang="ko-KR" b="1" dirty="0"/>
              <a:t>1. </a:t>
            </a:r>
            <a:r>
              <a:rPr lang="ko-KR" altLang="en-US" b="1" dirty="0"/>
              <a:t>환경 준비</a:t>
            </a:r>
          </a:p>
        </p:txBody>
      </p:sp>
      <p:sp>
        <p:nvSpPr>
          <p:cNvPr id="7" name="직사각형 6"/>
          <p:cNvSpPr/>
          <p:nvPr/>
        </p:nvSpPr>
        <p:spPr>
          <a:xfrm>
            <a:off x="3824098" y="1758864"/>
            <a:ext cx="2494927" cy="646331"/>
          </a:xfrm>
          <a:prstGeom prst="rect">
            <a:avLst/>
          </a:prstGeom>
        </p:spPr>
        <p:txBody>
          <a:bodyPr wrap="square" lIns="72000" rIns="72000">
            <a:spAutoFit/>
          </a:bodyPr>
          <a:lstStyle/>
          <a:p>
            <a:r>
              <a:rPr lang="en-US" altLang="ko-KR" b="1" dirty="0"/>
              <a:t>2. Oracle Label Security Policy </a:t>
            </a:r>
            <a:r>
              <a:rPr lang="ko-KR" altLang="en-US" b="1" dirty="0"/>
              <a:t>생성</a:t>
            </a:r>
          </a:p>
        </p:txBody>
      </p:sp>
      <p:sp>
        <p:nvSpPr>
          <p:cNvPr id="8" name="직사각형 7"/>
          <p:cNvSpPr/>
          <p:nvPr/>
        </p:nvSpPr>
        <p:spPr>
          <a:xfrm>
            <a:off x="7506160" y="1758864"/>
            <a:ext cx="1953724" cy="646331"/>
          </a:xfrm>
          <a:prstGeom prst="rect">
            <a:avLst/>
          </a:prstGeom>
        </p:spPr>
        <p:txBody>
          <a:bodyPr wrap="square" lIns="72000" rIns="72000">
            <a:spAutoFit/>
          </a:bodyPr>
          <a:lstStyle/>
          <a:p>
            <a:r>
              <a:rPr lang="en-US" altLang="ko-KR" b="1" dirty="0"/>
              <a:t>3. OLS Policy </a:t>
            </a:r>
            <a:r>
              <a:rPr lang="ko-KR" altLang="en-US" b="1" dirty="0"/>
              <a:t>컴포넌트들 생성</a:t>
            </a:r>
          </a:p>
        </p:txBody>
      </p:sp>
      <p:sp>
        <p:nvSpPr>
          <p:cNvPr id="9" name="제목 3"/>
          <p:cNvSpPr txBox="1">
            <a:spLocks/>
          </p:cNvSpPr>
          <p:nvPr/>
        </p:nvSpPr>
        <p:spPr>
          <a:xfrm>
            <a:off x="1552741" y="3005074"/>
            <a:ext cx="1209111" cy="656090"/>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4. Policy </a:t>
            </a:r>
            <a:r>
              <a:rPr lang="ko-KR" altLang="en-US" sz="1800" dirty="0" smtClean="0"/>
              <a:t>적용</a:t>
            </a:r>
            <a:endParaRPr lang="ko-KR" altLang="en-US" sz="1800" dirty="0"/>
          </a:p>
        </p:txBody>
      </p:sp>
      <p:sp>
        <p:nvSpPr>
          <p:cNvPr id="10" name="제목 3"/>
          <p:cNvSpPr txBox="1">
            <a:spLocks/>
          </p:cNvSpPr>
          <p:nvPr/>
        </p:nvSpPr>
        <p:spPr>
          <a:xfrm>
            <a:off x="3824098" y="2899272"/>
            <a:ext cx="2053738" cy="867693"/>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5. </a:t>
            </a:r>
            <a:r>
              <a:rPr lang="ko-KR" altLang="en-US" sz="1800" dirty="0" smtClean="0"/>
              <a:t>유저에게 </a:t>
            </a:r>
            <a:r>
              <a:rPr lang="en-US" altLang="ko-KR" sz="1800" dirty="0" smtClean="0"/>
              <a:t>Policy </a:t>
            </a:r>
            <a:r>
              <a:rPr lang="ko-KR" altLang="en-US" sz="1800" dirty="0" smtClean="0"/>
              <a:t>권한 부여</a:t>
            </a:r>
            <a:endParaRPr lang="ko-KR" altLang="en-US" sz="1800" dirty="0"/>
          </a:p>
        </p:txBody>
      </p:sp>
      <p:sp>
        <p:nvSpPr>
          <p:cNvPr id="11" name="제목 3"/>
          <p:cNvSpPr txBox="1">
            <a:spLocks/>
          </p:cNvSpPr>
          <p:nvPr/>
        </p:nvSpPr>
        <p:spPr>
          <a:xfrm>
            <a:off x="6912592" y="3133437"/>
            <a:ext cx="2152996" cy="399366"/>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6. Row data </a:t>
            </a:r>
            <a:r>
              <a:rPr lang="ko-KR" altLang="en-US" sz="1800" dirty="0" err="1" smtClean="0"/>
              <a:t>라벨링</a:t>
            </a:r>
            <a:endParaRPr lang="ko-KR" altLang="en-US" sz="1800" dirty="0"/>
          </a:p>
        </p:txBody>
      </p:sp>
      <p:sp>
        <p:nvSpPr>
          <p:cNvPr id="12" name="제목 3"/>
          <p:cNvSpPr txBox="1">
            <a:spLocks/>
          </p:cNvSpPr>
          <p:nvPr/>
        </p:nvSpPr>
        <p:spPr>
          <a:xfrm>
            <a:off x="1466859" y="4677870"/>
            <a:ext cx="1564055" cy="399366"/>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7. Policy </a:t>
            </a:r>
            <a:r>
              <a:rPr lang="ko-KR" altLang="en-US" sz="1800" dirty="0" smtClean="0"/>
              <a:t>적용</a:t>
            </a:r>
            <a:endParaRPr lang="ko-KR" altLang="en-US" sz="1800" dirty="0"/>
          </a:p>
        </p:txBody>
      </p:sp>
      <p:sp>
        <p:nvSpPr>
          <p:cNvPr id="13" name="제목 3"/>
          <p:cNvSpPr txBox="1">
            <a:spLocks/>
          </p:cNvSpPr>
          <p:nvPr/>
        </p:nvSpPr>
        <p:spPr>
          <a:xfrm>
            <a:off x="4119619" y="4677870"/>
            <a:ext cx="1903883" cy="399366"/>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8. </a:t>
            </a:r>
            <a:r>
              <a:rPr lang="ko-KR" altLang="en-US" sz="1800" dirty="0" smtClean="0"/>
              <a:t>데이터 접근통제 테스트</a:t>
            </a:r>
            <a:endParaRPr lang="ko-KR" altLang="en-US" sz="1800" dirty="0"/>
          </a:p>
        </p:txBody>
      </p:sp>
      <p:sp>
        <p:nvSpPr>
          <p:cNvPr id="14" name="제목 3"/>
          <p:cNvSpPr txBox="1">
            <a:spLocks/>
          </p:cNvSpPr>
          <p:nvPr/>
        </p:nvSpPr>
        <p:spPr>
          <a:xfrm>
            <a:off x="7045896" y="4493203"/>
            <a:ext cx="2510381" cy="768701"/>
          </a:xfrm>
          <a:prstGeom prst="rect">
            <a:avLst/>
          </a:prstGeom>
        </p:spPr>
        <p:txBody>
          <a:bodyPr vert="horz" lIns="72000" tIns="0" rIns="72000" bIns="0" rtlCol="0" anchor="b">
            <a:noAutofit/>
          </a:bodyPr>
          <a:lstStyle>
            <a:lvl1pPr algn="l" defTabSz="914400" rtl="0" eaLnBrk="1" latinLnBrk="0" hangingPunct="1">
              <a:lnSpc>
                <a:spcPct val="95000"/>
              </a:lnSpc>
              <a:spcBef>
                <a:spcPct val="0"/>
              </a:spcBef>
              <a:buNone/>
              <a:defRPr lang="en-US" sz="2000" b="1" i="0" kern="1200" baseline="0">
                <a:solidFill>
                  <a:schemeClr val="tx1"/>
                </a:solidFill>
                <a:latin typeface="+mn-lt"/>
                <a:ea typeface="+mn-ea"/>
                <a:cs typeface="+mj-cs"/>
              </a:defRPr>
            </a:lvl1pPr>
          </a:lstStyle>
          <a:p>
            <a:r>
              <a:rPr lang="en-US" altLang="ko-KR" sz="1800" dirty="0" smtClean="0"/>
              <a:t>9. OLS </a:t>
            </a:r>
            <a:r>
              <a:rPr lang="ko-KR" altLang="en-US" sz="1800" dirty="0" smtClean="0"/>
              <a:t>적용 테이블 액세스 </a:t>
            </a:r>
            <a:r>
              <a:rPr lang="en-US" altLang="ko-KR" sz="1800" dirty="0" smtClean="0"/>
              <a:t>audit </a:t>
            </a:r>
            <a:r>
              <a:rPr lang="ko-KR" altLang="en-US" sz="1800" dirty="0" smtClean="0"/>
              <a:t>방법</a:t>
            </a:r>
            <a:endParaRPr lang="ko-KR" altLang="en-US" sz="1800" dirty="0"/>
          </a:p>
        </p:txBody>
      </p:sp>
      <p:cxnSp>
        <p:nvCxnSpPr>
          <p:cNvPr id="24" name="직선 화살표 연결선 23"/>
          <p:cNvCxnSpPr>
            <a:stCxn id="6" idx="3"/>
            <a:endCxn id="7" idx="1"/>
          </p:cNvCxnSpPr>
          <p:nvPr/>
        </p:nvCxnSpPr>
        <p:spPr>
          <a:xfrm>
            <a:off x="2846749" y="2082030"/>
            <a:ext cx="9773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27"/>
          <p:cNvCxnSpPr>
            <a:stCxn id="8" idx="3"/>
            <a:endCxn id="9" idx="1"/>
          </p:cNvCxnSpPr>
          <p:nvPr/>
        </p:nvCxnSpPr>
        <p:spPr>
          <a:xfrm flipH="1">
            <a:off x="1552741" y="2082030"/>
            <a:ext cx="7907143" cy="1251089"/>
          </a:xfrm>
          <a:prstGeom prst="bentConnector5">
            <a:avLst>
              <a:gd name="adj1" fmla="val -2891"/>
              <a:gd name="adj2" fmla="val 49805"/>
              <a:gd name="adj3" fmla="val 10289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9" idx="3"/>
            <a:endCxn id="10" idx="1"/>
          </p:cNvCxnSpPr>
          <p:nvPr/>
        </p:nvCxnSpPr>
        <p:spPr>
          <a:xfrm>
            <a:off x="2761852" y="3333119"/>
            <a:ext cx="106224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10" idx="3"/>
            <a:endCxn id="11" idx="1"/>
          </p:cNvCxnSpPr>
          <p:nvPr/>
        </p:nvCxnSpPr>
        <p:spPr>
          <a:xfrm>
            <a:off x="5877836" y="3333119"/>
            <a:ext cx="1034756"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꺾인 연결선 43"/>
          <p:cNvCxnSpPr>
            <a:stCxn id="11" idx="3"/>
            <a:endCxn id="12" idx="1"/>
          </p:cNvCxnSpPr>
          <p:nvPr/>
        </p:nvCxnSpPr>
        <p:spPr>
          <a:xfrm flipH="1">
            <a:off x="1466859" y="3333120"/>
            <a:ext cx="7598729" cy="1544433"/>
          </a:xfrm>
          <a:prstGeom prst="bentConnector5">
            <a:avLst>
              <a:gd name="adj1" fmla="val -3008"/>
              <a:gd name="adj2" fmla="val 50000"/>
              <a:gd name="adj3" fmla="val 10300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12" idx="3"/>
            <a:endCxn id="13" idx="1"/>
          </p:cNvCxnSpPr>
          <p:nvPr/>
        </p:nvCxnSpPr>
        <p:spPr>
          <a:xfrm>
            <a:off x="3030914" y="4877553"/>
            <a:ext cx="10887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13" idx="3"/>
            <a:endCxn id="14" idx="1"/>
          </p:cNvCxnSpPr>
          <p:nvPr/>
        </p:nvCxnSpPr>
        <p:spPr>
          <a:xfrm>
            <a:off x="6023502" y="4877553"/>
            <a:ext cx="102239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7" idx="3"/>
            <a:endCxn id="8" idx="1"/>
          </p:cNvCxnSpPr>
          <p:nvPr/>
        </p:nvCxnSpPr>
        <p:spPr>
          <a:xfrm>
            <a:off x="6319025" y="2082030"/>
            <a:ext cx="118713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345D60D9-5372-5F40-9443-0F9AE5BDC3C8}" type="slidenum">
              <a:rPr lang="en-US" smtClean="0"/>
              <a:t>2</a:t>
            </a:fld>
            <a:endParaRPr lang="en-US"/>
          </a:p>
        </p:txBody>
      </p:sp>
      <p:sp>
        <p:nvSpPr>
          <p:cNvPr id="3" name="바닥글 개체 틀 2"/>
          <p:cNvSpPr>
            <a:spLocks noGrp="1"/>
          </p:cNvSpPr>
          <p:nvPr>
            <p:ph type="ftr" sz="quarter" idx="11"/>
          </p:nvPr>
        </p:nvSpPr>
        <p:spPr/>
        <p:txBody>
          <a:bodyPr/>
          <a:lstStyle/>
          <a:p>
            <a:r>
              <a:rPr lang="en-US" smtClean="0"/>
              <a:t>Copyright © 2020, Oracle and/or its affiliates. All rights reserved.</a:t>
            </a:r>
            <a:endParaRPr lang="en-US"/>
          </a:p>
        </p:txBody>
      </p:sp>
    </p:spTree>
    <p:extLst>
      <p:ext uri="{BB962C8B-B14F-4D97-AF65-F5344CB8AC3E}">
        <p14:creationId xmlns:p14="http://schemas.microsoft.com/office/powerpoint/2010/main" val="19454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4"/>
          </p:nvPr>
        </p:nvSpPr>
        <p:spPr/>
        <p:txBody>
          <a:bodyPr/>
          <a:lstStyle/>
          <a:p>
            <a:fld id="{7C371504-33D9-B044-8C50-620C44A06CB1}" type="slidenum">
              <a:rPr lang="en-US" smtClean="0"/>
              <a:pPr/>
              <a:t>20</a:t>
            </a:fld>
            <a:endParaRPr lang="en-US" dirty="0"/>
          </a:p>
        </p:txBody>
      </p:sp>
      <p:sp>
        <p:nvSpPr>
          <p:cNvPr id="6" name="제목 5"/>
          <p:cNvSpPr>
            <a:spLocks noGrp="1"/>
          </p:cNvSpPr>
          <p:nvPr>
            <p:ph type="title"/>
          </p:nvPr>
        </p:nvSpPr>
        <p:spPr/>
        <p:txBody>
          <a:bodyPr/>
          <a:lstStyle/>
          <a:p>
            <a:r>
              <a:rPr lang="en-US" altLang="ko-KR" dirty="0"/>
              <a:t>1. </a:t>
            </a:r>
            <a:r>
              <a:rPr lang="ko-KR" altLang="en-US" dirty="0"/>
              <a:t>환경 준비</a:t>
            </a:r>
          </a:p>
        </p:txBody>
      </p:sp>
      <p:sp>
        <p:nvSpPr>
          <p:cNvPr id="8" name="직사각형 7"/>
          <p:cNvSpPr/>
          <p:nvPr/>
        </p:nvSpPr>
        <p:spPr>
          <a:xfrm>
            <a:off x="762000" y="1061869"/>
            <a:ext cx="10435244" cy="4370427"/>
          </a:xfrm>
          <a:prstGeom prst="rect">
            <a:avLst/>
          </a:prstGeom>
        </p:spPr>
        <p:txBody>
          <a:bodyPr wrap="square">
            <a:spAutoFit/>
          </a:bodyPr>
          <a:lstStyle/>
          <a:p>
            <a:r>
              <a:rPr lang="ko-KR" altLang="en-US" sz="1600" dirty="0"/>
              <a:t>1.1 OLS 환경 확인 및 활성화</a:t>
            </a:r>
          </a:p>
          <a:p>
            <a:r>
              <a:rPr lang="ko-KR" altLang="en-US" sz="1600" dirty="0"/>
              <a:t>1.1.1 LBACSYS 계정 활성화</a:t>
            </a:r>
          </a:p>
          <a:p>
            <a:pPr marL="357188" lvl="1"/>
            <a:r>
              <a:rPr lang="ko-KR" altLang="en-US" sz="1400" dirty="0" err="1" smtClean="0"/>
              <a:t>OLS</a:t>
            </a:r>
            <a:r>
              <a:rPr lang="ko-KR" altLang="en-US" sz="1400" dirty="0" err="1"/>
              <a:t>의</a:t>
            </a:r>
            <a:r>
              <a:rPr lang="ko-KR" altLang="en-US" sz="1400" dirty="0"/>
              <a:t> </a:t>
            </a:r>
            <a:r>
              <a:rPr lang="ko-KR" altLang="en-US" sz="1400" dirty="0" err="1"/>
              <a:t>Master</a:t>
            </a:r>
            <a:r>
              <a:rPr lang="ko-KR" altLang="en-US" sz="1400" dirty="0"/>
              <a:t> </a:t>
            </a:r>
            <a:r>
              <a:rPr lang="ko-KR" altLang="en-US" sz="1400" dirty="0" err="1"/>
              <a:t>administrator의</a:t>
            </a:r>
            <a:r>
              <a:rPr lang="ko-KR" altLang="en-US" sz="1400" dirty="0"/>
              <a:t> 계정은 </a:t>
            </a:r>
            <a:r>
              <a:rPr lang="ko-KR" altLang="en-US" sz="1400" dirty="0" err="1"/>
              <a:t>LBACSYS이며</a:t>
            </a:r>
            <a:r>
              <a:rPr lang="ko-KR" altLang="en-US" sz="1400" dirty="0"/>
              <a:t> 일반적인 </a:t>
            </a:r>
            <a:r>
              <a:rPr lang="ko-KR" altLang="en-US" sz="1400" dirty="0" err="1"/>
              <a:t>sysdba</a:t>
            </a:r>
            <a:r>
              <a:rPr lang="ko-KR" altLang="en-US" sz="1400" dirty="0"/>
              <a:t> 권한을 가진 </a:t>
            </a:r>
            <a:r>
              <a:rPr lang="ko-KR" altLang="en-US" sz="1400" dirty="0" err="1"/>
              <a:t>sys</a:t>
            </a:r>
            <a:r>
              <a:rPr lang="ko-KR" altLang="en-US" sz="1400" dirty="0"/>
              <a:t>(또는 </a:t>
            </a:r>
            <a:r>
              <a:rPr lang="ko-KR" altLang="en-US" sz="1400" dirty="0" err="1"/>
              <a:t>system</a:t>
            </a:r>
            <a:r>
              <a:rPr lang="ko-KR" altLang="en-US" sz="1400" dirty="0"/>
              <a:t>)와 별도로 권한이 분리 되어 있습니다. </a:t>
            </a:r>
            <a:r>
              <a:rPr lang="ko-KR" altLang="en-US" sz="1400" dirty="0" smtClean="0"/>
              <a:t>OLS </a:t>
            </a:r>
            <a:r>
              <a:rPr lang="ko-KR" altLang="en-US" sz="1400" dirty="0" err="1"/>
              <a:t>Ploicy를</a:t>
            </a:r>
            <a:r>
              <a:rPr lang="ko-KR" altLang="en-US" sz="1400" dirty="0"/>
              <a:t> 비롯한 관련 </a:t>
            </a:r>
            <a:r>
              <a:rPr lang="ko-KR" altLang="en-US" sz="1400" dirty="0" err="1"/>
              <a:t>Dictionary</a:t>
            </a:r>
            <a:r>
              <a:rPr lang="ko-KR" altLang="en-US" sz="1400" dirty="0"/>
              <a:t> 정보를 관리합니다. </a:t>
            </a:r>
            <a:endParaRPr lang="en-US" altLang="ko-KR" sz="1400" dirty="0" smtClean="0"/>
          </a:p>
          <a:p>
            <a:pPr marL="357188" lvl="1"/>
            <a:r>
              <a:rPr lang="ko-KR" altLang="en-US" sz="1400" dirty="0" err="1" smtClean="0"/>
              <a:t>OLS</a:t>
            </a:r>
            <a:r>
              <a:rPr lang="ko-KR" altLang="en-US" sz="1400" dirty="0" err="1"/>
              <a:t>를</a:t>
            </a:r>
            <a:r>
              <a:rPr lang="ko-KR" altLang="en-US" sz="1400" dirty="0"/>
              <a:t> 처음 사용하는 DB 인스턴스에서는 </a:t>
            </a:r>
            <a:r>
              <a:rPr lang="ko-KR" altLang="en-US" sz="1400" dirty="0" err="1"/>
              <a:t>Account</a:t>
            </a:r>
            <a:r>
              <a:rPr lang="ko-KR" altLang="en-US" sz="1400" dirty="0"/>
              <a:t> </a:t>
            </a:r>
            <a:r>
              <a:rPr lang="ko-KR" altLang="en-US" sz="1400" dirty="0" err="1"/>
              <a:t>Lock이</a:t>
            </a:r>
            <a:r>
              <a:rPr lang="ko-KR" altLang="en-US" sz="1400" dirty="0"/>
              <a:t> 된 상태일 수 있습니다. </a:t>
            </a:r>
          </a:p>
          <a:p>
            <a:endParaRPr lang="ko-KR" altLang="en-US" dirty="0"/>
          </a:p>
          <a:p>
            <a:r>
              <a:rPr lang="ko-KR" altLang="en-US" sz="1400" dirty="0" err="1" smtClean="0"/>
              <a:t>sqlplus</a:t>
            </a:r>
            <a:r>
              <a:rPr lang="ko-KR" altLang="en-US" sz="1400" dirty="0" smtClean="0"/>
              <a:t> </a:t>
            </a:r>
            <a:r>
              <a:rPr lang="ko-KR" altLang="en-US" sz="1400" dirty="0" err="1"/>
              <a:t>sys</a:t>
            </a:r>
            <a:r>
              <a:rPr lang="ko-KR" altLang="en-US" sz="1400" dirty="0"/>
              <a:t>/Welcome1 </a:t>
            </a:r>
            <a:r>
              <a:rPr lang="ko-KR" altLang="en-US" sz="1400" dirty="0" err="1"/>
              <a:t>as</a:t>
            </a:r>
            <a:r>
              <a:rPr lang="ko-KR" altLang="en-US" sz="1400" dirty="0"/>
              <a:t> </a:t>
            </a:r>
            <a:r>
              <a:rPr lang="ko-KR" altLang="en-US" sz="1400" dirty="0" err="1"/>
              <a:t>sysdba</a:t>
            </a:r>
            <a:endParaRPr lang="ko-KR" altLang="en-US" sz="1400" dirty="0"/>
          </a:p>
          <a:p>
            <a:endParaRPr lang="en-US" altLang="ko-KR" sz="1400" dirty="0" smtClean="0"/>
          </a:p>
          <a:p>
            <a:r>
              <a:rPr lang="en-US" altLang="ko-KR" sz="1400" dirty="0" smtClean="0"/>
              <a:t>Show user</a:t>
            </a:r>
          </a:p>
          <a:p>
            <a:r>
              <a:rPr lang="en-US" altLang="ko-KR" sz="1400" dirty="0" smtClean="0"/>
              <a:t>Show </a:t>
            </a:r>
            <a:r>
              <a:rPr lang="en-US" altLang="ko-KR" sz="1400" dirty="0" err="1" smtClean="0"/>
              <a:t>con_name</a:t>
            </a:r>
            <a:endParaRPr lang="en-US" altLang="ko-KR" sz="1400" dirty="0" smtClean="0"/>
          </a:p>
          <a:p>
            <a:r>
              <a:rPr lang="en-US" altLang="ko-KR" sz="1400" dirty="0"/>
              <a:t>CON_NAME</a:t>
            </a:r>
          </a:p>
          <a:p>
            <a:r>
              <a:rPr lang="en-US" altLang="ko-KR" sz="1400" dirty="0"/>
              <a:t>------------------------------</a:t>
            </a:r>
          </a:p>
          <a:p>
            <a:r>
              <a:rPr lang="en-US" altLang="ko-KR" sz="1400" dirty="0"/>
              <a:t>CDB$ROOT</a:t>
            </a:r>
          </a:p>
          <a:p>
            <a:endParaRPr lang="ko-KR" altLang="en-US" sz="1400" dirty="0"/>
          </a:p>
          <a:p>
            <a:r>
              <a:rPr lang="ko-KR" altLang="en-US" sz="1400" dirty="0" err="1"/>
              <a:t>col</a:t>
            </a:r>
            <a:r>
              <a:rPr lang="ko-KR" altLang="en-US" sz="1400" dirty="0"/>
              <a:t> </a:t>
            </a:r>
            <a:r>
              <a:rPr lang="ko-KR" altLang="en-US" sz="1400" dirty="0" err="1"/>
              <a:t>username</a:t>
            </a:r>
            <a:r>
              <a:rPr lang="ko-KR" altLang="en-US" sz="1400" dirty="0"/>
              <a:t> </a:t>
            </a:r>
            <a:r>
              <a:rPr lang="ko-KR" altLang="en-US" sz="1400" dirty="0" err="1"/>
              <a:t>format</a:t>
            </a:r>
            <a:r>
              <a:rPr lang="ko-KR" altLang="en-US" sz="1400" dirty="0"/>
              <a:t> a20</a:t>
            </a:r>
          </a:p>
          <a:p>
            <a:r>
              <a:rPr lang="ko-KR" altLang="en-US" sz="1400" dirty="0" err="1" smtClean="0"/>
              <a:t>select</a:t>
            </a:r>
            <a:r>
              <a:rPr lang="ko-KR" altLang="en-US" sz="1400" dirty="0" smtClean="0"/>
              <a:t> </a:t>
            </a:r>
            <a:r>
              <a:rPr lang="ko-KR" altLang="en-US" sz="1400" dirty="0" err="1"/>
              <a:t>username</a:t>
            </a:r>
            <a:r>
              <a:rPr lang="ko-KR" altLang="en-US" sz="1400" dirty="0"/>
              <a:t>, </a:t>
            </a:r>
            <a:r>
              <a:rPr lang="ko-KR" altLang="en-US" sz="1400" dirty="0" err="1"/>
              <a:t>account_status</a:t>
            </a:r>
            <a:r>
              <a:rPr lang="ko-KR" altLang="en-US" sz="1400" dirty="0"/>
              <a:t> </a:t>
            </a:r>
            <a:r>
              <a:rPr lang="ko-KR" altLang="en-US" sz="1400" dirty="0" err="1"/>
              <a:t>from</a:t>
            </a:r>
            <a:r>
              <a:rPr lang="ko-KR" altLang="en-US" sz="1400" dirty="0"/>
              <a:t> </a:t>
            </a:r>
            <a:r>
              <a:rPr lang="ko-KR" altLang="en-US" sz="1400" dirty="0" err="1" smtClean="0"/>
              <a:t>dba_users</a:t>
            </a:r>
            <a:r>
              <a:rPr lang="ko-KR" altLang="en-US" sz="1400" dirty="0" smtClean="0"/>
              <a:t> </a:t>
            </a:r>
            <a:r>
              <a:rPr lang="ko-KR" altLang="en-US" sz="1400" dirty="0" err="1" smtClean="0"/>
              <a:t>where</a:t>
            </a:r>
            <a:r>
              <a:rPr lang="ko-KR" altLang="en-US" sz="1400" dirty="0" smtClean="0"/>
              <a:t> </a:t>
            </a:r>
            <a:r>
              <a:rPr lang="ko-KR" altLang="en-US" sz="1400" dirty="0" err="1"/>
              <a:t>username</a:t>
            </a:r>
            <a:r>
              <a:rPr lang="ko-KR" altLang="en-US" sz="1400" dirty="0"/>
              <a:t> = 'LBACSYS';</a:t>
            </a:r>
          </a:p>
          <a:p>
            <a:r>
              <a:rPr lang="ko-KR" altLang="en-US" sz="1400" dirty="0"/>
              <a:t>USERNAME             ACCOUNT_STATUS</a:t>
            </a:r>
          </a:p>
          <a:p>
            <a:r>
              <a:rPr lang="ko-KR" altLang="en-US" sz="1400" dirty="0"/>
              <a:t>-------------------- --------------------------------</a:t>
            </a:r>
          </a:p>
          <a:p>
            <a:r>
              <a:rPr lang="ko-KR" altLang="en-US" sz="1400" dirty="0"/>
              <a:t>LBACSYS              LOCKED</a:t>
            </a:r>
          </a:p>
        </p:txBody>
      </p:sp>
      <p:sp>
        <p:nvSpPr>
          <p:cNvPr id="9" name="직사각형 8"/>
          <p:cNvSpPr/>
          <p:nvPr/>
        </p:nvSpPr>
        <p:spPr>
          <a:xfrm>
            <a:off x="762000" y="5565697"/>
            <a:ext cx="8332124" cy="307777"/>
          </a:xfrm>
          <a:prstGeom prst="rect">
            <a:avLst/>
          </a:prstGeom>
        </p:spPr>
        <p:txBody>
          <a:bodyPr wrap="square">
            <a:spAutoFit/>
          </a:bodyPr>
          <a:lstStyle/>
          <a:p>
            <a:r>
              <a:rPr lang="ko-KR" altLang="en-US" sz="1400" dirty="0" err="1">
                <a:solidFill>
                  <a:schemeClr val="accent1"/>
                </a:solidFill>
              </a:rPr>
              <a:t>alter</a:t>
            </a:r>
            <a:r>
              <a:rPr lang="ko-KR" altLang="en-US" sz="1400" dirty="0">
                <a:solidFill>
                  <a:schemeClr val="accent1"/>
                </a:solidFill>
              </a:rPr>
              <a:t> </a:t>
            </a:r>
            <a:r>
              <a:rPr lang="ko-KR" altLang="en-US" sz="1400" dirty="0" err="1">
                <a:solidFill>
                  <a:schemeClr val="accent1"/>
                </a:solidFill>
              </a:rPr>
              <a:t>user</a:t>
            </a:r>
            <a:r>
              <a:rPr lang="ko-KR" altLang="en-US" sz="1400" dirty="0">
                <a:solidFill>
                  <a:schemeClr val="accent1"/>
                </a:solidFill>
              </a:rPr>
              <a:t> </a:t>
            </a:r>
            <a:r>
              <a:rPr lang="ko-KR" altLang="en-US" sz="1400" dirty="0" err="1">
                <a:solidFill>
                  <a:schemeClr val="accent1"/>
                </a:solidFill>
              </a:rPr>
              <a:t>lbacsys</a:t>
            </a:r>
            <a:r>
              <a:rPr lang="ko-KR" altLang="en-US" sz="1400" dirty="0">
                <a:solidFill>
                  <a:schemeClr val="accent1"/>
                </a:solidFill>
              </a:rPr>
              <a:t> </a:t>
            </a:r>
            <a:r>
              <a:rPr lang="ko-KR" altLang="en-US" sz="1400" dirty="0" err="1">
                <a:solidFill>
                  <a:schemeClr val="accent1"/>
                </a:solidFill>
              </a:rPr>
              <a:t>identified</a:t>
            </a:r>
            <a:r>
              <a:rPr lang="ko-KR" altLang="en-US" sz="1400" dirty="0">
                <a:solidFill>
                  <a:schemeClr val="accent1"/>
                </a:solidFill>
              </a:rPr>
              <a:t> </a:t>
            </a:r>
            <a:r>
              <a:rPr lang="ko-KR" altLang="en-US" sz="1400" dirty="0" err="1">
                <a:solidFill>
                  <a:schemeClr val="accent1"/>
                </a:solidFill>
              </a:rPr>
              <a:t>by</a:t>
            </a:r>
            <a:r>
              <a:rPr lang="ko-KR" altLang="en-US" sz="1400" dirty="0">
                <a:solidFill>
                  <a:schemeClr val="accent1"/>
                </a:solidFill>
              </a:rPr>
              <a:t> Welcome1 </a:t>
            </a:r>
            <a:r>
              <a:rPr lang="ko-KR" altLang="en-US" sz="1400" dirty="0" err="1">
                <a:solidFill>
                  <a:schemeClr val="accent1"/>
                </a:solidFill>
              </a:rPr>
              <a:t>account</a:t>
            </a:r>
            <a:r>
              <a:rPr lang="ko-KR" altLang="en-US" sz="1400" dirty="0">
                <a:solidFill>
                  <a:schemeClr val="accent1"/>
                </a:solidFill>
              </a:rPr>
              <a:t> </a:t>
            </a:r>
            <a:r>
              <a:rPr lang="ko-KR" altLang="en-US" sz="1400" dirty="0" err="1">
                <a:solidFill>
                  <a:schemeClr val="accent1"/>
                </a:solidFill>
              </a:rPr>
              <a:t>unlock</a:t>
            </a:r>
            <a:r>
              <a:rPr lang="ko-KR" altLang="en-US" sz="1400" dirty="0">
                <a:solidFill>
                  <a:schemeClr val="accent1"/>
                </a:solidFill>
              </a:rPr>
              <a:t> </a:t>
            </a:r>
            <a:r>
              <a:rPr lang="ko-KR" altLang="en-US" sz="1400" dirty="0" err="1">
                <a:solidFill>
                  <a:schemeClr val="accent1"/>
                </a:solidFill>
              </a:rPr>
              <a:t>container</a:t>
            </a:r>
            <a:r>
              <a:rPr lang="ko-KR" altLang="en-US" sz="1400" dirty="0">
                <a:solidFill>
                  <a:schemeClr val="accent1"/>
                </a:solidFill>
              </a:rPr>
              <a:t>=</a:t>
            </a:r>
            <a:r>
              <a:rPr lang="ko-KR" altLang="en-US" sz="1400" dirty="0" err="1">
                <a:solidFill>
                  <a:schemeClr val="accent1"/>
                </a:solidFill>
              </a:rPr>
              <a:t>all</a:t>
            </a:r>
            <a:r>
              <a:rPr lang="ko-KR" altLang="en-US" sz="1400" dirty="0">
                <a:solidFill>
                  <a:schemeClr val="accent1"/>
                </a:solidFill>
              </a:rPr>
              <a:t>;</a:t>
            </a:r>
          </a:p>
        </p:txBody>
      </p:sp>
      <p:sp>
        <p:nvSpPr>
          <p:cNvPr id="10" name="직사각형 9"/>
          <p:cNvSpPr/>
          <p:nvPr/>
        </p:nvSpPr>
        <p:spPr>
          <a:xfrm>
            <a:off x="762000" y="6006875"/>
            <a:ext cx="10650576" cy="276999"/>
          </a:xfrm>
          <a:prstGeom prst="rect">
            <a:avLst/>
          </a:prstGeom>
        </p:spPr>
        <p:txBody>
          <a:bodyPr wrap="square">
            <a:spAutoFit/>
          </a:bodyPr>
          <a:lstStyle/>
          <a:p>
            <a:r>
              <a:rPr lang="ko-KR" altLang="en-US" sz="1200" dirty="0"/>
              <a:t>- 참고 : CDB 환경에서 오라클 </a:t>
            </a:r>
            <a:r>
              <a:rPr lang="ko-KR" altLang="en-US" sz="1200" dirty="0" err="1"/>
              <a:t>common</a:t>
            </a:r>
            <a:r>
              <a:rPr lang="ko-KR" altLang="en-US" sz="1200" dirty="0"/>
              <a:t> 유저 정보 변경은 CDB 레벨에서 </a:t>
            </a:r>
            <a:r>
              <a:rPr lang="ko-KR" altLang="en-US" sz="1200" dirty="0" err="1"/>
              <a:t>container</a:t>
            </a:r>
            <a:r>
              <a:rPr lang="ko-KR" altLang="en-US" sz="1200" dirty="0"/>
              <a:t>=</a:t>
            </a:r>
            <a:r>
              <a:rPr lang="ko-KR" altLang="en-US" sz="1200" dirty="0" err="1"/>
              <a:t>all</a:t>
            </a:r>
            <a:r>
              <a:rPr lang="ko-KR" altLang="en-US" sz="1200" dirty="0"/>
              <a:t> 옵션을 주고 </a:t>
            </a:r>
            <a:r>
              <a:rPr lang="ko-KR" altLang="en-US" sz="1200" dirty="0" err="1"/>
              <a:t>실행해야합니다</a:t>
            </a:r>
            <a:r>
              <a:rPr lang="ko-KR" altLang="en-US" sz="1200" dirty="0"/>
              <a:t>.</a:t>
            </a:r>
          </a:p>
        </p:txBody>
      </p:sp>
    </p:spTree>
    <p:extLst>
      <p:ext uri="{BB962C8B-B14F-4D97-AF65-F5344CB8AC3E}">
        <p14:creationId xmlns:p14="http://schemas.microsoft.com/office/powerpoint/2010/main" val="217659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39585" y="1262063"/>
            <a:ext cx="10557163" cy="3385542"/>
          </a:xfrm>
          <a:prstGeom prst="rect">
            <a:avLst/>
          </a:prstGeom>
        </p:spPr>
        <p:txBody>
          <a:bodyPr wrap="square">
            <a:spAutoFit/>
          </a:bodyPr>
          <a:lstStyle/>
          <a:p>
            <a:r>
              <a:rPr lang="en-US" altLang="ko-KR" dirty="0" smtClean="0"/>
              <a:t>1.1.2 OLS </a:t>
            </a:r>
            <a:r>
              <a:rPr lang="ko-KR" altLang="en-US" dirty="0" smtClean="0"/>
              <a:t>기능</a:t>
            </a:r>
            <a:r>
              <a:rPr lang="en-US" altLang="ko-KR" dirty="0" smtClean="0"/>
              <a:t> </a:t>
            </a:r>
            <a:r>
              <a:rPr lang="ko-KR" altLang="en-US" dirty="0" smtClean="0"/>
              <a:t>활성화</a:t>
            </a:r>
            <a:endParaRPr lang="en-US" altLang="ko-KR" dirty="0" smtClean="0"/>
          </a:p>
          <a:p>
            <a:r>
              <a:rPr lang="ko-KR" altLang="en-US" sz="1400" dirty="0" err="1" smtClean="0"/>
              <a:t>OLS</a:t>
            </a:r>
            <a:r>
              <a:rPr lang="ko-KR" altLang="en-US" sz="1400" dirty="0" err="1"/>
              <a:t>가</a:t>
            </a:r>
            <a:r>
              <a:rPr lang="ko-KR" altLang="en-US" sz="1400" dirty="0"/>
              <a:t> 활성화 되어 있는지 여부를 확인 합니다. "FALSE" 인 경우에는 활성화 </a:t>
            </a:r>
            <a:r>
              <a:rPr lang="ko-KR" altLang="en-US" sz="1400" dirty="0" smtClean="0"/>
              <a:t>패키지 LBACSYS.CONFIGURE_OLS 와 </a:t>
            </a:r>
            <a:r>
              <a:rPr lang="ko-KR" altLang="en-US" sz="1400" dirty="0"/>
              <a:t>LBACSYS.OLS_ENFORCEMENT.ENABLE_OLS </a:t>
            </a:r>
            <a:r>
              <a:rPr lang="ko-KR" altLang="en-US" sz="1400" dirty="0" err="1" smtClean="0"/>
              <a:t>를</a:t>
            </a:r>
            <a:r>
              <a:rPr lang="ko-KR" altLang="en-US" sz="1400" dirty="0" smtClean="0"/>
              <a:t> </a:t>
            </a:r>
            <a:r>
              <a:rPr lang="ko-KR" altLang="en-US" sz="1400" dirty="0"/>
              <a:t>실행해야 합니다.</a:t>
            </a:r>
          </a:p>
          <a:p>
            <a:endParaRPr lang="ko-KR" altLang="en-US" sz="1400" dirty="0"/>
          </a:p>
          <a:p>
            <a:r>
              <a:rPr lang="ko-KR" altLang="en-US" sz="1400" dirty="0" err="1"/>
              <a:t>conn</a:t>
            </a:r>
            <a:r>
              <a:rPr lang="ko-KR" altLang="en-US" sz="1400" dirty="0"/>
              <a:t> </a:t>
            </a:r>
            <a:r>
              <a:rPr lang="ko-KR" altLang="en-US" sz="1400" dirty="0" err="1" smtClean="0"/>
              <a:t>sys</a:t>
            </a:r>
            <a:r>
              <a:rPr lang="ko-KR" altLang="en-US" sz="1400" dirty="0" smtClean="0"/>
              <a:t>/Welcome1@</a:t>
            </a:r>
            <a:r>
              <a:rPr lang="en-US" altLang="ko-KR" sz="1400" dirty="0" err="1" smtClean="0"/>
              <a:t>pdbxx</a:t>
            </a:r>
            <a:r>
              <a:rPr lang="ko-KR" altLang="en-US" sz="1400" dirty="0" smtClean="0"/>
              <a:t> </a:t>
            </a:r>
            <a:r>
              <a:rPr lang="ko-KR" altLang="en-US" sz="1400" dirty="0" err="1"/>
              <a:t>as</a:t>
            </a:r>
            <a:r>
              <a:rPr lang="ko-KR" altLang="en-US" sz="1400" dirty="0"/>
              <a:t> </a:t>
            </a:r>
            <a:r>
              <a:rPr lang="ko-KR" altLang="en-US" sz="1400" dirty="0" err="1"/>
              <a:t>sysdba</a:t>
            </a:r>
            <a:endParaRPr lang="ko-KR" altLang="en-US" sz="1400" dirty="0"/>
          </a:p>
          <a:p>
            <a:endParaRPr lang="ko-KR" altLang="en-US" sz="1400" dirty="0"/>
          </a:p>
          <a:p>
            <a:r>
              <a:rPr lang="ko-KR" altLang="en-US" sz="1400" dirty="0"/>
              <a:t>SELECT VALUE FROM </a:t>
            </a:r>
            <a:r>
              <a:rPr lang="ko-KR" altLang="en-US" sz="1400" dirty="0" err="1"/>
              <a:t>v$option</a:t>
            </a:r>
            <a:r>
              <a:rPr lang="ko-KR" altLang="en-US" sz="1400" dirty="0"/>
              <a:t> WHERE </a:t>
            </a:r>
            <a:r>
              <a:rPr lang="ko-KR" altLang="en-US" sz="1400" dirty="0" err="1"/>
              <a:t>parameter</a:t>
            </a:r>
            <a:r>
              <a:rPr lang="ko-KR" altLang="en-US" sz="1400" dirty="0"/>
              <a:t> = 'Oracle </a:t>
            </a:r>
            <a:r>
              <a:rPr lang="ko-KR" altLang="en-US" sz="1400" dirty="0" err="1"/>
              <a:t>Label</a:t>
            </a:r>
            <a:r>
              <a:rPr lang="ko-KR" altLang="en-US" sz="1400" dirty="0"/>
              <a:t> </a:t>
            </a:r>
            <a:r>
              <a:rPr lang="ko-KR" altLang="en-US" sz="1400" dirty="0" err="1"/>
              <a:t>Security</a:t>
            </a:r>
            <a:r>
              <a:rPr lang="ko-KR" altLang="en-US" sz="1400" dirty="0"/>
              <a:t>';</a:t>
            </a:r>
          </a:p>
          <a:p>
            <a:r>
              <a:rPr lang="ko-KR" altLang="en-US" sz="1400" dirty="0" err="1"/>
              <a:t>Value</a:t>
            </a:r>
            <a:endParaRPr lang="ko-KR" altLang="en-US" sz="1400" dirty="0"/>
          </a:p>
          <a:p>
            <a:r>
              <a:rPr lang="ko-KR" altLang="en-US" sz="1400" dirty="0"/>
              <a:t>-----</a:t>
            </a:r>
          </a:p>
          <a:p>
            <a:r>
              <a:rPr lang="ko-KR" altLang="en-US" sz="1400" dirty="0"/>
              <a:t>FALSE</a:t>
            </a:r>
          </a:p>
          <a:p>
            <a:endParaRPr lang="ko-KR" altLang="en-US" sz="1400" dirty="0"/>
          </a:p>
          <a:p>
            <a:r>
              <a:rPr lang="ko-KR" altLang="en-US" sz="1400" dirty="0"/>
              <a:t>SELECT </a:t>
            </a:r>
            <a:r>
              <a:rPr lang="ko-KR" altLang="en-US" sz="1400" dirty="0" err="1"/>
              <a:t>status</a:t>
            </a:r>
            <a:r>
              <a:rPr lang="ko-KR" altLang="en-US" sz="1400" dirty="0"/>
              <a:t> FROM </a:t>
            </a:r>
            <a:r>
              <a:rPr lang="ko-KR" altLang="en-US" sz="1400" dirty="0" err="1"/>
              <a:t>dba_ols_status</a:t>
            </a:r>
            <a:r>
              <a:rPr lang="ko-KR" altLang="en-US" sz="1400" dirty="0"/>
              <a:t> WHERE </a:t>
            </a:r>
            <a:r>
              <a:rPr lang="ko-KR" altLang="en-US" sz="1400" dirty="0" err="1"/>
              <a:t>name</a:t>
            </a:r>
            <a:r>
              <a:rPr lang="ko-KR" altLang="en-US" sz="1400" dirty="0"/>
              <a:t> = 'OLS_CONFIGURE_STATUS';</a:t>
            </a:r>
          </a:p>
          <a:p>
            <a:r>
              <a:rPr lang="ko-KR" altLang="en-US" sz="1400" dirty="0"/>
              <a:t>STATU</a:t>
            </a:r>
          </a:p>
          <a:p>
            <a:r>
              <a:rPr lang="ko-KR" altLang="en-US" sz="1400" dirty="0"/>
              <a:t>-----</a:t>
            </a:r>
          </a:p>
          <a:p>
            <a:r>
              <a:rPr lang="ko-KR" altLang="en-US" sz="1400" dirty="0"/>
              <a:t>FALSE</a:t>
            </a:r>
          </a:p>
        </p:txBody>
      </p:sp>
      <p:sp>
        <p:nvSpPr>
          <p:cNvPr id="6" name="직사각형 5"/>
          <p:cNvSpPr/>
          <p:nvPr/>
        </p:nvSpPr>
        <p:spPr>
          <a:xfrm>
            <a:off x="839586" y="4735255"/>
            <a:ext cx="10166465" cy="1384995"/>
          </a:xfrm>
          <a:prstGeom prst="rect">
            <a:avLst/>
          </a:prstGeom>
        </p:spPr>
        <p:txBody>
          <a:bodyPr wrap="square">
            <a:spAutoFit/>
          </a:bodyPr>
          <a:lstStyle/>
          <a:p>
            <a:r>
              <a:rPr lang="ko-KR" altLang="en-US" sz="1400" dirty="0">
                <a:solidFill>
                  <a:schemeClr val="accent1"/>
                </a:solidFill>
              </a:rPr>
              <a:t>EXEC LBACSYS.CONFIGURE_OLS;</a:t>
            </a:r>
          </a:p>
          <a:p>
            <a:r>
              <a:rPr lang="ko-KR" altLang="en-US" sz="1400" dirty="0">
                <a:solidFill>
                  <a:schemeClr val="accent1"/>
                </a:solidFill>
              </a:rPr>
              <a:t>EXEC LBACSYS.OLS_ENFORCEMENT.ENABLE_OLS</a:t>
            </a:r>
            <a:r>
              <a:rPr lang="ko-KR" altLang="en-US" sz="1400" dirty="0"/>
              <a:t>;</a:t>
            </a:r>
          </a:p>
          <a:p>
            <a:endParaRPr lang="ko-KR" altLang="en-US" sz="1400" dirty="0"/>
          </a:p>
          <a:p>
            <a:r>
              <a:rPr lang="ko-KR" altLang="en-US" sz="1400" dirty="0"/>
              <a:t>에러없이 실행 됐다면 </a:t>
            </a:r>
            <a:r>
              <a:rPr lang="ko-KR" altLang="en-US" sz="1400" dirty="0" err="1" smtClean="0">
                <a:solidFill>
                  <a:schemeClr val="accent1"/>
                </a:solidFill>
              </a:rPr>
              <a:t>DB</a:t>
            </a:r>
            <a:r>
              <a:rPr lang="ko-KR" altLang="en-US" sz="1400" dirty="0" err="1">
                <a:solidFill>
                  <a:schemeClr val="accent1"/>
                </a:solidFill>
              </a:rPr>
              <a:t>를</a:t>
            </a:r>
            <a:r>
              <a:rPr lang="ko-KR" altLang="en-US" sz="1400" dirty="0">
                <a:solidFill>
                  <a:schemeClr val="accent1"/>
                </a:solidFill>
              </a:rPr>
              <a:t> </a:t>
            </a:r>
            <a:r>
              <a:rPr lang="ko-KR" altLang="en-US" sz="1400" dirty="0" err="1">
                <a:solidFill>
                  <a:schemeClr val="accent1"/>
                </a:solidFill>
              </a:rPr>
              <a:t>restart</a:t>
            </a:r>
            <a:r>
              <a:rPr lang="ko-KR" altLang="en-US" sz="1400" dirty="0">
                <a:solidFill>
                  <a:schemeClr val="accent1"/>
                </a:solidFill>
              </a:rPr>
              <a:t> </a:t>
            </a:r>
            <a:r>
              <a:rPr lang="ko-KR" altLang="en-US" sz="1400" dirty="0"/>
              <a:t>합니다.</a:t>
            </a:r>
          </a:p>
          <a:p>
            <a:r>
              <a:rPr lang="ko-KR" altLang="en-US" sz="1400" dirty="0" err="1" smtClean="0"/>
              <a:t>shutdown</a:t>
            </a:r>
            <a:r>
              <a:rPr lang="ko-KR" altLang="en-US" sz="1400" dirty="0" smtClean="0"/>
              <a:t> </a:t>
            </a:r>
            <a:r>
              <a:rPr lang="ko-KR" altLang="en-US" sz="1400" dirty="0"/>
              <a:t>IMMEDIATE;</a:t>
            </a:r>
          </a:p>
          <a:p>
            <a:r>
              <a:rPr lang="ko-KR" altLang="en-US" sz="1400" dirty="0" err="1"/>
              <a:t>startup</a:t>
            </a:r>
            <a:r>
              <a:rPr lang="ko-KR" altLang="en-US" sz="1400" dirty="0"/>
              <a:t>;</a:t>
            </a:r>
          </a:p>
        </p:txBody>
      </p:sp>
    </p:spTree>
    <p:extLst>
      <p:ext uri="{BB962C8B-B14F-4D97-AF65-F5344CB8AC3E}">
        <p14:creationId xmlns:p14="http://schemas.microsoft.com/office/powerpoint/2010/main" val="26515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39586" y="1262063"/>
            <a:ext cx="10382596" cy="3108543"/>
          </a:xfrm>
          <a:prstGeom prst="rect">
            <a:avLst/>
          </a:prstGeom>
        </p:spPr>
        <p:txBody>
          <a:bodyPr wrap="square">
            <a:spAutoFit/>
          </a:bodyPr>
          <a:lstStyle/>
          <a:p>
            <a:r>
              <a:rPr lang="en-US" altLang="ko-KR" sz="1400" dirty="0"/>
              <a:t>conn </a:t>
            </a:r>
            <a:r>
              <a:rPr lang="en-US" altLang="ko-KR" sz="1400" dirty="0" smtClean="0"/>
              <a:t>sys/Welcome1@pdbxx </a:t>
            </a:r>
            <a:r>
              <a:rPr lang="en-US" altLang="ko-KR" sz="1400" dirty="0"/>
              <a:t>as </a:t>
            </a:r>
            <a:r>
              <a:rPr lang="en-US" altLang="ko-KR" sz="1400" dirty="0" err="1"/>
              <a:t>sysdba</a:t>
            </a:r>
            <a:endParaRPr lang="en-US" altLang="ko-KR" sz="1400" dirty="0"/>
          </a:p>
          <a:p>
            <a:endParaRPr lang="en-US" altLang="ko-KR" sz="1400" dirty="0"/>
          </a:p>
          <a:p>
            <a:r>
              <a:rPr lang="en-US" altLang="ko-KR" sz="1400" dirty="0"/>
              <a:t>show </a:t>
            </a:r>
            <a:r>
              <a:rPr lang="en-US" altLang="ko-KR" sz="1400" dirty="0" smtClean="0"/>
              <a:t>user</a:t>
            </a:r>
          </a:p>
          <a:p>
            <a:endParaRPr lang="en-US" altLang="ko-KR" sz="1400" dirty="0"/>
          </a:p>
          <a:p>
            <a:r>
              <a:rPr lang="en-US" altLang="ko-KR" sz="1400" dirty="0"/>
              <a:t>SELECT status FROM </a:t>
            </a:r>
            <a:r>
              <a:rPr lang="en-US" altLang="ko-KR" sz="1400" dirty="0" err="1"/>
              <a:t>dba_ols_status</a:t>
            </a:r>
            <a:r>
              <a:rPr lang="en-US" altLang="ko-KR" sz="1400" dirty="0"/>
              <a:t> WHERE name = 'OLS_CONFIGURE_STATUS';</a:t>
            </a:r>
          </a:p>
          <a:p>
            <a:r>
              <a:rPr lang="en-US" altLang="ko-KR" sz="1400" dirty="0"/>
              <a:t>STATU</a:t>
            </a:r>
          </a:p>
          <a:p>
            <a:r>
              <a:rPr lang="en-US" altLang="ko-KR" sz="1400" dirty="0"/>
              <a:t>-----</a:t>
            </a:r>
          </a:p>
          <a:p>
            <a:r>
              <a:rPr lang="en-US" altLang="ko-KR" sz="1400" dirty="0"/>
              <a:t>TRUE</a:t>
            </a:r>
          </a:p>
          <a:p>
            <a:r>
              <a:rPr lang="en-US" altLang="ko-KR" sz="1400" dirty="0"/>
              <a:t>SELECT VALUE FROM </a:t>
            </a:r>
            <a:r>
              <a:rPr lang="en-US" altLang="ko-KR" sz="1400" dirty="0" err="1"/>
              <a:t>v$option</a:t>
            </a:r>
            <a:r>
              <a:rPr lang="en-US" altLang="ko-KR" sz="1400" dirty="0"/>
              <a:t> WHERE parameter = 'Oracle Label Security';</a:t>
            </a:r>
          </a:p>
          <a:p>
            <a:r>
              <a:rPr lang="en-US" altLang="ko-KR" sz="1400" dirty="0"/>
              <a:t>VALUE</a:t>
            </a:r>
          </a:p>
          <a:p>
            <a:r>
              <a:rPr lang="en-US" altLang="ko-KR" sz="1400" dirty="0"/>
              <a:t>----------------------------------------------------------------</a:t>
            </a:r>
          </a:p>
          <a:p>
            <a:r>
              <a:rPr lang="en-US" altLang="ko-KR" sz="1400" dirty="0"/>
              <a:t>TRUE</a:t>
            </a:r>
          </a:p>
          <a:p>
            <a:endParaRPr lang="en-US" altLang="ko-KR" sz="1400" dirty="0"/>
          </a:p>
          <a:p>
            <a:r>
              <a:rPr lang="en-US" altLang="ko-KR" sz="1400" dirty="0"/>
              <a:t>- </a:t>
            </a:r>
            <a:r>
              <a:rPr lang="ko-KR" altLang="en-US" sz="1400" dirty="0"/>
              <a:t>참고 </a:t>
            </a:r>
            <a:r>
              <a:rPr lang="en-US" altLang="ko-KR" sz="1400" dirty="0"/>
              <a:t>: </a:t>
            </a:r>
            <a:r>
              <a:rPr lang="ko-KR" altLang="en-US" sz="1400" dirty="0"/>
              <a:t>만일 </a:t>
            </a:r>
            <a:r>
              <a:rPr lang="en-US" altLang="ko-KR" sz="1400" dirty="0"/>
              <a:t>OLS</a:t>
            </a:r>
            <a:r>
              <a:rPr lang="ko-KR" altLang="en-US" sz="1400" dirty="0"/>
              <a:t>가 설치가 </a:t>
            </a:r>
            <a:r>
              <a:rPr lang="ko-KR" altLang="en-US" sz="1400" dirty="0" err="1"/>
              <a:t>않되어</a:t>
            </a:r>
            <a:r>
              <a:rPr lang="ko-KR" altLang="en-US" sz="1400" dirty="0"/>
              <a:t> 있다면 </a:t>
            </a:r>
            <a:r>
              <a:rPr lang="en-US" altLang="ko-KR" sz="1400" dirty="0"/>
              <a:t>$ORACLE_HOME/</a:t>
            </a:r>
            <a:r>
              <a:rPr lang="en-US" altLang="ko-KR" sz="1400" dirty="0" err="1"/>
              <a:t>rdbms</a:t>
            </a:r>
            <a:r>
              <a:rPr lang="en-US" altLang="ko-KR" sz="1400" dirty="0"/>
              <a:t>/admin/</a:t>
            </a:r>
            <a:r>
              <a:rPr lang="en-US" altLang="ko-KR" sz="1400" dirty="0" err="1"/>
              <a:t>catols.sql</a:t>
            </a:r>
            <a:r>
              <a:rPr lang="en-US" altLang="ko-KR" sz="1400" dirty="0"/>
              <a:t> </a:t>
            </a:r>
            <a:r>
              <a:rPr lang="ko-KR" altLang="en-US" sz="1400" dirty="0"/>
              <a:t>을 </a:t>
            </a:r>
            <a:r>
              <a:rPr lang="en-US" altLang="ko-KR" sz="1400" dirty="0"/>
              <a:t>SYS user</a:t>
            </a:r>
            <a:r>
              <a:rPr lang="ko-KR" altLang="en-US" sz="1400" dirty="0"/>
              <a:t>로 실행하면 됩니다</a:t>
            </a:r>
            <a:r>
              <a:rPr lang="en-US" altLang="ko-KR" sz="1400" dirty="0"/>
              <a:t>.</a:t>
            </a:r>
            <a:endParaRPr lang="ko-KR" altLang="en-US" sz="1100" dirty="0"/>
          </a:p>
        </p:txBody>
      </p:sp>
    </p:spTree>
    <p:extLst>
      <p:ext uri="{BB962C8B-B14F-4D97-AF65-F5344CB8AC3E}">
        <p14:creationId xmlns:p14="http://schemas.microsoft.com/office/powerpoint/2010/main" val="392946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39585" y="1262063"/>
            <a:ext cx="10715105" cy="4370427"/>
          </a:xfrm>
          <a:prstGeom prst="rect">
            <a:avLst/>
          </a:prstGeom>
        </p:spPr>
        <p:txBody>
          <a:bodyPr wrap="square">
            <a:spAutoFit/>
          </a:bodyPr>
          <a:lstStyle/>
          <a:p>
            <a:pPr>
              <a:spcBef>
                <a:spcPts val="600"/>
              </a:spcBef>
            </a:pPr>
            <a:r>
              <a:rPr lang="en-US" altLang="ko-KR" sz="1600" dirty="0"/>
              <a:t>1.2 </a:t>
            </a:r>
            <a:r>
              <a:rPr lang="ko-KR" altLang="en-US" sz="1600" dirty="0" smtClean="0"/>
              <a:t> </a:t>
            </a:r>
            <a:r>
              <a:rPr lang="ko-KR" altLang="en-US" sz="1600" dirty="0"/>
              <a:t>유저 생성</a:t>
            </a:r>
          </a:p>
          <a:p>
            <a:pPr>
              <a:spcBef>
                <a:spcPts val="600"/>
              </a:spcBef>
            </a:pPr>
            <a:endParaRPr lang="ko-KR" altLang="en-US" sz="1400" dirty="0"/>
          </a:p>
          <a:p>
            <a:pPr>
              <a:spcBef>
                <a:spcPts val="600"/>
              </a:spcBef>
            </a:pPr>
            <a:r>
              <a:rPr lang="ko-KR" altLang="en-US" sz="1400" dirty="0"/>
              <a:t>이 예제에서 사용할 </a:t>
            </a:r>
            <a:r>
              <a:rPr lang="en-US" altLang="ko-KR" sz="1400" dirty="0"/>
              <a:t>DB </a:t>
            </a:r>
            <a:r>
              <a:rPr lang="ko-KR" altLang="en-US" sz="1400" dirty="0"/>
              <a:t>유저는 </a:t>
            </a:r>
            <a:r>
              <a:rPr lang="en-US" altLang="ko-KR" sz="1400" dirty="0" err="1"/>
              <a:t>docadmin</a:t>
            </a:r>
            <a:r>
              <a:rPr lang="en-US" altLang="ko-KR" sz="1400" dirty="0"/>
              <a:t>, </a:t>
            </a:r>
            <a:r>
              <a:rPr lang="en-US" altLang="ko-KR" sz="1400" dirty="0" err="1" smtClean="0"/>
              <a:t>docuser</a:t>
            </a:r>
            <a:r>
              <a:rPr lang="en-US" altLang="ko-KR" sz="1400" dirty="0" smtClean="0"/>
              <a:t>(application</a:t>
            </a:r>
            <a:r>
              <a:rPr lang="ko-KR" altLang="en-US" sz="1400" dirty="0" smtClean="0"/>
              <a:t> </a:t>
            </a:r>
            <a:r>
              <a:rPr lang="en-US" altLang="ko-KR" sz="1400" dirty="0" smtClean="0"/>
              <a:t>user)</a:t>
            </a:r>
            <a:r>
              <a:rPr lang="ko-KR" altLang="en-US" sz="1400" dirty="0" smtClean="0"/>
              <a:t>및 </a:t>
            </a:r>
            <a:r>
              <a:rPr lang="en-US" altLang="ko-KR" sz="1400" dirty="0" err="1" smtClean="0"/>
              <a:t>Uxxxx_nn</a:t>
            </a:r>
            <a:r>
              <a:rPr lang="en-US" altLang="ko-KR" sz="1400" dirty="0" smtClean="0"/>
              <a:t>(</a:t>
            </a:r>
            <a:r>
              <a:rPr lang="ko-KR" altLang="en-US" sz="1400" dirty="0" smtClean="0"/>
              <a:t>서비스</a:t>
            </a:r>
            <a:r>
              <a:rPr lang="en-US" altLang="ko-KR" sz="1400" dirty="0" smtClean="0"/>
              <a:t> </a:t>
            </a:r>
            <a:r>
              <a:rPr lang="ko-KR" altLang="en-US" sz="1400" dirty="0" smtClean="0"/>
              <a:t>유저</a:t>
            </a:r>
            <a:r>
              <a:rPr lang="en-US" altLang="ko-KR" sz="1400" dirty="0" smtClean="0"/>
              <a:t>)</a:t>
            </a:r>
            <a:r>
              <a:rPr lang="ko-KR" altLang="en-US" sz="1400" dirty="0" smtClean="0"/>
              <a:t>등 </a:t>
            </a:r>
            <a:r>
              <a:rPr lang="en-US" altLang="ko-KR" sz="1400" dirty="0" smtClean="0"/>
              <a:t>3</a:t>
            </a:r>
            <a:r>
              <a:rPr lang="ko-KR" altLang="en-US" sz="1400" dirty="0" smtClean="0"/>
              <a:t>종의 유저를 사용합니다</a:t>
            </a:r>
            <a:r>
              <a:rPr lang="en-US" altLang="ko-KR" sz="1400" dirty="0"/>
              <a:t>.</a:t>
            </a:r>
          </a:p>
          <a:p>
            <a:pPr marL="285750" indent="-285750">
              <a:spcBef>
                <a:spcPts val="600"/>
              </a:spcBef>
              <a:buFont typeface="Arial" panose="020B0604020202020204" pitchFamily="34" charset="0"/>
              <a:buChar char="•"/>
            </a:pPr>
            <a:r>
              <a:rPr lang="en-US" altLang="ko-KR" sz="1400" dirty="0"/>
              <a:t>Table owner</a:t>
            </a:r>
            <a:r>
              <a:rPr lang="ko-KR" altLang="en-US" sz="1400" dirty="0"/>
              <a:t>인 </a:t>
            </a:r>
            <a:r>
              <a:rPr lang="en-US" altLang="ko-KR" sz="1400" dirty="0" err="1">
                <a:solidFill>
                  <a:schemeClr val="accent1"/>
                </a:solidFill>
              </a:rPr>
              <a:t>docadmin</a:t>
            </a:r>
            <a:r>
              <a:rPr lang="ko-KR" altLang="en-US" sz="1400" dirty="0"/>
              <a:t>은 비밀데이터가 저장되는 테이블의 소유자입니다</a:t>
            </a:r>
            <a:r>
              <a:rPr lang="en-US" altLang="ko-KR" sz="1400" dirty="0"/>
              <a:t>. LBACSYS</a:t>
            </a:r>
            <a:r>
              <a:rPr lang="ko-KR" altLang="en-US" sz="1400" dirty="0"/>
              <a:t>로 부터 </a:t>
            </a:r>
            <a:r>
              <a:rPr lang="en-US" altLang="ko-KR" sz="1400" dirty="0"/>
              <a:t>Label Security </a:t>
            </a:r>
            <a:r>
              <a:rPr lang="en-US" altLang="ko-KR" sz="1400" dirty="0" err="1"/>
              <a:t>adminintration</a:t>
            </a:r>
            <a:r>
              <a:rPr lang="en-US" altLang="ko-KR" sz="1400" dirty="0"/>
              <a:t> </a:t>
            </a:r>
            <a:r>
              <a:rPr lang="ko-KR" altLang="en-US" sz="1400" dirty="0"/>
              <a:t>권한을 부여 받고 </a:t>
            </a:r>
            <a:r>
              <a:rPr lang="en-US" altLang="ko-KR" sz="1400" dirty="0"/>
              <a:t>policy(</a:t>
            </a:r>
            <a:r>
              <a:rPr lang="en-US" altLang="ko-KR" sz="1400" dirty="0" err="1"/>
              <a:t>doc_t_pol</a:t>
            </a:r>
            <a:r>
              <a:rPr lang="en-US" altLang="ko-KR" sz="1400" dirty="0"/>
              <a:t>)</a:t>
            </a:r>
            <a:r>
              <a:rPr lang="ko-KR" altLang="en-US" sz="1400" dirty="0"/>
              <a:t>에 대한 관리 권한을 가집니다</a:t>
            </a:r>
            <a:r>
              <a:rPr lang="en-US" altLang="ko-KR" sz="1400" dirty="0"/>
              <a:t>.</a:t>
            </a:r>
          </a:p>
          <a:p>
            <a:pPr marL="285750" indent="-285750">
              <a:spcBef>
                <a:spcPts val="600"/>
              </a:spcBef>
              <a:buFont typeface="Arial" panose="020B0604020202020204" pitchFamily="34" charset="0"/>
              <a:buChar char="•"/>
            </a:pPr>
            <a:r>
              <a:rPr lang="en-US" altLang="ko-KR" sz="1400" dirty="0" err="1" smtClean="0">
                <a:solidFill>
                  <a:schemeClr val="accent1"/>
                </a:solidFill>
              </a:rPr>
              <a:t>Docuser</a:t>
            </a:r>
            <a:r>
              <a:rPr lang="ko-KR" altLang="en-US" sz="1400" dirty="0"/>
              <a:t>는 </a:t>
            </a:r>
            <a:r>
              <a:rPr lang="ko-KR" altLang="en-US" sz="1400" dirty="0" smtClean="0"/>
              <a:t>일명 어플리케이션 </a:t>
            </a:r>
            <a:r>
              <a:rPr lang="ko-KR" altLang="en-US" sz="1400" dirty="0" err="1" smtClean="0"/>
              <a:t>유저라고</a:t>
            </a:r>
            <a:r>
              <a:rPr lang="ko-KR" altLang="en-US" sz="1400" dirty="0" smtClean="0"/>
              <a:t> </a:t>
            </a:r>
            <a:r>
              <a:rPr lang="ko-KR" altLang="en-US" sz="1400" dirty="0"/>
              <a:t>할 수 있습니다</a:t>
            </a:r>
            <a:r>
              <a:rPr lang="en-US" altLang="ko-KR" sz="1400" dirty="0"/>
              <a:t>. </a:t>
            </a:r>
            <a:r>
              <a:rPr lang="ko-KR" altLang="en-US" sz="1400" dirty="0"/>
              <a:t>데이터에 대한 아무 소유권도 없지만 </a:t>
            </a:r>
            <a:r>
              <a:rPr lang="en-US" altLang="ko-KR" sz="1400" dirty="0" smtClean="0"/>
              <a:t>＂</a:t>
            </a:r>
            <a:r>
              <a:rPr lang="en-US" altLang="ko-KR" sz="1400" dirty="0" err="1" smtClean="0"/>
              <a:t>Profile_access</a:t>
            </a:r>
            <a:r>
              <a:rPr lang="en-US" altLang="ko-KR" sz="1400" dirty="0" smtClean="0"/>
              <a:t>＂ </a:t>
            </a:r>
            <a:r>
              <a:rPr lang="en-US" altLang="ko-KR" sz="1400" dirty="0" err="1" smtClean="0"/>
              <a:t>privileg</a:t>
            </a:r>
            <a:r>
              <a:rPr lang="ko-KR" altLang="en-US" sz="1400" dirty="0" smtClean="0"/>
              <a:t>를 </a:t>
            </a:r>
            <a:r>
              <a:rPr lang="ko-KR" altLang="en-US" sz="1400" dirty="0"/>
              <a:t>부여 받아 이 유저를 통해서만 비밀데이터에 대한 접근을 허용하는데 사용됩니다</a:t>
            </a:r>
            <a:r>
              <a:rPr lang="en-US" altLang="ko-KR" sz="1400" dirty="0"/>
              <a:t>.  </a:t>
            </a:r>
          </a:p>
          <a:p>
            <a:pPr marL="285750" indent="-285750">
              <a:spcBef>
                <a:spcPts val="600"/>
              </a:spcBef>
              <a:buFont typeface="Arial" panose="020B0604020202020204" pitchFamily="34" charset="0"/>
              <a:buChar char="•"/>
            </a:pPr>
            <a:r>
              <a:rPr lang="en-US" altLang="ko-KR" sz="1400" dirty="0" smtClean="0">
                <a:solidFill>
                  <a:schemeClr val="accent1"/>
                </a:solidFill>
              </a:rPr>
              <a:t> </a:t>
            </a:r>
            <a:r>
              <a:rPr lang="en-US" altLang="ko-KR" sz="1400" dirty="0" err="1" smtClean="0">
                <a:solidFill>
                  <a:schemeClr val="accent1"/>
                </a:solidFill>
              </a:rPr>
              <a:t>Uxxx_nn</a:t>
            </a:r>
            <a:r>
              <a:rPr lang="en-US" altLang="ko-KR" sz="1400" dirty="0" smtClean="0">
                <a:solidFill>
                  <a:schemeClr val="accent1"/>
                </a:solidFill>
              </a:rPr>
              <a:t> </a:t>
            </a:r>
            <a:r>
              <a:rPr lang="ko-KR" altLang="en-US" sz="1400" dirty="0" smtClean="0">
                <a:solidFill>
                  <a:schemeClr val="accent1"/>
                </a:solidFill>
              </a:rPr>
              <a:t>유저 </a:t>
            </a:r>
            <a:r>
              <a:rPr lang="ko-KR" altLang="en-US" sz="1400" dirty="0" smtClean="0"/>
              <a:t>서비스유저로 명명합니다</a:t>
            </a:r>
            <a:r>
              <a:rPr lang="en-US" altLang="ko-KR" sz="1400" dirty="0" smtClean="0"/>
              <a:t>. </a:t>
            </a:r>
            <a:r>
              <a:rPr lang="ko-KR" altLang="en-US" sz="1400" dirty="0" smtClean="0"/>
              <a:t>이 예제에서는 비밀관리계정으로 </a:t>
            </a:r>
            <a:r>
              <a:rPr lang="ko-KR" altLang="en-US" sz="1400" dirty="0"/>
              <a:t>사용됩니다</a:t>
            </a:r>
            <a:r>
              <a:rPr lang="en-US" altLang="ko-KR" sz="1400" dirty="0"/>
              <a:t>. </a:t>
            </a:r>
            <a:r>
              <a:rPr lang="ko-KR" altLang="en-US" sz="1400" dirty="0"/>
              <a:t>이 계정에 세션 </a:t>
            </a:r>
            <a:r>
              <a:rPr lang="ko-KR" altLang="en-US" sz="1400" dirty="0" smtClean="0"/>
              <a:t>정보</a:t>
            </a:r>
            <a:r>
              <a:rPr lang="en-US" altLang="ko-KR" sz="1400" dirty="0" smtClean="0"/>
              <a:t>(</a:t>
            </a:r>
            <a:r>
              <a:rPr lang="ko-KR" altLang="en-US" sz="1400" dirty="0" smtClean="0"/>
              <a:t>프로파일</a:t>
            </a:r>
            <a:r>
              <a:rPr lang="en-US" altLang="ko-KR" sz="1400" dirty="0" smtClean="0"/>
              <a:t>)</a:t>
            </a:r>
            <a:r>
              <a:rPr lang="ko-KR" altLang="en-US" sz="1400" dirty="0" smtClean="0"/>
              <a:t>을 </a:t>
            </a:r>
            <a:r>
              <a:rPr lang="ko-KR" altLang="en-US" sz="1400" dirty="0"/>
              <a:t>설정하여 비밀데이터가 저장된 테이블의 </a:t>
            </a:r>
            <a:r>
              <a:rPr lang="en-US" altLang="ko-KR" sz="1400" dirty="0"/>
              <a:t>Row </a:t>
            </a:r>
            <a:r>
              <a:rPr lang="ko-KR" altLang="en-US" sz="1400" dirty="0"/>
              <a:t>데이터에 접근할 수 있습니다</a:t>
            </a:r>
            <a:r>
              <a:rPr lang="en-US" altLang="ko-KR" sz="1400" dirty="0"/>
              <a:t>. </a:t>
            </a:r>
          </a:p>
          <a:p>
            <a:pPr>
              <a:spcBef>
                <a:spcPts val="600"/>
              </a:spcBef>
            </a:pPr>
            <a:endParaRPr lang="en-US" altLang="ko-KR" sz="1400" dirty="0"/>
          </a:p>
          <a:p>
            <a:pPr>
              <a:spcBef>
                <a:spcPts val="600"/>
              </a:spcBef>
            </a:pPr>
            <a:r>
              <a:rPr lang="en-US" altLang="ko-KR" sz="1400" dirty="0"/>
              <a:t>1.2.1 Table owner </a:t>
            </a:r>
            <a:r>
              <a:rPr lang="ko-KR" altLang="en-US" sz="1400" dirty="0"/>
              <a:t>생성</a:t>
            </a:r>
          </a:p>
          <a:p>
            <a:pPr marL="285750" indent="-285750">
              <a:spcBef>
                <a:spcPts val="600"/>
              </a:spcBef>
              <a:buFont typeface="Arial" panose="020B0604020202020204" pitchFamily="34" charset="0"/>
              <a:buChar char="•"/>
            </a:pPr>
            <a:r>
              <a:rPr lang="en-US" altLang="ko-KR" sz="1400" dirty="0" err="1" smtClean="0">
                <a:solidFill>
                  <a:schemeClr val="accent1"/>
                </a:solidFill>
              </a:rPr>
              <a:t>docadmin</a:t>
            </a:r>
            <a:r>
              <a:rPr lang="en-US" altLang="ko-KR" sz="1400" dirty="0" smtClean="0"/>
              <a:t> </a:t>
            </a:r>
            <a:r>
              <a:rPr lang="en-US" altLang="ko-KR" sz="1400" dirty="0"/>
              <a:t>user</a:t>
            </a:r>
            <a:r>
              <a:rPr lang="ko-KR" altLang="en-US" sz="1400" dirty="0"/>
              <a:t>는 </a:t>
            </a:r>
            <a:r>
              <a:rPr lang="en-US" altLang="ko-KR" sz="1400" dirty="0"/>
              <a:t>policy</a:t>
            </a:r>
            <a:r>
              <a:rPr lang="ko-KR" altLang="en-US" sz="1400" dirty="0"/>
              <a:t>에 대한 관리 권한을 위하여 </a:t>
            </a:r>
            <a:r>
              <a:rPr lang="en-US" altLang="ko-KR" sz="1400" dirty="0"/>
              <a:t>"</a:t>
            </a:r>
            <a:r>
              <a:rPr lang="en-US" altLang="ko-KR" sz="1400" dirty="0" err="1"/>
              <a:t>sa_policy_admin</a:t>
            </a:r>
            <a:r>
              <a:rPr lang="en-US" altLang="ko-KR" sz="1400" dirty="0"/>
              <a:t>"</a:t>
            </a:r>
            <a:r>
              <a:rPr lang="ko-KR" altLang="en-US" sz="1400" dirty="0"/>
              <a:t>과 관련한 </a:t>
            </a:r>
            <a:r>
              <a:rPr lang="en-US" altLang="ko-KR" sz="1400" dirty="0"/>
              <a:t>package</a:t>
            </a:r>
            <a:r>
              <a:rPr lang="ko-KR" altLang="en-US" sz="1400" dirty="0"/>
              <a:t>들을 실행할 수 있는 권한을 부여합니다</a:t>
            </a:r>
            <a:r>
              <a:rPr lang="en-US" altLang="ko-KR" sz="1400" dirty="0"/>
              <a:t>.</a:t>
            </a:r>
          </a:p>
          <a:p>
            <a:pPr marL="285750" indent="-285750">
              <a:spcBef>
                <a:spcPts val="600"/>
              </a:spcBef>
              <a:buFont typeface="Arial" panose="020B0604020202020204" pitchFamily="34" charset="0"/>
              <a:buChar char="•"/>
            </a:pPr>
            <a:r>
              <a:rPr lang="en-US" altLang="ko-KR" sz="1400" dirty="0"/>
              <a:t>OLS policy</a:t>
            </a:r>
            <a:r>
              <a:rPr lang="ko-KR" altLang="en-US" sz="1400" dirty="0"/>
              <a:t>가 적용된 컬럼에 </a:t>
            </a:r>
            <a:r>
              <a:rPr lang="en-US" altLang="ko-KR" sz="1400" dirty="0"/>
              <a:t>Data Label </a:t>
            </a:r>
            <a:r>
              <a:rPr lang="ko-KR" altLang="en-US" sz="1400" dirty="0"/>
              <a:t>값은 </a:t>
            </a:r>
            <a:r>
              <a:rPr lang="en-US" altLang="ko-KR" sz="1400" dirty="0"/>
              <a:t>10</a:t>
            </a:r>
            <a:r>
              <a:rPr lang="ko-KR" altLang="en-US" sz="1400" dirty="0"/>
              <a:t>자리 </a:t>
            </a:r>
            <a:r>
              <a:rPr lang="en-US" altLang="ko-KR" sz="1400" dirty="0"/>
              <a:t>10</a:t>
            </a:r>
            <a:r>
              <a:rPr lang="ko-KR" altLang="en-US" sz="1400" dirty="0"/>
              <a:t>진수로 표시됩니다</a:t>
            </a:r>
            <a:r>
              <a:rPr lang="en-US" altLang="ko-KR" sz="1400" dirty="0"/>
              <a:t>. </a:t>
            </a:r>
            <a:r>
              <a:rPr lang="ko-KR" altLang="en-US" sz="1400" dirty="0" err="1"/>
              <a:t>숫자화된</a:t>
            </a:r>
            <a:r>
              <a:rPr lang="ko-KR" altLang="en-US" sz="1400" dirty="0"/>
              <a:t> </a:t>
            </a:r>
            <a:r>
              <a:rPr lang="en-US" altLang="ko-KR" sz="1400" dirty="0"/>
              <a:t>Label </a:t>
            </a:r>
            <a:r>
              <a:rPr lang="ko-KR" altLang="en-US" sz="1400" dirty="0"/>
              <a:t>값을 문자로 변화하거나 </a:t>
            </a:r>
            <a:r>
              <a:rPr lang="ko-KR" altLang="en-US" sz="1400" dirty="0" err="1"/>
              <a:t>숫자값을</a:t>
            </a:r>
            <a:r>
              <a:rPr lang="ko-KR" altLang="en-US" sz="1400" dirty="0"/>
              <a:t> 문자로 변환하는 함수에 대한 </a:t>
            </a:r>
            <a:r>
              <a:rPr lang="ko-KR" altLang="en-US" sz="1400" dirty="0" smtClean="0"/>
              <a:t>실행 권한이 </a:t>
            </a:r>
            <a:r>
              <a:rPr lang="ko-KR" altLang="en-US" sz="1400" dirty="0"/>
              <a:t>필요합니다</a:t>
            </a:r>
            <a:r>
              <a:rPr lang="en-US" altLang="ko-KR" sz="1400" dirty="0" smtClean="0"/>
              <a:t>.</a:t>
            </a:r>
          </a:p>
          <a:p>
            <a:pPr marL="285750" indent="-285750">
              <a:spcBef>
                <a:spcPts val="600"/>
              </a:spcBef>
              <a:buFont typeface="Arial" panose="020B0604020202020204" pitchFamily="34" charset="0"/>
              <a:buChar char="•"/>
            </a:pPr>
            <a:r>
              <a:rPr lang="en-US" altLang="ko-KR" sz="1400" dirty="0" err="1"/>
              <a:t>docuser</a:t>
            </a:r>
            <a:r>
              <a:rPr lang="en-US" altLang="ko-KR" sz="1400" dirty="0"/>
              <a:t> user</a:t>
            </a:r>
            <a:r>
              <a:rPr lang="ko-KR" altLang="en-US" sz="1400" dirty="0"/>
              <a:t>는 </a:t>
            </a:r>
            <a:r>
              <a:rPr lang="en-US" altLang="ko-KR" sz="1400" dirty="0" smtClean="0"/>
              <a:t>application </a:t>
            </a:r>
            <a:r>
              <a:rPr lang="ko-KR" altLang="en-US" sz="1400" dirty="0"/>
              <a:t>유저로써 테이블을 소유할 필요가 없기 때문에 별도의 테이블스페이스를 할당하지 않습니다</a:t>
            </a:r>
            <a:r>
              <a:rPr lang="en-US" altLang="ko-KR" sz="1400" dirty="0"/>
              <a:t>.</a:t>
            </a:r>
          </a:p>
          <a:p>
            <a:pPr>
              <a:spcBef>
                <a:spcPts val="600"/>
              </a:spcBef>
            </a:pPr>
            <a:endParaRPr lang="ko-KR" altLang="en-US" sz="1100" dirty="0"/>
          </a:p>
        </p:txBody>
      </p:sp>
    </p:spTree>
    <p:extLst>
      <p:ext uri="{BB962C8B-B14F-4D97-AF65-F5344CB8AC3E}">
        <p14:creationId xmlns:p14="http://schemas.microsoft.com/office/powerpoint/2010/main" val="73460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39585" y="1262063"/>
            <a:ext cx="10715105" cy="4001095"/>
          </a:xfrm>
          <a:prstGeom prst="rect">
            <a:avLst/>
          </a:prstGeom>
        </p:spPr>
        <p:txBody>
          <a:bodyPr wrap="square">
            <a:spAutoFit/>
          </a:bodyPr>
          <a:lstStyle/>
          <a:p>
            <a:r>
              <a:rPr lang="en-US" altLang="ko-KR" sz="1600" dirty="0"/>
              <a:t>1.2 </a:t>
            </a:r>
            <a:r>
              <a:rPr lang="ko-KR" altLang="en-US" sz="1600" dirty="0" smtClean="0"/>
              <a:t> </a:t>
            </a:r>
            <a:r>
              <a:rPr lang="ko-KR" altLang="en-US" sz="1600" dirty="0"/>
              <a:t>유저 생성</a:t>
            </a:r>
          </a:p>
          <a:p>
            <a:endParaRPr lang="en-US" altLang="ko-KR" sz="1400" dirty="0" smtClean="0"/>
          </a:p>
          <a:p>
            <a:r>
              <a:rPr lang="en-US" altLang="ko-KR" sz="1400" dirty="0"/>
              <a:t>1.2.1 Table owner </a:t>
            </a:r>
            <a:r>
              <a:rPr lang="ko-KR" altLang="en-US" sz="1400" dirty="0"/>
              <a:t>생성</a:t>
            </a:r>
          </a:p>
          <a:p>
            <a:endParaRPr lang="ko-KR" altLang="en-US" sz="1400" dirty="0"/>
          </a:p>
          <a:p>
            <a:r>
              <a:rPr lang="en-US" altLang="ko-KR" sz="1400" dirty="0"/>
              <a:t>connect </a:t>
            </a:r>
            <a:r>
              <a:rPr lang="en-US" altLang="ko-KR" sz="1400" dirty="0" smtClean="0"/>
              <a:t>sys/Welcome1@pdbxx </a:t>
            </a:r>
            <a:r>
              <a:rPr lang="en-US" altLang="ko-KR" sz="1400" dirty="0"/>
              <a:t>as </a:t>
            </a:r>
            <a:r>
              <a:rPr lang="en-US" altLang="ko-KR" sz="1400" dirty="0" err="1"/>
              <a:t>sysdba</a:t>
            </a:r>
            <a:endParaRPr lang="en-US" altLang="ko-KR" sz="1400" dirty="0"/>
          </a:p>
          <a:p>
            <a:endParaRPr lang="en-US" altLang="ko-KR" sz="1400" dirty="0"/>
          </a:p>
          <a:p>
            <a:r>
              <a:rPr lang="en-US" altLang="ko-KR" sz="1400" dirty="0"/>
              <a:t>CREATE USER </a:t>
            </a:r>
            <a:r>
              <a:rPr lang="en-US" altLang="ko-KR" sz="1400" dirty="0" err="1"/>
              <a:t>docadmin</a:t>
            </a:r>
            <a:r>
              <a:rPr lang="en-US" altLang="ko-KR" sz="1400" dirty="0"/>
              <a:t> IDENTIFIED BY </a:t>
            </a:r>
            <a:r>
              <a:rPr lang="en-US" altLang="ko-KR" sz="1400" dirty="0" err="1"/>
              <a:t>docadmin</a:t>
            </a:r>
            <a:r>
              <a:rPr lang="en-US" altLang="ko-KR" sz="1400" dirty="0"/>
              <a:t>;</a:t>
            </a:r>
          </a:p>
          <a:p>
            <a:r>
              <a:rPr lang="en-US" altLang="ko-KR" sz="1400" dirty="0"/>
              <a:t>GRANT connect, resource TO </a:t>
            </a:r>
            <a:r>
              <a:rPr lang="en-US" altLang="ko-KR" sz="1400" dirty="0" err="1"/>
              <a:t>docadmin</a:t>
            </a:r>
            <a:r>
              <a:rPr lang="en-US" altLang="ko-KR" sz="1400" dirty="0"/>
              <a:t>;</a:t>
            </a:r>
          </a:p>
          <a:p>
            <a:r>
              <a:rPr lang="en-US" altLang="ko-KR" sz="1400" dirty="0"/>
              <a:t>GRANT unlimited TABLESPACE TO </a:t>
            </a:r>
            <a:r>
              <a:rPr lang="en-US" altLang="ko-KR" sz="1400" dirty="0" err="1"/>
              <a:t>docadmin</a:t>
            </a:r>
            <a:r>
              <a:rPr lang="en-US" altLang="ko-KR" sz="1400" dirty="0"/>
              <a:t>;</a:t>
            </a:r>
          </a:p>
          <a:p>
            <a:endParaRPr lang="en-US" altLang="ko-KR" sz="1400" dirty="0"/>
          </a:p>
          <a:p>
            <a:r>
              <a:rPr lang="en-US" altLang="ko-KR" sz="1400" dirty="0"/>
              <a:t>CREATE USER </a:t>
            </a:r>
            <a:r>
              <a:rPr lang="en-US" altLang="ko-KR" sz="1400" dirty="0" err="1"/>
              <a:t>docuser</a:t>
            </a:r>
            <a:r>
              <a:rPr lang="en-US" altLang="ko-KR" sz="1400" dirty="0"/>
              <a:t> IDENTIFIED BY </a:t>
            </a:r>
            <a:r>
              <a:rPr lang="en-US" altLang="ko-KR" sz="1400" dirty="0" err="1"/>
              <a:t>docuser</a:t>
            </a:r>
            <a:r>
              <a:rPr lang="en-US" altLang="ko-KR" sz="1400" dirty="0"/>
              <a:t>;</a:t>
            </a:r>
          </a:p>
          <a:p>
            <a:r>
              <a:rPr lang="en-US" altLang="ko-KR" sz="1400" dirty="0"/>
              <a:t>GRANT connect TO </a:t>
            </a:r>
            <a:r>
              <a:rPr lang="en-US" altLang="ko-KR" sz="1400" dirty="0" err="1"/>
              <a:t>docuser</a:t>
            </a:r>
            <a:r>
              <a:rPr lang="en-US" altLang="ko-KR" sz="1400" dirty="0"/>
              <a:t>;</a:t>
            </a:r>
          </a:p>
          <a:p>
            <a:endParaRPr lang="en-US" altLang="ko-KR" sz="1400" dirty="0"/>
          </a:p>
          <a:p>
            <a:r>
              <a:rPr lang="en-US" altLang="ko-KR" sz="1400" dirty="0"/>
              <a:t>GRANT LBAC_DBA TO </a:t>
            </a:r>
            <a:r>
              <a:rPr lang="en-US" altLang="ko-KR" sz="1400" dirty="0" err="1"/>
              <a:t>docadmin</a:t>
            </a:r>
            <a:r>
              <a:rPr lang="en-US" altLang="ko-KR" sz="1400" dirty="0"/>
              <a:t>;</a:t>
            </a:r>
          </a:p>
          <a:p>
            <a:r>
              <a:rPr lang="en-US" altLang="ko-KR" sz="1400" dirty="0"/>
              <a:t>GRANT EXECUTE ON SA_POLICY_ADMIN TO </a:t>
            </a:r>
            <a:r>
              <a:rPr lang="en-US" altLang="ko-KR" sz="1400" dirty="0" err="1"/>
              <a:t>docadmin</a:t>
            </a:r>
            <a:r>
              <a:rPr lang="en-US" altLang="ko-KR" sz="1400" dirty="0"/>
              <a:t>;</a:t>
            </a:r>
          </a:p>
          <a:p>
            <a:r>
              <a:rPr lang="en-US" altLang="ko-KR" sz="1400" dirty="0"/>
              <a:t>GRANT EXECUTE ON TO_LBAC_DATA_LABEL TO </a:t>
            </a:r>
            <a:r>
              <a:rPr lang="en-US" altLang="ko-KR" sz="1400" dirty="0" err="1"/>
              <a:t>docadmin</a:t>
            </a:r>
            <a:r>
              <a:rPr lang="en-US" altLang="ko-KR" sz="1400" dirty="0"/>
              <a:t>;</a:t>
            </a:r>
          </a:p>
          <a:p>
            <a:r>
              <a:rPr lang="en-US" altLang="ko-KR" sz="1400" dirty="0"/>
              <a:t>GRANT EXECUTE on TO_DATA_LABEL TO </a:t>
            </a:r>
            <a:r>
              <a:rPr lang="en-US" altLang="ko-KR" sz="1400" dirty="0" err="1"/>
              <a:t>docadmin</a:t>
            </a:r>
            <a:r>
              <a:rPr lang="en-US" altLang="ko-KR" sz="1400" dirty="0"/>
              <a:t>, </a:t>
            </a:r>
            <a:r>
              <a:rPr lang="en-US" altLang="ko-KR" sz="1400" dirty="0" err="1"/>
              <a:t>docuser</a:t>
            </a:r>
            <a:r>
              <a:rPr lang="en-US" altLang="ko-KR" sz="1400" dirty="0"/>
              <a:t>;</a:t>
            </a:r>
          </a:p>
          <a:p>
            <a:r>
              <a:rPr lang="en-US" altLang="ko-KR" sz="1400" dirty="0"/>
              <a:t>Grant EXECUTE on LABEL_TO_CHAR TO </a:t>
            </a:r>
            <a:r>
              <a:rPr lang="en-US" altLang="ko-KR" sz="1400" dirty="0" err="1"/>
              <a:t>docadmin</a:t>
            </a:r>
            <a:r>
              <a:rPr lang="en-US" altLang="ko-KR" sz="1400" dirty="0"/>
              <a:t>, </a:t>
            </a:r>
            <a:r>
              <a:rPr lang="en-US" altLang="ko-KR" sz="1400" dirty="0" err="1"/>
              <a:t>docuser</a:t>
            </a:r>
            <a:r>
              <a:rPr lang="en-US" altLang="ko-KR" sz="1400" dirty="0"/>
              <a:t>;</a:t>
            </a:r>
            <a:endParaRPr lang="ko-KR" altLang="en-US" sz="1100" dirty="0"/>
          </a:p>
        </p:txBody>
      </p:sp>
    </p:spTree>
    <p:extLst>
      <p:ext uri="{BB962C8B-B14F-4D97-AF65-F5344CB8AC3E}">
        <p14:creationId xmlns:p14="http://schemas.microsoft.com/office/powerpoint/2010/main" val="8449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53439" y="1262063"/>
            <a:ext cx="5098473" cy="2477601"/>
          </a:xfrm>
          <a:prstGeom prst="rect">
            <a:avLst/>
          </a:prstGeom>
        </p:spPr>
        <p:txBody>
          <a:bodyPr wrap="square">
            <a:spAutoFit/>
          </a:bodyPr>
          <a:lstStyle/>
          <a:p>
            <a:pPr>
              <a:spcBef>
                <a:spcPts val="600"/>
              </a:spcBef>
            </a:pPr>
            <a:r>
              <a:rPr lang="ko-KR" altLang="en-US" sz="1400" dirty="0"/>
              <a:t>1.2.3 </a:t>
            </a:r>
            <a:r>
              <a:rPr lang="ko-KR" altLang="en-US" sz="1400" dirty="0" smtClean="0"/>
              <a:t>서비스 유저 생성</a:t>
            </a:r>
            <a:endParaRPr lang="ko-KR" altLang="en-US" sz="1400" dirty="0"/>
          </a:p>
          <a:p>
            <a:pPr marL="285750" indent="-285750">
              <a:spcBef>
                <a:spcPts val="600"/>
              </a:spcBef>
              <a:buFont typeface="Arial" panose="020B0604020202020204" pitchFamily="34" charset="0"/>
              <a:buChar char="•"/>
            </a:pPr>
            <a:r>
              <a:rPr lang="ko-KR" altLang="en-US" sz="1400" dirty="0" smtClean="0"/>
              <a:t>서비스 유저는 어플리케이션 </a:t>
            </a:r>
            <a:r>
              <a:rPr lang="ko-KR" altLang="en-US" sz="1400" dirty="0"/>
              <a:t>환경에서는 사용자 관리를 위하여 </a:t>
            </a:r>
            <a:r>
              <a:rPr lang="ko-KR" altLang="en-US" sz="1400" dirty="0" err="1"/>
              <a:t>LDAP을</a:t>
            </a:r>
            <a:r>
              <a:rPr lang="ko-KR" altLang="en-US" sz="1400" dirty="0"/>
              <a:t> 사용하거나 또는 별도 </a:t>
            </a:r>
            <a:r>
              <a:rPr lang="ko-KR" altLang="en-US" sz="1400" dirty="0" smtClean="0"/>
              <a:t>어플리케이션에 특성에 맞게 계정을 </a:t>
            </a:r>
            <a:r>
              <a:rPr lang="ko-KR" altLang="en-US" sz="1400" dirty="0"/>
              <a:t>만들어 </a:t>
            </a:r>
            <a:r>
              <a:rPr lang="ko-KR" altLang="en-US" sz="1400" dirty="0" smtClean="0"/>
              <a:t>사용합니다</a:t>
            </a:r>
            <a:r>
              <a:rPr lang="en-US" altLang="ko-KR" sz="1400" dirty="0" smtClean="0"/>
              <a:t>.</a:t>
            </a:r>
            <a:r>
              <a:rPr lang="ko-KR" altLang="en-US" sz="1400" dirty="0" smtClean="0"/>
              <a:t> </a:t>
            </a:r>
            <a:endParaRPr lang="ko-KR" altLang="en-US" sz="1400" dirty="0"/>
          </a:p>
          <a:p>
            <a:pPr marL="285750" indent="-285750">
              <a:spcBef>
                <a:spcPts val="600"/>
              </a:spcBef>
              <a:buFont typeface="Arial" panose="020B0604020202020204" pitchFamily="34" charset="0"/>
              <a:buChar char="•"/>
            </a:pPr>
            <a:r>
              <a:rPr lang="ko-KR" altLang="en-US" sz="1400" dirty="0" smtClean="0"/>
              <a:t>다양한 </a:t>
            </a:r>
            <a:r>
              <a:rPr lang="ko-KR" altLang="en-US" sz="1400" dirty="0"/>
              <a:t>어플리케이션 사용자들을 테이블의 </a:t>
            </a:r>
            <a:r>
              <a:rPr lang="ko-KR" altLang="en-US" sz="1400" dirty="0" err="1"/>
              <a:t>Row</a:t>
            </a:r>
            <a:r>
              <a:rPr lang="ko-KR" altLang="en-US" sz="1400" dirty="0"/>
              <a:t> 데이터에 접근하는 것을 통제하기 위해서는 사용자를 명확하게 </a:t>
            </a:r>
            <a:r>
              <a:rPr lang="ko-KR" altLang="en-US" sz="1400" dirty="0" smtClean="0"/>
              <a:t>식별하여 사용자에게 명시적인 계정을 부여하고 사용자 권한에 맞게 </a:t>
            </a:r>
            <a:r>
              <a:rPr lang="ko-KR" altLang="en-US" sz="1400" dirty="0" err="1" smtClean="0"/>
              <a:t>과소과대</a:t>
            </a:r>
            <a:r>
              <a:rPr lang="ko-KR" altLang="en-US" sz="1400" dirty="0" smtClean="0"/>
              <a:t> 하지 않은 접근통제를 </a:t>
            </a:r>
            <a:r>
              <a:rPr lang="ko-KR" altLang="en-US" sz="1400" dirty="0"/>
              <a:t>해야 합니다. </a:t>
            </a:r>
          </a:p>
          <a:p>
            <a:pPr marL="285750" indent="-285750">
              <a:spcBef>
                <a:spcPts val="600"/>
              </a:spcBef>
              <a:buFont typeface="Arial" panose="020B0604020202020204" pitchFamily="34" charset="0"/>
              <a:buChar char="•"/>
            </a:pPr>
            <a:r>
              <a:rPr lang="ko-KR" altLang="en-US" sz="1400" dirty="0"/>
              <a:t>이 </a:t>
            </a:r>
            <a:r>
              <a:rPr lang="ko-KR" altLang="en-US" sz="1400" dirty="0" smtClean="0"/>
              <a:t>예제에서는 업무 </a:t>
            </a:r>
            <a:r>
              <a:rPr lang="ko-KR" altLang="en-US" sz="1400" dirty="0" err="1" smtClean="0"/>
              <a:t>특성별로</a:t>
            </a:r>
            <a:r>
              <a:rPr lang="ko-KR" altLang="en-US" sz="1400" dirty="0" smtClean="0"/>
              <a:t> 서비스 유저 계정을 </a:t>
            </a:r>
            <a:r>
              <a:rPr lang="ko-KR" altLang="en-US" sz="1400" dirty="0"/>
              <a:t>개별로 </a:t>
            </a:r>
            <a:r>
              <a:rPr lang="ko-KR" altLang="en-US" sz="1400" dirty="0" smtClean="0"/>
              <a:t>사용하게 됩니다</a:t>
            </a:r>
            <a:r>
              <a:rPr lang="en-US" altLang="ko-KR" sz="1400" dirty="0" smtClean="0"/>
              <a:t>.</a:t>
            </a:r>
            <a:endParaRPr lang="ko-KR" altLang="en-US" sz="1400" dirty="0"/>
          </a:p>
        </p:txBody>
      </p:sp>
      <p:sp>
        <p:nvSpPr>
          <p:cNvPr id="6" name="직사각형 5"/>
          <p:cNvSpPr/>
          <p:nvPr/>
        </p:nvSpPr>
        <p:spPr>
          <a:xfrm>
            <a:off x="7311824" y="5348743"/>
            <a:ext cx="3079689" cy="307777"/>
          </a:xfrm>
          <a:prstGeom prst="rect">
            <a:avLst/>
          </a:prstGeom>
        </p:spPr>
        <p:txBody>
          <a:bodyPr wrap="none">
            <a:spAutoFit/>
          </a:bodyPr>
          <a:lstStyle/>
          <a:p>
            <a:r>
              <a:rPr lang="ko-KR" altLang="en-US" sz="1400" smtClean="0"/>
              <a:t>서비스유저</a:t>
            </a:r>
            <a:r>
              <a:rPr lang="ko-KR" altLang="en-US" sz="1400" dirty="0" smtClean="0"/>
              <a:t>(</a:t>
            </a:r>
            <a:r>
              <a:rPr lang="ko-KR" altLang="en-US" sz="1400" dirty="0"/>
              <a:t>비밀관리계정) 기본 정보</a:t>
            </a:r>
          </a:p>
        </p:txBody>
      </p:sp>
      <p:graphicFrame>
        <p:nvGraphicFramePr>
          <p:cNvPr id="7" name="표 6"/>
          <p:cNvGraphicFramePr>
            <a:graphicFrameLocks noGrp="1"/>
          </p:cNvGraphicFramePr>
          <p:nvPr>
            <p:extLst>
              <p:ext uri="{D42A27DB-BD31-4B8C-83A1-F6EECF244321}">
                <p14:modId xmlns:p14="http://schemas.microsoft.com/office/powerpoint/2010/main" val="2737955423"/>
              </p:ext>
            </p:extLst>
          </p:nvPr>
        </p:nvGraphicFramePr>
        <p:xfrm>
          <a:off x="6096000" y="1661160"/>
          <a:ext cx="5511339" cy="3535680"/>
        </p:xfrm>
        <a:graphic>
          <a:graphicData uri="http://schemas.openxmlformats.org/drawingml/2006/table">
            <a:tbl>
              <a:tblPr>
                <a:tableStyleId>{B301B821-A1FF-4177-AEE7-76D212191A09}</a:tableStyleId>
              </a:tblPr>
              <a:tblGrid>
                <a:gridCol w="629720">
                  <a:extLst>
                    <a:ext uri="{9D8B030D-6E8A-4147-A177-3AD203B41FA5}">
                      <a16:colId xmlns:a16="http://schemas.microsoft.com/office/drawing/2014/main" val="1279313390"/>
                    </a:ext>
                  </a:extLst>
                </a:gridCol>
                <a:gridCol w="622133">
                  <a:extLst>
                    <a:ext uri="{9D8B030D-6E8A-4147-A177-3AD203B41FA5}">
                      <a16:colId xmlns:a16="http://schemas.microsoft.com/office/drawing/2014/main" val="3277327963"/>
                    </a:ext>
                  </a:extLst>
                </a:gridCol>
                <a:gridCol w="698002">
                  <a:extLst>
                    <a:ext uri="{9D8B030D-6E8A-4147-A177-3AD203B41FA5}">
                      <a16:colId xmlns:a16="http://schemas.microsoft.com/office/drawing/2014/main" val="2327525929"/>
                    </a:ext>
                  </a:extLst>
                </a:gridCol>
                <a:gridCol w="963546">
                  <a:extLst>
                    <a:ext uri="{9D8B030D-6E8A-4147-A177-3AD203B41FA5}">
                      <a16:colId xmlns:a16="http://schemas.microsoft.com/office/drawing/2014/main" val="2754494699"/>
                    </a:ext>
                  </a:extLst>
                </a:gridCol>
                <a:gridCol w="1309465">
                  <a:extLst>
                    <a:ext uri="{9D8B030D-6E8A-4147-A177-3AD203B41FA5}">
                      <a16:colId xmlns:a16="http://schemas.microsoft.com/office/drawing/2014/main" val="3917922437"/>
                    </a:ext>
                  </a:extLst>
                </a:gridCol>
                <a:gridCol w="1288473">
                  <a:extLst>
                    <a:ext uri="{9D8B030D-6E8A-4147-A177-3AD203B41FA5}">
                      <a16:colId xmlns:a16="http://schemas.microsoft.com/office/drawing/2014/main" val="3828888330"/>
                    </a:ext>
                  </a:extLst>
                </a:gridCol>
              </a:tblGrid>
              <a:tr h="441960">
                <a:tc>
                  <a:txBody>
                    <a:bodyPr/>
                    <a:lstStyle/>
                    <a:p>
                      <a:pPr algn="ctr" fontAlgn="ctr"/>
                      <a:r>
                        <a:rPr lang="ko-KR" altLang="en-US" sz="1100" u="none" strike="noStrike" dirty="0">
                          <a:effectLst/>
                        </a:rPr>
                        <a:t>부대</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ctr" fontAlgn="ctr"/>
                      <a:r>
                        <a:rPr lang="ko-KR" altLang="en-US" sz="1100" u="none" strike="noStrike" dirty="0">
                          <a:effectLst/>
                        </a:rPr>
                        <a:t>부서</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ctr" fontAlgn="ctr"/>
                      <a:r>
                        <a:rPr lang="ko-KR" altLang="en-US" sz="1100" u="none" strike="noStrike">
                          <a:effectLst/>
                        </a:rPr>
                        <a:t>소속코드</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ctr" fontAlgn="ctr"/>
                      <a:r>
                        <a:rPr lang="ko-KR" altLang="en-US" sz="1100" u="none" strike="noStrike">
                          <a:effectLst/>
                        </a:rPr>
                        <a:t>업무권한</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ctr" fontAlgn="ctr"/>
                      <a:r>
                        <a:rPr lang="ko-KR" altLang="en-US" sz="1100" u="none" strike="noStrike" dirty="0">
                          <a:effectLst/>
                        </a:rPr>
                        <a:t>비밀취급인가수준</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ctr" fontAlgn="ctr"/>
                      <a:r>
                        <a:rPr lang="ko-KR" altLang="en-US" sz="1100" u="none" strike="noStrike">
                          <a:effectLst/>
                        </a:rPr>
                        <a:t>비밀관리계정</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772115203"/>
                  </a:ext>
                </a:extLst>
              </a:tr>
              <a:tr h="220980">
                <a:tc>
                  <a:txBody>
                    <a:bodyPr/>
                    <a:lstStyle/>
                    <a:p>
                      <a:pPr algn="l" fontAlgn="ctr"/>
                      <a:r>
                        <a:rPr lang="en-US" sz="1100" u="none" strike="noStrike">
                          <a:effectLst/>
                        </a:rPr>
                        <a:t>AFHQ</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HQ</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4000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U4000_00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3989257022"/>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HQ</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U4200_00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370523522"/>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OP</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U4202_00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573105082"/>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OP</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Member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U4202_01</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1517064168"/>
                  </a:ext>
                </a:extLst>
              </a:tr>
              <a:tr h="220980">
                <a:tc>
                  <a:txBody>
                    <a:bodyPr/>
                    <a:lstStyle/>
                    <a:p>
                      <a:pPr algn="l" fontAlgn="ctr"/>
                      <a:r>
                        <a:rPr lang="en-US" sz="1100" u="none" strike="noStrike" dirty="0">
                          <a:effectLst/>
                        </a:rPr>
                        <a:t>AFOC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OP</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Member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dirty="0">
                          <a:effectLst/>
                        </a:rPr>
                        <a:t>3</a:t>
                      </a:r>
                      <a:r>
                        <a:rPr lang="ko-KR" altLang="en-US" sz="1100" u="none" strike="noStrike" dirty="0">
                          <a:effectLst/>
                        </a:rPr>
                        <a:t>급</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U4202_02</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1644224310"/>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OP</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Member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ko-KR" altLang="en-US" sz="1100" u="none" strike="noStrike">
                          <a:effectLst/>
                        </a:rPr>
                        <a:t>비밀서약자</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U4202_03</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823932843"/>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LOC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4204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U4204_00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3010529446"/>
                  </a:ext>
                </a:extLst>
              </a:tr>
              <a:tr h="220980">
                <a:tc>
                  <a:txBody>
                    <a:bodyPr/>
                    <a:lstStyle/>
                    <a:p>
                      <a:pPr algn="l" fontAlgn="ctr"/>
                      <a:r>
                        <a:rPr lang="en-US" sz="1100" u="none" strike="noStrike">
                          <a:effectLst/>
                        </a:rPr>
                        <a:t>AFOC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LOC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dirty="0">
                          <a:effectLst/>
                        </a:rPr>
                        <a:t>4204</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Member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U4204_01</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1661650811"/>
                  </a:ext>
                </a:extLst>
              </a:tr>
              <a:tr h="220980">
                <a:tc>
                  <a:txBody>
                    <a:bodyPr/>
                    <a:lstStyle/>
                    <a:p>
                      <a:pPr algn="l" fontAlgn="ctr"/>
                      <a:r>
                        <a:rPr lang="en-US" sz="1100" u="none" strike="noStrike">
                          <a:effectLst/>
                        </a:rPr>
                        <a:t>AHQ</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HQ</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dirty="0">
                          <a:effectLst/>
                        </a:rPr>
                        <a:t>1000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U1000_00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1968058558"/>
                  </a:ext>
                </a:extLst>
              </a:tr>
              <a:tr h="220980">
                <a:tc>
                  <a:txBody>
                    <a:bodyPr/>
                    <a:lstStyle/>
                    <a:p>
                      <a:pPr algn="l" fontAlgn="ctr"/>
                      <a:r>
                        <a:rPr lang="en-US" sz="1100" u="none" strike="noStrike">
                          <a:effectLst/>
                        </a:rPr>
                        <a:t>GOC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HQ</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dirty="0">
                          <a:effectLst/>
                        </a:rPr>
                        <a:t>1200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Manager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U1200_00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256430109"/>
                  </a:ext>
                </a:extLst>
              </a:tr>
              <a:tr h="220980">
                <a:tc>
                  <a:txBody>
                    <a:bodyPr/>
                    <a:lstStyle/>
                    <a:p>
                      <a:pPr algn="l" fontAlgn="ctr"/>
                      <a:r>
                        <a:rPr lang="en-US" sz="1100" u="none" strike="noStrike">
                          <a:effectLst/>
                        </a:rPr>
                        <a:t>GOC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OP</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dirty="0">
                          <a:effectLst/>
                        </a:rPr>
                        <a:t>1202</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Manager</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U1202_00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473035107"/>
                  </a:ext>
                </a:extLst>
              </a:tr>
              <a:tr h="220980">
                <a:tc>
                  <a:txBody>
                    <a:bodyPr/>
                    <a:lstStyle/>
                    <a:p>
                      <a:pPr algn="l" fontAlgn="ctr"/>
                      <a:r>
                        <a:rPr lang="en-US" sz="1100" u="none" strike="noStrike">
                          <a:effectLst/>
                        </a:rPr>
                        <a:t>GOC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OP</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1202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Member</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a:effectLst/>
                        </a:rPr>
                        <a:t>2</a:t>
                      </a:r>
                      <a:r>
                        <a:rPr lang="ko-KR" altLang="en-US" sz="1100" u="none" strike="noStrike">
                          <a:effectLst/>
                        </a:rPr>
                        <a:t>급</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U1202_01</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442865127"/>
                  </a:ext>
                </a:extLst>
              </a:tr>
              <a:tr h="220980">
                <a:tc>
                  <a:txBody>
                    <a:bodyPr/>
                    <a:lstStyle/>
                    <a:p>
                      <a:pPr algn="l" fontAlgn="ctr"/>
                      <a:r>
                        <a:rPr lang="en-US" sz="1100" u="none" strike="noStrike">
                          <a:effectLst/>
                        </a:rPr>
                        <a:t>GOC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ICT</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1202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Manager</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dirty="0">
                          <a:effectLst/>
                        </a:rPr>
                        <a:t>2</a:t>
                      </a:r>
                      <a:r>
                        <a:rPr lang="ko-KR" altLang="en-US" sz="1100" u="none" strike="noStrike" dirty="0">
                          <a:effectLst/>
                        </a:rPr>
                        <a:t>급</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U1205_00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736769518"/>
                  </a:ext>
                </a:extLst>
              </a:tr>
              <a:tr h="220980">
                <a:tc>
                  <a:txBody>
                    <a:bodyPr/>
                    <a:lstStyle/>
                    <a:p>
                      <a:pPr algn="l" fontAlgn="ctr"/>
                      <a:r>
                        <a:rPr lang="en-US" sz="1100" u="none" strike="noStrike">
                          <a:effectLst/>
                        </a:rPr>
                        <a:t>GOC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ICT</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r" fontAlgn="ctr"/>
                      <a:r>
                        <a:rPr lang="en-US" altLang="ko-KR" sz="1100" u="none" strike="noStrike">
                          <a:effectLst/>
                        </a:rPr>
                        <a:t>1202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a:effectLst/>
                        </a:rPr>
                        <a:t>Member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altLang="ko-KR" sz="1100" u="none" strike="noStrike" dirty="0">
                          <a:effectLst/>
                        </a:rPr>
                        <a:t>3</a:t>
                      </a:r>
                      <a:r>
                        <a:rPr lang="ko-KR" altLang="en-US" sz="1100" u="none" strike="noStrike" dirty="0">
                          <a:effectLst/>
                        </a:rPr>
                        <a:t>급</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tc>
                  <a:txBody>
                    <a:bodyPr/>
                    <a:lstStyle/>
                    <a:p>
                      <a:pPr algn="l" fontAlgn="ctr"/>
                      <a:r>
                        <a:rPr lang="en-US" sz="1100" u="none" strike="noStrike" dirty="0">
                          <a:effectLst/>
                        </a:rPr>
                        <a:t>U1205_01</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7620" marB="0" anchor="ctr"/>
                </a:tc>
                <a:extLst>
                  <a:ext uri="{0D108BD9-81ED-4DB2-BD59-A6C34878D82A}">
                    <a16:rowId xmlns:a16="http://schemas.microsoft.com/office/drawing/2014/main" val="2376989036"/>
                  </a:ext>
                </a:extLst>
              </a:tr>
            </a:tbl>
          </a:graphicData>
        </a:graphic>
      </p:graphicFrame>
    </p:spTree>
    <p:extLst>
      <p:ext uri="{BB962C8B-B14F-4D97-AF65-F5344CB8AC3E}">
        <p14:creationId xmlns:p14="http://schemas.microsoft.com/office/powerpoint/2010/main" val="201674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53439" y="1262063"/>
            <a:ext cx="5098473" cy="3970318"/>
          </a:xfrm>
          <a:prstGeom prst="rect">
            <a:avLst/>
          </a:prstGeom>
        </p:spPr>
        <p:txBody>
          <a:bodyPr wrap="square">
            <a:spAutoFit/>
          </a:bodyPr>
          <a:lstStyle/>
          <a:p>
            <a:r>
              <a:rPr lang="ko-KR" altLang="en-US" sz="1400" dirty="0"/>
              <a:t>1.2.3 </a:t>
            </a:r>
            <a:r>
              <a:rPr lang="ko-KR" altLang="en-US" sz="1400" dirty="0" smtClean="0"/>
              <a:t>서비스 유저 생성</a:t>
            </a:r>
            <a:endParaRPr lang="ko-KR" altLang="en-US" sz="1400" dirty="0"/>
          </a:p>
          <a:p>
            <a:endParaRPr lang="en-US" altLang="ko-KR" sz="1400" dirty="0" smtClean="0"/>
          </a:p>
          <a:p>
            <a:r>
              <a:rPr lang="en-US" altLang="ko-KR" sz="1400" dirty="0" smtClean="0"/>
              <a:t>conn sys/Welcome1@pdbxx </a:t>
            </a:r>
            <a:r>
              <a:rPr lang="en-US" altLang="ko-KR" sz="1400" dirty="0"/>
              <a:t>/ as </a:t>
            </a:r>
            <a:r>
              <a:rPr lang="en-US" altLang="ko-KR" sz="1400" dirty="0" err="1"/>
              <a:t>sysdba</a:t>
            </a:r>
            <a:endParaRPr lang="en-US" altLang="ko-KR" sz="1400" dirty="0"/>
          </a:p>
          <a:p>
            <a:endParaRPr lang="en-US" altLang="ko-KR" sz="1400" dirty="0" smtClean="0"/>
          </a:p>
          <a:p>
            <a:r>
              <a:rPr lang="en-US" altLang="ko-KR" sz="1400" dirty="0" smtClean="0"/>
              <a:t>create </a:t>
            </a:r>
            <a:r>
              <a:rPr lang="en-US" altLang="ko-KR" sz="1400" dirty="0"/>
              <a:t>user U4000_00 identified by Welcome1;</a:t>
            </a:r>
          </a:p>
          <a:p>
            <a:r>
              <a:rPr lang="en-US" altLang="ko-KR" sz="1400" dirty="0"/>
              <a:t>create user U4200_00 identified by Welcome1;</a:t>
            </a:r>
          </a:p>
          <a:p>
            <a:r>
              <a:rPr lang="en-US" altLang="ko-KR" sz="1400" dirty="0"/>
              <a:t>create user U4202_00 identified by Welcome1;</a:t>
            </a:r>
          </a:p>
          <a:p>
            <a:r>
              <a:rPr lang="en-US" altLang="ko-KR" sz="1400" dirty="0"/>
              <a:t>create user U4202_01 identified by Welcome1;</a:t>
            </a:r>
          </a:p>
          <a:p>
            <a:r>
              <a:rPr lang="en-US" altLang="ko-KR" sz="1400" dirty="0"/>
              <a:t>create user U4202_02 identified by Welcome1;</a:t>
            </a:r>
          </a:p>
          <a:p>
            <a:r>
              <a:rPr lang="en-US" altLang="ko-KR" sz="1400" dirty="0"/>
              <a:t>create user U4202_03 identified by Welcome1;</a:t>
            </a:r>
          </a:p>
          <a:p>
            <a:r>
              <a:rPr lang="en-US" altLang="ko-KR" sz="1400" dirty="0"/>
              <a:t>create user U4204_00 identified by Welcome1;</a:t>
            </a:r>
          </a:p>
          <a:p>
            <a:r>
              <a:rPr lang="en-US" altLang="ko-KR" sz="1400" dirty="0"/>
              <a:t>create user U4204_01 identified by Welcome1;</a:t>
            </a:r>
          </a:p>
          <a:p>
            <a:r>
              <a:rPr lang="en-US" altLang="ko-KR" sz="1400" dirty="0"/>
              <a:t>create user U1000_00 identified by Welcome1;</a:t>
            </a:r>
          </a:p>
          <a:p>
            <a:r>
              <a:rPr lang="en-US" altLang="ko-KR" sz="1400" dirty="0"/>
              <a:t>create user U1200_00 identified by Welcome1;</a:t>
            </a:r>
          </a:p>
          <a:p>
            <a:r>
              <a:rPr lang="en-US" altLang="ko-KR" sz="1400" dirty="0"/>
              <a:t>create user U1202_00 identified by Welcome1;</a:t>
            </a:r>
          </a:p>
          <a:p>
            <a:r>
              <a:rPr lang="en-US" altLang="ko-KR" sz="1400" dirty="0"/>
              <a:t>create user U1202_01 identified by Welcome1;</a:t>
            </a:r>
          </a:p>
          <a:p>
            <a:r>
              <a:rPr lang="en-US" altLang="ko-KR" sz="1400" dirty="0"/>
              <a:t>create user U1205_00 identified by Welcome1;</a:t>
            </a:r>
          </a:p>
          <a:p>
            <a:r>
              <a:rPr lang="en-US" altLang="ko-KR" sz="1400" dirty="0"/>
              <a:t>create user U1205_01 identified by Welcome1;</a:t>
            </a:r>
            <a:endParaRPr lang="ko-KR" altLang="en-US" sz="1400" dirty="0"/>
          </a:p>
        </p:txBody>
      </p:sp>
      <p:sp>
        <p:nvSpPr>
          <p:cNvPr id="8" name="직사각형 7"/>
          <p:cNvSpPr/>
          <p:nvPr/>
        </p:nvSpPr>
        <p:spPr>
          <a:xfrm>
            <a:off x="777137" y="5404267"/>
            <a:ext cx="10977059" cy="461665"/>
          </a:xfrm>
          <a:prstGeom prst="rect">
            <a:avLst/>
          </a:prstGeom>
        </p:spPr>
        <p:txBody>
          <a:bodyPr wrap="square">
            <a:spAutoFit/>
          </a:bodyPr>
          <a:lstStyle/>
          <a:p>
            <a:r>
              <a:rPr lang="ko-KR" altLang="en-US" sz="1200" dirty="0"/>
              <a:t>GRANT </a:t>
            </a:r>
            <a:r>
              <a:rPr lang="ko-KR" altLang="en-US" sz="1200" dirty="0" err="1"/>
              <a:t>connect</a:t>
            </a:r>
            <a:r>
              <a:rPr lang="ko-KR" altLang="en-US" sz="1200" dirty="0"/>
              <a:t> TO U4000_00, U4200_00,U4202_00, U4202_01,U4202_02,U4202_03,U4204_00,U4204_01,U1000_00,U1200_00,U1202_00,U1202_01,U1205_00,U1205_01;</a:t>
            </a:r>
          </a:p>
        </p:txBody>
      </p:sp>
    </p:spTree>
    <p:extLst>
      <p:ext uri="{BB962C8B-B14F-4D97-AF65-F5344CB8AC3E}">
        <p14:creationId xmlns:p14="http://schemas.microsoft.com/office/powerpoint/2010/main" val="37905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27</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45127" y="1259859"/>
            <a:ext cx="10368742" cy="4647426"/>
          </a:xfrm>
          <a:prstGeom prst="rect">
            <a:avLst/>
          </a:prstGeom>
        </p:spPr>
        <p:txBody>
          <a:bodyPr wrap="square">
            <a:spAutoFit/>
          </a:bodyPr>
          <a:lstStyle/>
          <a:p>
            <a:r>
              <a:rPr lang="ko-KR" altLang="en-US" sz="1600" dirty="0"/>
              <a:t>1.2.4 테이블 생성 및 권한 주기</a:t>
            </a:r>
          </a:p>
          <a:p>
            <a:endParaRPr lang="ko-KR" altLang="en-US" sz="1400" dirty="0"/>
          </a:p>
          <a:p>
            <a:r>
              <a:rPr lang="ko-KR" altLang="en-US" sz="1400" dirty="0"/>
              <a:t>예제에서 사용할 '</a:t>
            </a:r>
            <a:r>
              <a:rPr lang="ko-KR" altLang="en-US" sz="1400" dirty="0" err="1"/>
              <a:t>doc_t_doc</a:t>
            </a:r>
            <a:r>
              <a:rPr lang="ko-KR" altLang="en-US" sz="1400" dirty="0"/>
              <a:t>' 테이블을 만들고 관련 사용자 계정에 Access 권한을 부여합니다.</a:t>
            </a:r>
          </a:p>
          <a:p>
            <a:endParaRPr lang="ko-KR" altLang="en-US" sz="1400" dirty="0"/>
          </a:p>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a:p>
            <a:endParaRPr lang="ko-KR" altLang="en-US" sz="1400" dirty="0"/>
          </a:p>
          <a:p>
            <a:r>
              <a:rPr lang="ko-KR" altLang="en-US" sz="1400" dirty="0" err="1"/>
              <a:t>Create</a:t>
            </a:r>
            <a:r>
              <a:rPr lang="ko-KR" altLang="en-US" sz="1400" dirty="0"/>
              <a:t> </a:t>
            </a:r>
            <a:r>
              <a:rPr lang="ko-KR" altLang="en-US" sz="1400" dirty="0" err="1"/>
              <a:t>table</a:t>
            </a:r>
            <a:r>
              <a:rPr lang="ko-KR" altLang="en-US" sz="1400" dirty="0"/>
              <a:t> </a:t>
            </a:r>
            <a:r>
              <a:rPr lang="ko-KR" altLang="en-US" sz="1400" dirty="0" err="1"/>
              <a:t>doc_t</a:t>
            </a:r>
            <a:endParaRPr lang="ko-KR" altLang="en-US" sz="1400" dirty="0"/>
          </a:p>
          <a:p>
            <a:r>
              <a:rPr lang="ko-KR" altLang="en-US" sz="1400" dirty="0"/>
              <a:t>(</a:t>
            </a:r>
            <a:r>
              <a:rPr lang="ko-KR" altLang="en-US" sz="1400" dirty="0" err="1"/>
              <a:t>doc_no</a:t>
            </a:r>
            <a:r>
              <a:rPr lang="ko-KR" altLang="en-US" sz="1400" dirty="0"/>
              <a:t> varchar2(10),</a:t>
            </a:r>
          </a:p>
          <a:p>
            <a:r>
              <a:rPr lang="ko-KR" altLang="en-US" sz="1400" dirty="0" err="1"/>
              <a:t>doc_creator</a:t>
            </a:r>
            <a:r>
              <a:rPr lang="ko-KR" altLang="en-US" sz="1400" dirty="0"/>
              <a:t> </a:t>
            </a:r>
            <a:r>
              <a:rPr lang="ko-KR" altLang="en-US" sz="1400" dirty="0" err="1"/>
              <a:t>varchar</a:t>
            </a:r>
            <a:r>
              <a:rPr lang="ko-KR" altLang="en-US" sz="1400" dirty="0"/>
              <a:t>(20),</a:t>
            </a:r>
          </a:p>
          <a:p>
            <a:r>
              <a:rPr lang="ko-KR" altLang="en-US" sz="1400" dirty="0" err="1"/>
              <a:t>doc_type</a:t>
            </a:r>
            <a:r>
              <a:rPr lang="ko-KR" altLang="en-US" sz="1400" dirty="0"/>
              <a:t> varchar2(10),</a:t>
            </a:r>
          </a:p>
          <a:p>
            <a:r>
              <a:rPr lang="ko-KR" altLang="en-US" sz="1400" dirty="0" err="1"/>
              <a:t>doc_state</a:t>
            </a:r>
            <a:r>
              <a:rPr lang="ko-KR" altLang="en-US" sz="1400" dirty="0"/>
              <a:t> varchar2(10),</a:t>
            </a:r>
          </a:p>
          <a:p>
            <a:r>
              <a:rPr lang="ko-KR" altLang="en-US" sz="1400" dirty="0" err="1"/>
              <a:t>sign_org</a:t>
            </a:r>
            <a:r>
              <a:rPr lang="ko-KR" altLang="en-US" sz="1400" dirty="0"/>
              <a:t> varchar2(20),</a:t>
            </a:r>
          </a:p>
          <a:p>
            <a:r>
              <a:rPr lang="ko-KR" altLang="en-US" sz="1400" dirty="0" err="1"/>
              <a:t>dist_target</a:t>
            </a:r>
            <a:r>
              <a:rPr lang="ko-KR" altLang="en-US" sz="1400" dirty="0"/>
              <a:t> varchar2(3000),</a:t>
            </a:r>
          </a:p>
          <a:p>
            <a:r>
              <a:rPr lang="ko-KR" altLang="en-US" sz="1400" dirty="0" err="1"/>
              <a:t>content</a:t>
            </a:r>
            <a:r>
              <a:rPr lang="ko-KR" altLang="en-US" sz="1400" dirty="0"/>
              <a:t> </a:t>
            </a:r>
            <a:r>
              <a:rPr lang="ko-KR" altLang="en-US" sz="1400" dirty="0" err="1"/>
              <a:t>blob</a:t>
            </a:r>
            <a:r>
              <a:rPr lang="ko-KR" altLang="en-US" sz="1400" dirty="0"/>
              <a:t>,</a:t>
            </a:r>
          </a:p>
          <a:p>
            <a:r>
              <a:rPr lang="ko-KR" altLang="en-US" sz="1400" dirty="0"/>
              <a:t>CONSTRAINT </a:t>
            </a:r>
            <a:r>
              <a:rPr lang="ko-KR" altLang="en-US" sz="1400" dirty="0" err="1"/>
              <a:t>doc_no_pk</a:t>
            </a:r>
            <a:r>
              <a:rPr lang="ko-KR" altLang="en-US" sz="1400" dirty="0"/>
              <a:t> </a:t>
            </a:r>
            <a:r>
              <a:rPr lang="ko-KR" altLang="en-US" sz="1400" dirty="0" err="1"/>
              <a:t>Primary</a:t>
            </a:r>
            <a:r>
              <a:rPr lang="ko-KR" altLang="en-US" sz="1400" dirty="0"/>
              <a:t> KEY(</a:t>
            </a:r>
            <a:r>
              <a:rPr lang="ko-KR" altLang="en-US" sz="1400" dirty="0" err="1"/>
              <a:t>doc_no</a:t>
            </a:r>
            <a:r>
              <a:rPr lang="ko-KR" altLang="en-US" sz="1400" dirty="0"/>
              <a:t>, </a:t>
            </a:r>
            <a:r>
              <a:rPr lang="ko-KR" altLang="en-US" sz="1400" dirty="0" err="1"/>
              <a:t>doc_creator</a:t>
            </a:r>
            <a:r>
              <a:rPr lang="ko-KR" altLang="en-US" sz="1400" dirty="0"/>
              <a:t>, </a:t>
            </a:r>
            <a:r>
              <a:rPr lang="ko-KR" altLang="en-US" sz="1400" dirty="0" err="1"/>
              <a:t>doc_type</a:t>
            </a:r>
            <a:r>
              <a:rPr lang="ko-KR" altLang="en-US" sz="1400" dirty="0"/>
              <a:t>));</a:t>
            </a:r>
          </a:p>
          <a:p>
            <a:r>
              <a:rPr lang="ko-KR" altLang="en-US" sz="1400" dirty="0" err="1"/>
              <a:t>grant</a:t>
            </a:r>
            <a:r>
              <a:rPr lang="ko-KR" altLang="en-US" sz="1400" dirty="0"/>
              <a:t> </a:t>
            </a:r>
            <a:r>
              <a:rPr lang="ko-KR" altLang="en-US" sz="1400" dirty="0" err="1"/>
              <a:t>select</a:t>
            </a:r>
            <a:r>
              <a:rPr lang="ko-KR" altLang="en-US" sz="1400" dirty="0"/>
              <a:t>, </a:t>
            </a:r>
            <a:r>
              <a:rPr lang="ko-KR" altLang="en-US" sz="1400" dirty="0" err="1"/>
              <a:t>update</a:t>
            </a:r>
            <a:r>
              <a:rPr lang="ko-KR" altLang="en-US" sz="1400" dirty="0"/>
              <a:t>, </a:t>
            </a:r>
            <a:r>
              <a:rPr lang="ko-KR" altLang="en-US" sz="1400" dirty="0" err="1"/>
              <a:t>delete</a:t>
            </a:r>
            <a:r>
              <a:rPr lang="ko-KR" altLang="en-US" sz="1400" dirty="0"/>
              <a:t>, </a:t>
            </a:r>
            <a:r>
              <a:rPr lang="ko-KR" altLang="en-US" sz="1400" dirty="0" err="1"/>
              <a:t>insert</a:t>
            </a:r>
            <a:r>
              <a:rPr lang="ko-KR" altLang="en-US" sz="1400" dirty="0"/>
              <a:t> </a:t>
            </a:r>
            <a:r>
              <a:rPr lang="ko-KR" altLang="en-US" sz="1400" dirty="0" err="1"/>
              <a:t>on</a:t>
            </a:r>
            <a:r>
              <a:rPr lang="ko-KR" altLang="en-US" sz="1400" dirty="0"/>
              <a:t> </a:t>
            </a:r>
            <a:r>
              <a:rPr lang="ko-KR" altLang="en-US" sz="1400" dirty="0" err="1"/>
              <a:t>doc_t</a:t>
            </a:r>
            <a:r>
              <a:rPr lang="ko-KR" altLang="en-US" sz="1400" dirty="0"/>
              <a:t> </a:t>
            </a:r>
            <a:r>
              <a:rPr lang="ko-KR" altLang="en-US" sz="1400" dirty="0" err="1"/>
              <a:t>to</a:t>
            </a:r>
            <a:r>
              <a:rPr lang="ko-KR" altLang="en-US" sz="1400" dirty="0"/>
              <a:t> </a:t>
            </a:r>
            <a:r>
              <a:rPr lang="ko-KR" altLang="en-US" sz="1400" dirty="0" err="1"/>
              <a:t>docuser</a:t>
            </a:r>
            <a:r>
              <a:rPr lang="ko-KR" altLang="en-US" sz="1400" dirty="0"/>
              <a:t>;</a:t>
            </a:r>
          </a:p>
          <a:p>
            <a:endParaRPr lang="ko-KR" altLang="en-US" sz="1400" dirty="0"/>
          </a:p>
          <a:p>
            <a:r>
              <a:rPr lang="ko-KR" altLang="en-US" sz="1400" dirty="0"/>
              <a:t>- </a:t>
            </a:r>
            <a:r>
              <a:rPr lang="ko-KR" altLang="en-US" sz="1400" dirty="0" err="1"/>
              <a:t>doc_type</a:t>
            </a:r>
            <a:r>
              <a:rPr lang="ko-KR" altLang="en-US" sz="1400" dirty="0"/>
              <a:t> varchar2(10)  /* "2급","3급","대외비" */,</a:t>
            </a:r>
          </a:p>
          <a:p>
            <a:r>
              <a:rPr lang="ko-KR" altLang="en-US" sz="1400" dirty="0"/>
              <a:t>- </a:t>
            </a:r>
            <a:r>
              <a:rPr lang="ko-KR" altLang="en-US" sz="1400" dirty="0" err="1"/>
              <a:t>doc_state</a:t>
            </a:r>
            <a:r>
              <a:rPr lang="ko-KR" altLang="en-US" sz="1400" dirty="0"/>
              <a:t> varchar2(10) /*"</a:t>
            </a:r>
            <a:r>
              <a:rPr lang="ko-KR" altLang="en-US" sz="1400" dirty="0" err="1"/>
              <a:t>결재","배부</a:t>
            </a:r>
            <a:r>
              <a:rPr lang="ko-KR" altLang="en-US" sz="1400" dirty="0"/>
              <a:t>" */,</a:t>
            </a:r>
          </a:p>
          <a:p>
            <a:r>
              <a:rPr lang="ko-KR" altLang="en-US" sz="1400" dirty="0"/>
              <a:t>- </a:t>
            </a:r>
            <a:r>
              <a:rPr lang="ko-KR" altLang="en-US" sz="1400" dirty="0" err="1"/>
              <a:t>sign_org</a:t>
            </a:r>
            <a:r>
              <a:rPr lang="ko-KR" altLang="en-US" sz="1400" dirty="0"/>
              <a:t> varchar2(20)  /* 비밀문서 생산 부서 의미*/,</a:t>
            </a:r>
          </a:p>
          <a:p>
            <a:r>
              <a:rPr lang="ko-KR" altLang="en-US" sz="1400" dirty="0"/>
              <a:t>- </a:t>
            </a:r>
            <a:r>
              <a:rPr lang="ko-KR" altLang="en-US" sz="1400" dirty="0" err="1"/>
              <a:t>dist_target</a:t>
            </a:r>
            <a:r>
              <a:rPr lang="ko-KR" altLang="en-US" sz="1400" dirty="0"/>
              <a:t> varchar2(3000) /* 비밀문서 </a:t>
            </a:r>
            <a:r>
              <a:rPr lang="ko-KR" altLang="en-US" sz="1400" dirty="0" err="1"/>
              <a:t>배부처를</a:t>
            </a:r>
            <a:r>
              <a:rPr lang="ko-KR" altLang="en-US" sz="1400" dirty="0"/>
              <a:t> 의미하며 이 문서에 접근할 수 있는 부대를 의미합니다*/,</a:t>
            </a:r>
          </a:p>
        </p:txBody>
      </p:sp>
    </p:spTree>
    <p:extLst>
      <p:ext uri="{BB962C8B-B14F-4D97-AF65-F5344CB8AC3E}">
        <p14:creationId xmlns:p14="http://schemas.microsoft.com/office/powerpoint/2010/main" val="16380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28</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845127" y="1259859"/>
            <a:ext cx="10676314" cy="3093154"/>
          </a:xfrm>
          <a:prstGeom prst="rect">
            <a:avLst/>
          </a:prstGeom>
        </p:spPr>
        <p:txBody>
          <a:bodyPr wrap="square">
            <a:spAutoFit/>
          </a:bodyPr>
          <a:lstStyle/>
          <a:p>
            <a:r>
              <a:rPr lang="en-US" altLang="ko-KR" sz="1600" dirty="0"/>
              <a:t>1.2.5 </a:t>
            </a:r>
            <a:r>
              <a:rPr lang="ko-KR" altLang="en-US" sz="1600" dirty="0"/>
              <a:t>데이터 입력</a:t>
            </a:r>
          </a:p>
          <a:p>
            <a:endParaRPr lang="ko-KR" altLang="en-US" sz="1600" dirty="0"/>
          </a:p>
          <a:p>
            <a:r>
              <a:rPr lang="ko-KR" altLang="en-US" sz="1400" dirty="0"/>
              <a:t>예제 데이터를 입력하여 데이터를 확인합니다</a:t>
            </a:r>
            <a:r>
              <a:rPr lang="en-US" altLang="ko-KR" sz="1400" dirty="0"/>
              <a:t>.</a:t>
            </a:r>
          </a:p>
          <a:p>
            <a:pPr>
              <a:spcBef>
                <a:spcPts val="600"/>
              </a:spcBef>
            </a:pPr>
            <a:r>
              <a:rPr lang="en-US" altLang="ko-KR" sz="1400" dirty="0" smtClean="0"/>
              <a:t>conn </a:t>
            </a:r>
            <a:r>
              <a:rPr lang="en-US" altLang="ko-KR" sz="1400" dirty="0" err="1" smtClean="0"/>
              <a:t>docadmin</a:t>
            </a:r>
            <a:r>
              <a:rPr lang="en-US" altLang="ko-KR" sz="1400" dirty="0" smtClean="0"/>
              <a:t>/</a:t>
            </a:r>
            <a:r>
              <a:rPr lang="en-US" altLang="ko-KR" sz="1400" dirty="0" err="1" smtClean="0"/>
              <a:t>docadmin@pdbxx</a:t>
            </a:r>
            <a:endParaRPr lang="en-US" altLang="ko-KR" sz="1400" dirty="0"/>
          </a:p>
          <a:p>
            <a:pPr>
              <a:spcBef>
                <a:spcPts val="600"/>
              </a:spcBef>
            </a:pPr>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values('20-0001</a:t>
            </a:r>
            <a:r>
              <a:rPr lang="en-US" altLang="ko-KR" sz="1400" dirty="0" smtClean="0"/>
              <a:t>', '4202_01</a:t>
            </a:r>
            <a:r>
              <a:rPr lang="en-US" altLang="ko-KR" sz="1400" dirty="0"/>
              <a:t>','2</a:t>
            </a:r>
            <a:r>
              <a:rPr lang="ko-KR" altLang="en-US" sz="1400" dirty="0"/>
              <a:t>급</a:t>
            </a:r>
            <a:r>
              <a:rPr lang="en-US" altLang="ko-KR" sz="1400" dirty="0"/>
              <a:t>','</a:t>
            </a:r>
            <a:r>
              <a:rPr lang="ko-KR" altLang="en-US" sz="1400" dirty="0"/>
              <a:t>결재</a:t>
            </a:r>
            <a:r>
              <a:rPr lang="en-US" altLang="ko-KR" sz="1400" dirty="0"/>
              <a:t>','AFOC_OP</a:t>
            </a:r>
            <a:r>
              <a:rPr lang="en-US" altLang="ko-KR" sz="1400" dirty="0" smtClean="0"/>
              <a:t>', UTL_RAW.CAST_TO_RAW</a:t>
            </a:r>
            <a:r>
              <a:rPr lang="en-US" altLang="ko-KR" sz="1400" dirty="0"/>
              <a:t>('20-0001 </a:t>
            </a:r>
            <a:r>
              <a:rPr lang="ko-KR" altLang="en-US" sz="1400" dirty="0"/>
              <a:t>문서는 </a:t>
            </a:r>
            <a:r>
              <a:rPr lang="en-US" altLang="ko-KR" sz="1400" dirty="0"/>
              <a:t>2</a:t>
            </a:r>
            <a:r>
              <a:rPr lang="ko-KR" altLang="en-US" sz="1400" dirty="0"/>
              <a:t>급 입니다</a:t>
            </a:r>
            <a:r>
              <a:rPr lang="en-US" altLang="ko-KR" sz="1400" dirty="0"/>
              <a:t>'));</a:t>
            </a:r>
          </a:p>
          <a:p>
            <a:pPr>
              <a:spcBef>
                <a:spcPts val="600"/>
              </a:spcBef>
            </a:pPr>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values('20-0002</a:t>
            </a:r>
            <a:r>
              <a:rPr lang="en-US" altLang="ko-KR" sz="1400" dirty="0" smtClean="0"/>
              <a:t>', '4202_01</a:t>
            </a:r>
            <a:r>
              <a:rPr lang="en-US" altLang="ko-KR" sz="1400" dirty="0"/>
              <a:t>','3</a:t>
            </a:r>
            <a:r>
              <a:rPr lang="ko-KR" altLang="en-US" sz="1400" dirty="0"/>
              <a:t>급</a:t>
            </a:r>
            <a:r>
              <a:rPr lang="en-US" altLang="ko-KR" sz="1400" dirty="0"/>
              <a:t>','</a:t>
            </a:r>
            <a:r>
              <a:rPr lang="ko-KR" altLang="en-US" sz="1400" dirty="0"/>
              <a:t>결재</a:t>
            </a:r>
            <a:r>
              <a:rPr lang="en-US" altLang="ko-KR" sz="1400" dirty="0"/>
              <a:t>','AFOC_OP</a:t>
            </a:r>
            <a:r>
              <a:rPr lang="en-US" altLang="ko-KR" sz="1400" dirty="0" smtClean="0"/>
              <a:t>', UTL_RAW.CAST_TO_RAW</a:t>
            </a:r>
            <a:r>
              <a:rPr lang="en-US" altLang="ko-KR" sz="1400" dirty="0"/>
              <a:t>('20-0002 </a:t>
            </a:r>
            <a:r>
              <a:rPr lang="ko-KR" altLang="en-US" sz="1400" dirty="0"/>
              <a:t>문서는 </a:t>
            </a:r>
            <a:r>
              <a:rPr lang="en-US" altLang="ko-KR" sz="1400" dirty="0"/>
              <a:t>3</a:t>
            </a:r>
            <a:r>
              <a:rPr lang="ko-KR" altLang="en-US" sz="1400" dirty="0"/>
              <a:t>급 입니다</a:t>
            </a:r>
            <a:r>
              <a:rPr lang="en-US" altLang="ko-KR" sz="1400" dirty="0"/>
              <a:t>'));</a:t>
            </a:r>
          </a:p>
          <a:p>
            <a:pPr>
              <a:spcBef>
                <a:spcPts val="600"/>
              </a:spcBef>
            </a:pPr>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values('20-0003</a:t>
            </a:r>
            <a:r>
              <a:rPr lang="en-US" altLang="ko-KR" sz="1400" dirty="0" smtClean="0"/>
              <a:t>', '4202_02</a:t>
            </a:r>
            <a:r>
              <a:rPr lang="en-US" altLang="ko-KR" sz="1400" dirty="0"/>
              <a:t>','</a:t>
            </a:r>
            <a:r>
              <a:rPr lang="ko-KR" altLang="en-US" sz="1400" dirty="0"/>
              <a:t>대외비</a:t>
            </a:r>
            <a:r>
              <a:rPr lang="en-US" altLang="ko-KR" sz="1400" dirty="0"/>
              <a:t>','</a:t>
            </a:r>
            <a:r>
              <a:rPr lang="ko-KR" altLang="en-US" sz="1400" dirty="0"/>
              <a:t>결재</a:t>
            </a:r>
            <a:r>
              <a:rPr lang="en-US" altLang="ko-KR" sz="1400" dirty="0"/>
              <a:t>','AFOC_OP</a:t>
            </a:r>
            <a:r>
              <a:rPr lang="en-US" altLang="ko-KR" sz="1400" dirty="0" smtClean="0"/>
              <a:t>', UTL_RAW.CAST_TO_RAW</a:t>
            </a:r>
            <a:r>
              <a:rPr lang="en-US" altLang="ko-KR" sz="1400" dirty="0"/>
              <a:t>('20-0003 </a:t>
            </a:r>
            <a:r>
              <a:rPr lang="ko-KR" altLang="en-US" sz="1400" dirty="0"/>
              <a:t>문서는 대외비 입니다</a:t>
            </a:r>
            <a:r>
              <a:rPr lang="en-US" altLang="ko-KR" sz="1400" dirty="0"/>
              <a:t>'));</a:t>
            </a:r>
          </a:p>
          <a:p>
            <a:pPr>
              <a:spcBef>
                <a:spcPts val="600"/>
              </a:spcBef>
            </a:pPr>
            <a:r>
              <a:rPr lang="en-US" altLang="ko-KR" sz="1400" dirty="0" smtClean="0"/>
              <a:t>commit</a:t>
            </a:r>
            <a:r>
              <a:rPr lang="en-US" altLang="ko-KR" sz="1400" dirty="0"/>
              <a:t>;</a:t>
            </a:r>
          </a:p>
          <a:p>
            <a:endParaRPr lang="en-US" altLang="ko-KR" sz="1200" dirty="0"/>
          </a:p>
        </p:txBody>
      </p:sp>
    </p:spTree>
    <p:extLst>
      <p:ext uri="{BB962C8B-B14F-4D97-AF65-F5344CB8AC3E}">
        <p14:creationId xmlns:p14="http://schemas.microsoft.com/office/powerpoint/2010/main" val="23825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29</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1. </a:t>
            </a:r>
            <a:r>
              <a:rPr lang="ko-KR" altLang="en-US" dirty="0"/>
              <a:t>환경 준비</a:t>
            </a:r>
          </a:p>
        </p:txBody>
      </p:sp>
      <p:sp>
        <p:nvSpPr>
          <p:cNvPr id="5" name="직사각형 4"/>
          <p:cNvSpPr/>
          <p:nvPr/>
        </p:nvSpPr>
        <p:spPr>
          <a:xfrm>
            <a:off x="762000" y="1262063"/>
            <a:ext cx="11155680" cy="5170646"/>
          </a:xfrm>
          <a:prstGeom prst="rect">
            <a:avLst/>
          </a:prstGeom>
        </p:spPr>
        <p:txBody>
          <a:bodyPr wrap="square">
            <a:spAutoFit/>
          </a:bodyPr>
          <a:lstStyle/>
          <a:p>
            <a:r>
              <a:rPr lang="en-US" altLang="ko-KR" sz="1200" dirty="0"/>
              <a:t>set line 200</a:t>
            </a:r>
          </a:p>
          <a:p>
            <a:r>
              <a:rPr lang="en-US" altLang="ko-KR" sz="1200" dirty="0"/>
              <a:t>col </a:t>
            </a:r>
            <a:r>
              <a:rPr lang="en-US" altLang="ko-KR" sz="1200" dirty="0" err="1"/>
              <a:t>dist_target</a:t>
            </a:r>
            <a:r>
              <a:rPr lang="en-US" altLang="ko-KR" sz="1200" dirty="0"/>
              <a:t> format a20</a:t>
            </a:r>
          </a:p>
          <a:p>
            <a:r>
              <a:rPr lang="en-US" altLang="ko-KR" sz="1200" dirty="0"/>
              <a:t>col content format a30</a:t>
            </a:r>
          </a:p>
          <a:p>
            <a:r>
              <a:rPr lang="en-US" altLang="ko-KR" sz="1200" dirty="0" smtClean="0"/>
              <a:t>select </a:t>
            </a:r>
            <a:r>
              <a:rPr lang="en-US" altLang="ko-KR" sz="1200" dirty="0" err="1"/>
              <a:t>doc_no,doc_creator,doc_type,doc_state</a:t>
            </a:r>
            <a:r>
              <a:rPr lang="en-US" altLang="ko-KR" sz="1200" dirty="0"/>
              <a:t>, </a:t>
            </a:r>
            <a:r>
              <a:rPr lang="en-US" altLang="ko-KR" sz="1200" dirty="0" err="1"/>
              <a:t>sign_org,dist_target</a:t>
            </a:r>
            <a:r>
              <a:rPr lang="en-US" altLang="ko-KR" sz="1200" dirty="0"/>
              <a:t>, UTL_RAW.CAST_TO_VARCHAR2(content) as content </a:t>
            </a:r>
            <a:r>
              <a:rPr lang="en-US" altLang="ko-KR" sz="1200" dirty="0" smtClean="0"/>
              <a:t> from </a:t>
            </a:r>
            <a:r>
              <a:rPr lang="en-US" altLang="ko-KR" sz="1200" dirty="0" err="1"/>
              <a:t>docadmin.doc_t</a:t>
            </a:r>
            <a:r>
              <a:rPr lang="en-US" altLang="ko-KR" sz="1200" dirty="0"/>
              <a:t>;</a:t>
            </a:r>
          </a:p>
          <a:p>
            <a:endParaRPr lang="en-US" altLang="ko-KR" sz="1200" dirty="0" smtClean="0"/>
          </a:p>
          <a:p>
            <a:endParaRPr lang="en-US" altLang="ko-KR" sz="1200" dirty="0" smtClean="0"/>
          </a:p>
          <a:p>
            <a:endParaRPr lang="en-US" altLang="ko-KR" sz="1200" dirty="0"/>
          </a:p>
          <a:p>
            <a:endParaRPr lang="en-US" altLang="ko-KR" sz="1200" dirty="0" smtClean="0"/>
          </a:p>
          <a:p>
            <a:endParaRPr lang="en-US" altLang="ko-KR" sz="1200" dirty="0"/>
          </a:p>
          <a:p>
            <a:endParaRPr lang="en-US" altLang="ko-KR" sz="1200" dirty="0" smtClean="0"/>
          </a:p>
          <a:p>
            <a:endParaRPr lang="en-US" altLang="ko-KR" sz="1200" dirty="0"/>
          </a:p>
          <a:p>
            <a:endParaRPr lang="en-US" altLang="ko-KR" sz="1200" dirty="0" smtClean="0"/>
          </a:p>
          <a:p>
            <a:r>
              <a:rPr lang="en-US" altLang="ko-KR" sz="1200" dirty="0" smtClean="0"/>
              <a:t>conn </a:t>
            </a:r>
            <a:r>
              <a:rPr lang="en-US" altLang="ko-KR" sz="1200" dirty="0" err="1" smtClean="0"/>
              <a:t>docuser</a:t>
            </a:r>
            <a:r>
              <a:rPr lang="en-US" altLang="ko-KR" sz="1200" dirty="0" smtClean="0"/>
              <a:t>/</a:t>
            </a:r>
            <a:r>
              <a:rPr lang="en-US" altLang="ko-KR" sz="1200" dirty="0" err="1" smtClean="0"/>
              <a:t>docuser@pdbxx</a:t>
            </a:r>
            <a:endParaRPr lang="en-US" altLang="ko-KR" sz="1200" dirty="0"/>
          </a:p>
          <a:p>
            <a:r>
              <a:rPr lang="en-US" altLang="ko-KR" sz="1200" dirty="0"/>
              <a:t>select </a:t>
            </a:r>
            <a:r>
              <a:rPr lang="en-US" altLang="ko-KR" sz="1200" dirty="0" err="1"/>
              <a:t>doc_no,doc_creator,doc_type,doc_state</a:t>
            </a:r>
            <a:r>
              <a:rPr lang="en-US" altLang="ko-KR" sz="1200" dirty="0"/>
              <a:t>, </a:t>
            </a:r>
            <a:r>
              <a:rPr lang="en-US" altLang="ko-KR" sz="1200" dirty="0" err="1"/>
              <a:t>sign_org,dist_target</a:t>
            </a:r>
            <a:r>
              <a:rPr lang="en-US" altLang="ko-KR" sz="1200" dirty="0"/>
              <a:t>, UTL_RAW.CAST_TO_VARCHAR2(content) as content from </a:t>
            </a:r>
            <a:r>
              <a:rPr lang="en-US" altLang="ko-KR" sz="1200" dirty="0" err="1" smtClean="0"/>
              <a:t>docadmin.doc_t</a:t>
            </a:r>
            <a:r>
              <a:rPr lang="en-US" altLang="ko-KR" sz="1200" dirty="0"/>
              <a:t>;</a:t>
            </a:r>
          </a:p>
          <a:p>
            <a:endParaRPr lang="en-US" altLang="ko-KR" sz="1200" dirty="0"/>
          </a:p>
          <a:p>
            <a:endParaRPr lang="en-US" altLang="ko-KR" sz="1200" dirty="0" smtClean="0"/>
          </a:p>
          <a:p>
            <a:endParaRPr lang="en-US" altLang="ko-KR" sz="1200" dirty="0"/>
          </a:p>
          <a:p>
            <a:endParaRPr lang="en-US" altLang="ko-KR" sz="1200" dirty="0" smtClean="0"/>
          </a:p>
          <a:p>
            <a:endParaRPr lang="en-US" altLang="ko-KR" sz="1200" dirty="0"/>
          </a:p>
          <a:p>
            <a:endParaRPr lang="en-US" altLang="ko-KR" sz="1400" dirty="0" smtClean="0"/>
          </a:p>
          <a:p>
            <a:endParaRPr lang="en-US" altLang="ko-KR" sz="1400" dirty="0"/>
          </a:p>
          <a:p>
            <a:r>
              <a:rPr lang="en-US" altLang="ko-KR" sz="1400" dirty="0" smtClean="0"/>
              <a:t>1.2.6 </a:t>
            </a:r>
            <a:r>
              <a:rPr lang="ko-KR" altLang="en-US" sz="1400" dirty="0"/>
              <a:t>데이터 삭제</a:t>
            </a:r>
          </a:p>
          <a:p>
            <a:endParaRPr lang="ko-KR" altLang="en-US" sz="1200" dirty="0"/>
          </a:p>
          <a:p>
            <a:r>
              <a:rPr lang="ko-KR" altLang="en-US" sz="1200" dirty="0"/>
              <a:t>다음 단계를 진행하기 위해 데이터를 삭제합니다</a:t>
            </a:r>
            <a:r>
              <a:rPr lang="en-US" altLang="ko-KR" sz="1200" dirty="0"/>
              <a:t>.</a:t>
            </a:r>
          </a:p>
          <a:p>
            <a:endParaRPr lang="en-US" altLang="ko-KR" sz="1200" dirty="0"/>
          </a:p>
          <a:p>
            <a:r>
              <a:rPr lang="en-US" altLang="ko-KR" sz="1200" dirty="0">
                <a:solidFill>
                  <a:schemeClr val="accent1"/>
                </a:solidFill>
              </a:rPr>
              <a:t>truncate </a:t>
            </a:r>
            <a:r>
              <a:rPr lang="en-US" altLang="ko-KR" sz="1200" dirty="0" err="1">
                <a:solidFill>
                  <a:schemeClr val="accent1"/>
                </a:solidFill>
              </a:rPr>
              <a:t>doc_t</a:t>
            </a:r>
            <a:r>
              <a:rPr lang="en-US" altLang="ko-KR" sz="1200" dirty="0">
                <a:solidFill>
                  <a:schemeClr val="accent1"/>
                </a:solidFill>
              </a:rPr>
              <a:t>;</a:t>
            </a:r>
            <a:endParaRPr lang="ko-KR" altLang="en-US" sz="1200" dirty="0">
              <a:solidFill>
                <a:schemeClr val="accent1"/>
              </a:solidFill>
            </a:endParaRPr>
          </a:p>
          <a:p>
            <a:endParaRPr lang="ko-KR" altLang="en-US" sz="1200" dirty="0"/>
          </a:p>
        </p:txBody>
      </p:sp>
      <p:pic>
        <p:nvPicPr>
          <p:cNvPr id="6" name="그림 5"/>
          <p:cNvPicPr>
            <a:picLocks noChangeAspect="1"/>
          </p:cNvPicPr>
          <p:nvPr/>
        </p:nvPicPr>
        <p:blipFill>
          <a:blip r:embed="rId2"/>
          <a:stretch>
            <a:fillRect/>
          </a:stretch>
        </p:blipFill>
        <p:spPr>
          <a:xfrm>
            <a:off x="944880" y="2307272"/>
            <a:ext cx="9918700" cy="1078439"/>
          </a:xfrm>
          <a:prstGeom prst="rect">
            <a:avLst/>
          </a:prstGeom>
        </p:spPr>
      </p:pic>
      <p:pic>
        <p:nvPicPr>
          <p:cNvPr id="7" name="그림 6"/>
          <p:cNvPicPr>
            <a:picLocks noChangeAspect="1"/>
          </p:cNvPicPr>
          <p:nvPr/>
        </p:nvPicPr>
        <p:blipFill>
          <a:blip r:embed="rId3"/>
          <a:stretch>
            <a:fillRect/>
          </a:stretch>
        </p:blipFill>
        <p:spPr>
          <a:xfrm>
            <a:off x="944880" y="4018275"/>
            <a:ext cx="9918700" cy="949868"/>
          </a:xfrm>
          <a:prstGeom prst="rect">
            <a:avLst/>
          </a:prstGeom>
        </p:spPr>
      </p:pic>
    </p:spTree>
    <p:extLst>
      <p:ext uri="{BB962C8B-B14F-4D97-AF65-F5344CB8AC3E}">
        <p14:creationId xmlns:p14="http://schemas.microsoft.com/office/powerpoint/2010/main" val="311680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031"/>
          <p:cNvSpPr>
            <a:spLocks noGrp="1" noChangeArrowheads="1"/>
          </p:cNvSpPr>
          <p:nvPr>
            <p:ph type="title"/>
          </p:nvPr>
        </p:nvSpPr>
        <p:spPr/>
        <p:txBody>
          <a:bodyPr/>
          <a:lstStyle/>
          <a:p>
            <a:r>
              <a:rPr lang="ko-KR" altLang="en-US" dirty="0"/>
              <a:t>오라클 </a:t>
            </a:r>
            <a:r>
              <a:rPr lang="en-US" altLang="ko-KR" dirty="0"/>
              <a:t>Security </a:t>
            </a:r>
            <a:r>
              <a:rPr lang="ko-KR" altLang="en-US" dirty="0" smtClean="0"/>
              <a:t>사상</a:t>
            </a:r>
            <a:r>
              <a:rPr lang="en-US" altLang="ko-KR" dirty="0"/>
              <a:t/>
            </a:r>
            <a:br>
              <a:rPr lang="en-US" altLang="ko-KR" dirty="0"/>
            </a:br>
            <a:r>
              <a:rPr lang="en-US" altLang="ko-KR" sz="2000" dirty="0" smtClean="0"/>
              <a:t>defense </a:t>
            </a:r>
            <a:r>
              <a:rPr lang="en-US" altLang="ko-KR" sz="2000" dirty="0"/>
              <a:t>in depth – </a:t>
            </a:r>
            <a:r>
              <a:rPr lang="ko-KR" altLang="en-US" sz="2000" dirty="0"/>
              <a:t>데이터</a:t>
            </a:r>
            <a:r>
              <a:rPr lang="en-US" altLang="ko-KR" sz="2000" dirty="0"/>
              <a:t> </a:t>
            </a:r>
            <a:r>
              <a:rPr lang="ko-KR" altLang="en-US" sz="2000" dirty="0"/>
              <a:t>근접 방호</a:t>
            </a:r>
            <a:endParaRPr lang="en-US" altLang="ko-KR" sz="2000" dirty="0"/>
          </a:p>
        </p:txBody>
      </p:sp>
      <p:sp>
        <p:nvSpPr>
          <p:cNvPr id="2" name="내용 개체 틀 1"/>
          <p:cNvSpPr>
            <a:spLocks noGrp="1"/>
          </p:cNvSpPr>
          <p:nvPr>
            <p:ph idx="1"/>
          </p:nvPr>
        </p:nvSpPr>
        <p:spPr/>
        <p:txBody>
          <a:bodyPr/>
          <a:lstStyle/>
          <a:p>
            <a:endParaRPr lang="ko-KR" altLang="en-US" dirty="0"/>
          </a:p>
        </p:txBody>
      </p:sp>
      <p:sp>
        <p:nvSpPr>
          <p:cNvPr id="18452" name="Rectangle 40"/>
          <p:cNvSpPr>
            <a:spLocks noChangeArrowheads="1"/>
          </p:cNvSpPr>
          <p:nvPr/>
        </p:nvSpPr>
        <p:spPr bwMode="auto">
          <a:xfrm>
            <a:off x="7024503" y="5570451"/>
            <a:ext cx="4706241" cy="59485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53" name="Rectangle 82"/>
          <p:cNvSpPr>
            <a:spLocks/>
          </p:cNvSpPr>
          <p:nvPr/>
        </p:nvSpPr>
        <p:spPr bwMode="auto">
          <a:xfrm>
            <a:off x="7008001" y="5787624"/>
            <a:ext cx="4367663" cy="264379"/>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ym typeface="Arial" charset="0"/>
              </a:rPr>
              <a:t> </a:t>
            </a:r>
            <a:r>
              <a:rPr lang="en-US" sz="1600" dirty="0">
                <a:solidFill>
                  <a:srgbClr val="000000"/>
                </a:solidFill>
                <a:sym typeface="Arial" charset="0"/>
              </a:rPr>
              <a:t>Oracle Database Firewall (AVDF)</a:t>
            </a:r>
          </a:p>
        </p:txBody>
      </p:sp>
      <p:sp>
        <p:nvSpPr>
          <p:cNvPr id="18436" name="Rectangle 32"/>
          <p:cNvSpPr>
            <a:spLocks noChangeArrowheads="1"/>
          </p:cNvSpPr>
          <p:nvPr/>
        </p:nvSpPr>
        <p:spPr bwMode="auto">
          <a:xfrm>
            <a:off x="7010163" y="1935240"/>
            <a:ext cx="4706241" cy="104099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37" name="Rectangle 36"/>
          <p:cNvSpPr>
            <a:spLocks noChangeArrowheads="1"/>
          </p:cNvSpPr>
          <p:nvPr/>
        </p:nvSpPr>
        <p:spPr bwMode="auto">
          <a:xfrm>
            <a:off x="7010163" y="3288722"/>
            <a:ext cx="4706241" cy="99122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51" name="Rectangle 37"/>
          <p:cNvSpPr>
            <a:spLocks noChangeArrowheads="1"/>
          </p:cNvSpPr>
          <p:nvPr/>
        </p:nvSpPr>
        <p:spPr bwMode="auto">
          <a:xfrm>
            <a:off x="7010166" y="2984568"/>
            <a:ext cx="4704126" cy="294673"/>
          </a:xfrm>
          <a:prstGeom prst="rect">
            <a:avLst/>
          </a:prstGeom>
          <a:solidFill>
            <a:schemeClr val="bg1">
              <a:lumMod val="85000"/>
            </a:schemeClr>
          </a:soli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39" name="Text Box 38"/>
          <p:cNvSpPr txBox="1">
            <a:spLocks noChangeArrowheads="1"/>
          </p:cNvSpPr>
          <p:nvPr/>
        </p:nvSpPr>
        <p:spPr bwMode="auto">
          <a:xfrm>
            <a:off x="7099107" y="2958403"/>
            <a:ext cx="2619751" cy="34163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b="1" dirty="0"/>
              <a:t>Access Control</a:t>
            </a:r>
          </a:p>
        </p:txBody>
      </p:sp>
      <p:sp>
        <p:nvSpPr>
          <p:cNvPr id="18440" name="Rectangle 91"/>
          <p:cNvSpPr>
            <a:spLocks/>
          </p:cNvSpPr>
          <p:nvPr/>
        </p:nvSpPr>
        <p:spPr bwMode="auto">
          <a:xfrm>
            <a:off x="6974930" y="3399491"/>
            <a:ext cx="3883071" cy="530134"/>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Database Vault / Key Vault</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Privileged Account Manager</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Label Security</a:t>
            </a:r>
          </a:p>
        </p:txBody>
      </p:sp>
      <p:sp>
        <p:nvSpPr>
          <p:cNvPr id="18441" name="Rectangle 40"/>
          <p:cNvSpPr>
            <a:spLocks noChangeArrowheads="1"/>
          </p:cNvSpPr>
          <p:nvPr/>
        </p:nvSpPr>
        <p:spPr bwMode="auto">
          <a:xfrm>
            <a:off x="7010163" y="4624067"/>
            <a:ext cx="4706241" cy="925327"/>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55" name="Rectangle 41"/>
          <p:cNvSpPr>
            <a:spLocks noChangeArrowheads="1"/>
          </p:cNvSpPr>
          <p:nvPr/>
        </p:nvSpPr>
        <p:spPr bwMode="auto">
          <a:xfrm>
            <a:off x="7010166" y="1925601"/>
            <a:ext cx="4704126" cy="294673"/>
          </a:xfrm>
          <a:prstGeom prst="rect">
            <a:avLst/>
          </a:prstGeom>
          <a:gradFill flip="none" rotWithShape="1">
            <a:gsLst>
              <a:gs pos="30000">
                <a:srgbClr val="53708D">
                  <a:alpha val="80000"/>
                </a:srgbClr>
              </a:gs>
              <a:gs pos="50000">
                <a:srgbClr val="476079"/>
              </a:gs>
              <a:gs pos="100000">
                <a:srgbClr val="53708D"/>
              </a:gs>
            </a:gsLst>
            <a:lin ang="2700000" scaled="1"/>
            <a:tileRect/>
          </a:gra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43" name="Rectangle 95"/>
          <p:cNvSpPr>
            <a:spLocks/>
          </p:cNvSpPr>
          <p:nvPr/>
        </p:nvSpPr>
        <p:spPr bwMode="auto">
          <a:xfrm>
            <a:off x="6928379" y="2297837"/>
            <a:ext cx="4539067" cy="768352"/>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 typeface="Arial" charset="0"/>
              <a:buChar char="•"/>
            </a:pPr>
            <a:r>
              <a:rPr lang="en-US" sz="1600" dirty="0">
                <a:sym typeface="Arial" charset="0"/>
              </a:rPr>
              <a:t>Oracle Advanced Security / Key Vault</a:t>
            </a:r>
          </a:p>
          <a:p>
            <a:pPr marL="152373" indent="-152373" defTabSz="857101">
              <a:lnSpc>
                <a:spcPct val="90000"/>
              </a:lnSpc>
              <a:spcBef>
                <a:spcPct val="35000"/>
              </a:spcBef>
              <a:buClr>
                <a:srgbClr val="FD0000"/>
              </a:buClr>
              <a:buFont typeface="Arial" charset="0"/>
              <a:buChar char="•"/>
            </a:pPr>
            <a:r>
              <a:rPr lang="en-US" sz="1600" dirty="0">
                <a:sym typeface="Arial" charset="0"/>
              </a:rPr>
              <a:t>Oracle Data Masking / redaction </a:t>
            </a:r>
          </a:p>
          <a:p>
            <a:pPr marL="152373" indent="-152373" defTabSz="857101">
              <a:lnSpc>
                <a:spcPct val="90000"/>
              </a:lnSpc>
              <a:spcBef>
                <a:spcPct val="35000"/>
              </a:spcBef>
              <a:buClr>
                <a:srgbClr val="FD0000"/>
              </a:buClr>
            </a:pPr>
            <a:r>
              <a:rPr lang="en-US" sz="1600" dirty="0">
                <a:solidFill>
                  <a:srgbClr val="000000"/>
                </a:solidFill>
                <a:sym typeface="Arial" charset="0"/>
              </a:rPr>
              <a:t> </a:t>
            </a:r>
          </a:p>
        </p:txBody>
      </p:sp>
      <p:sp>
        <p:nvSpPr>
          <p:cNvPr id="18444" name="Text Box 43"/>
          <p:cNvSpPr txBox="1">
            <a:spLocks noChangeArrowheads="1"/>
          </p:cNvSpPr>
          <p:nvPr/>
        </p:nvSpPr>
        <p:spPr bwMode="auto">
          <a:xfrm>
            <a:off x="7099103" y="1893928"/>
            <a:ext cx="4094683"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Encryption and Masking </a:t>
            </a:r>
          </a:p>
        </p:txBody>
      </p:sp>
      <p:sp>
        <p:nvSpPr>
          <p:cNvPr id="58" name="Rectangle 33"/>
          <p:cNvSpPr>
            <a:spLocks noChangeArrowheads="1"/>
          </p:cNvSpPr>
          <p:nvPr/>
        </p:nvSpPr>
        <p:spPr bwMode="auto">
          <a:xfrm>
            <a:off x="7010166" y="4331361"/>
            <a:ext cx="4704126" cy="294673"/>
          </a:xfrm>
          <a:prstGeom prst="rect">
            <a:avLst/>
          </a:prstGeom>
          <a:solidFill>
            <a:schemeClr val="tx1">
              <a:lumMod val="65000"/>
              <a:lumOff val="35000"/>
            </a:schemeClr>
          </a:soli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46" name="Text Box 34"/>
          <p:cNvSpPr txBox="1">
            <a:spLocks noChangeArrowheads="1"/>
          </p:cNvSpPr>
          <p:nvPr/>
        </p:nvSpPr>
        <p:spPr bwMode="auto">
          <a:xfrm>
            <a:off x="7099102" y="4299689"/>
            <a:ext cx="4570810"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Auditing and Tracking</a:t>
            </a:r>
          </a:p>
        </p:txBody>
      </p:sp>
      <p:sp>
        <p:nvSpPr>
          <p:cNvPr id="18447" name="Rectangle 82"/>
          <p:cNvSpPr>
            <a:spLocks/>
          </p:cNvSpPr>
          <p:nvPr/>
        </p:nvSpPr>
        <p:spPr bwMode="auto">
          <a:xfrm>
            <a:off x="6998205" y="4718155"/>
            <a:ext cx="4977104" cy="830316"/>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Audit Vault (AVDF)</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Configuration Management / Key Vault</a:t>
            </a:r>
          </a:p>
        </p:txBody>
      </p:sp>
      <p:sp>
        <p:nvSpPr>
          <p:cNvPr id="18454" name="Rectangle 6"/>
          <p:cNvSpPr>
            <a:spLocks noChangeArrowheads="1"/>
          </p:cNvSpPr>
          <p:nvPr/>
        </p:nvSpPr>
        <p:spPr bwMode="auto">
          <a:xfrm>
            <a:off x="7010163" y="5391054"/>
            <a:ext cx="4706241" cy="330474"/>
          </a:xfrm>
          <a:prstGeom prst="rect">
            <a:avLst/>
          </a:prstGeom>
          <a:solidFill>
            <a:schemeClr val="accent1"/>
          </a:soli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55" name="Text Box 34"/>
          <p:cNvSpPr txBox="1">
            <a:spLocks noChangeArrowheads="1"/>
          </p:cNvSpPr>
          <p:nvPr/>
        </p:nvSpPr>
        <p:spPr bwMode="auto">
          <a:xfrm>
            <a:off x="7099103" y="5391054"/>
            <a:ext cx="4094683"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Monitoring and Blocking</a:t>
            </a:r>
          </a:p>
        </p:txBody>
      </p:sp>
      <p:sp>
        <p:nvSpPr>
          <p:cNvPr id="52" name="Oval 5"/>
          <p:cNvSpPr>
            <a:spLocks noChangeArrowheads="1"/>
          </p:cNvSpPr>
          <p:nvPr/>
        </p:nvSpPr>
        <p:spPr bwMode="auto">
          <a:xfrm>
            <a:off x="862219" y="5202950"/>
            <a:ext cx="5231792" cy="890347"/>
          </a:xfrm>
          <a:prstGeom prst="ellipse">
            <a:avLst/>
          </a:prstGeom>
          <a:solidFill>
            <a:srgbClr val="FF0000"/>
          </a:soli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53" name="Rectangle 6"/>
          <p:cNvSpPr>
            <a:spLocks noChangeArrowheads="1"/>
          </p:cNvSpPr>
          <p:nvPr/>
        </p:nvSpPr>
        <p:spPr bwMode="auto">
          <a:xfrm>
            <a:off x="862220" y="2618739"/>
            <a:ext cx="5233781" cy="3039032"/>
          </a:xfrm>
          <a:prstGeom prst="rect">
            <a:avLst/>
          </a:prstGeom>
          <a:solidFill>
            <a:srgbClr val="FF0000"/>
          </a:soli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54" name="Oval 7"/>
          <p:cNvSpPr>
            <a:spLocks noChangeArrowheads="1"/>
          </p:cNvSpPr>
          <p:nvPr/>
        </p:nvSpPr>
        <p:spPr bwMode="auto">
          <a:xfrm>
            <a:off x="862219" y="2165297"/>
            <a:ext cx="5231792" cy="890347"/>
          </a:xfrm>
          <a:prstGeom prst="ellipse">
            <a:avLst/>
          </a:prstGeom>
          <a:solidFill>
            <a:srgbClr val="FF0000"/>
          </a:soli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grpSp>
        <p:nvGrpSpPr>
          <p:cNvPr id="3" name="Group 11"/>
          <p:cNvGrpSpPr>
            <a:grpSpLocks/>
          </p:cNvGrpSpPr>
          <p:nvPr/>
        </p:nvGrpSpPr>
        <p:grpSpPr bwMode="auto">
          <a:xfrm>
            <a:off x="1176326" y="2401034"/>
            <a:ext cx="4601566" cy="3456528"/>
            <a:chOff x="1667" y="1016"/>
            <a:chExt cx="2228" cy="2400"/>
          </a:xfrm>
        </p:grpSpPr>
        <p:sp>
          <p:nvSpPr>
            <p:cNvPr id="57" name="Oval 12"/>
            <p:cNvSpPr>
              <a:spLocks noChangeArrowheads="1"/>
            </p:cNvSpPr>
            <p:nvPr/>
          </p:nvSpPr>
          <p:spPr bwMode="auto">
            <a:xfrm>
              <a:off x="1667" y="2869"/>
              <a:ext cx="2228" cy="547"/>
            </a:xfrm>
            <a:prstGeom prst="ellipse">
              <a:avLst/>
            </a:prstGeom>
            <a:solidFill>
              <a:srgbClr val="4D4D4D"/>
            </a:solidFill>
            <a:ln w="19050" algn="ctr">
              <a:noFill/>
              <a:prstDash val="sysDot"/>
              <a:round/>
              <a:headEnd/>
              <a:tailEnd/>
            </a:ln>
          </p:spPr>
          <p:txBody>
            <a:bodyPr wrap="none" anchor="ctr"/>
            <a:lstStyle/>
            <a:p>
              <a:pPr defTabSz="1218987">
                <a:defRPr/>
              </a:pPr>
              <a:endParaRPr lang="en-US" sz="2700" b="1" kern="0">
                <a:solidFill>
                  <a:srgbClr val="000000"/>
                </a:solidFill>
                <a:latin typeface="Arial" charset="0"/>
                <a:cs typeface="Arial" charset="0"/>
              </a:endParaRPr>
            </a:p>
          </p:txBody>
        </p:sp>
        <p:sp>
          <p:nvSpPr>
            <p:cNvPr id="59" name="Rectangle 13"/>
            <p:cNvSpPr>
              <a:spLocks noChangeArrowheads="1"/>
            </p:cNvSpPr>
            <p:nvPr/>
          </p:nvSpPr>
          <p:spPr bwMode="auto">
            <a:xfrm>
              <a:off x="1667" y="1281"/>
              <a:ext cx="2228" cy="1862"/>
            </a:xfrm>
            <a:prstGeom prst="rect">
              <a:avLst/>
            </a:prstGeom>
            <a:gradFill rotWithShape="1">
              <a:gsLst>
                <a:gs pos="0">
                  <a:srgbClr val="4D4D4D"/>
                </a:gs>
                <a:gs pos="50000">
                  <a:srgbClr val="4D4D4D">
                    <a:gamma/>
                    <a:shade val="79216"/>
                    <a:invGamma/>
                  </a:srgbClr>
                </a:gs>
                <a:gs pos="100000">
                  <a:srgbClr val="4D4D4D"/>
                </a:gs>
              </a:gsLst>
              <a:lin ang="5400000" scaled="1"/>
            </a:gradFill>
            <a:ln w="19050" algn="ctr">
              <a:noFill/>
              <a:prstDash val="sysDot"/>
              <a:miter lim="800000"/>
              <a:headEnd/>
              <a:tailEnd/>
            </a:ln>
            <a:effectLst/>
          </p:spPr>
          <p:txBody>
            <a:bodyPr wrap="none" anchor="ctr"/>
            <a:lstStyle/>
            <a:p>
              <a:pPr defTabSz="1218987">
                <a:defRPr/>
              </a:pPr>
              <a:endParaRPr lang="en-US" sz="2700" b="1" kern="0">
                <a:solidFill>
                  <a:srgbClr val="000000"/>
                </a:solidFill>
                <a:latin typeface="Arial" charset="0"/>
                <a:cs typeface="Arial" charset="0"/>
              </a:endParaRPr>
            </a:p>
          </p:txBody>
        </p:sp>
        <p:sp>
          <p:nvSpPr>
            <p:cNvPr id="60" name="Oval 14"/>
            <p:cNvSpPr>
              <a:spLocks noChangeArrowheads="1"/>
            </p:cNvSpPr>
            <p:nvPr/>
          </p:nvSpPr>
          <p:spPr bwMode="auto">
            <a:xfrm>
              <a:off x="1667" y="1016"/>
              <a:ext cx="2228" cy="547"/>
            </a:xfrm>
            <a:prstGeom prst="ellipse">
              <a:avLst/>
            </a:prstGeom>
            <a:gradFill rotWithShape="1">
              <a:gsLst>
                <a:gs pos="0">
                  <a:srgbClr val="4D4D4D">
                    <a:gamma/>
                    <a:tint val="57255"/>
                    <a:invGamma/>
                  </a:srgbClr>
                </a:gs>
                <a:gs pos="100000">
                  <a:srgbClr val="4D4D4D"/>
                </a:gs>
              </a:gsLst>
              <a:lin ang="5400000" scaled="1"/>
            </a:gradFill>
            <a:ln w="19050" algn="ctr">
              <a:noFill/>
              <a:prstDash val="sysDot"/>
              <a:round/>
              <a:headEnd/>
              <a:tailEnd/>
            </a:ln>
            <a:effectLst/>
          </p:spPr>
          <p:txBody>
            <a:bodyPr wrap="none" anchor="ctr"/>
            <a:lstStyle/>
            <a:p>
              <a:pPr defTabSz="1218987">
                <a:defRPr/>
              </a:pPr>
              <a:endParaRPr lang="en-US" sz="2700" b="1" kern="0">
                <a:solidFill>
                  <a:srgbClr val="000000"/>
                </a:solidFill>
                <a:latin typeface="Arial" charset="0"/>
                <a:cs typeface="Arial" charset="0"/>
              </a:endParaRPr>
            </a:p>
          </p:txBody>
        </p:sp>
      </p:grpSp>
      <p:grpSp>
        <p:nvGrpSpPr>
          <p:cNvPr id="4" name="Group 15"/>
          <p:cNvGrpSpPr>
            <a:grpSpLocks/>
          </p:cNvGrpSpPr>
          <p:nvPr/>
        </p:nvGrpSpPr>
        <p:grpSpPr bwMode="auto">
          <a:xfrm>
            <a:off x="1584465" y="2721856"/>
            <a:ext cx="3761280" cy="2842778"/>
            <a:chOff x="1854" y="1227"/>
            <a:chExt cx="1843" cy="1998"/>
          </a:xfrm>
        </p:grpSpPr>
        <p:sp>
          <p:nvSpPr>
            <p:cNvPr id="62" name="Oval 16"/>
            <p:cNvSpPr>
              <a:spLocks noChangeArrowheads="1"/>
            </p:cNvSpPr>
            <p:nvPr/>
          </p:nvSpPr>
          <p:spPr bwMode="auto">
            <a:xfrm>
              <a:off x="1854" y="2773"/>
              <a:ext cx="1843" cy="452"/>
            </a:xfrm>
            <a:prstGeom prst="ellipse">
              <a:avLst/>
            </a:prstGeom>
            <a:solidFill>
              <a:srgbClr val="E0E0E0"/>
            </a:soli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63" name="Rectangle 17"/>
            <p:cNvSpPr>
              <a:spLocks noChangeArrowheads="1"/>
            </p:cNvSpPr>
            <p:nvPr/>
          </p:nvSpPr>
          <p:spPr bwMode="auto">
            <a:xfrm>
              <a:off x="1854" y="1461"/>
              <a:ext cx="1840" cy="1543"/>
            </a:xfrm>
            <a:prstGeom prst="rect">
              <a:avLst/>
            </a:prstGeom>
            <a:gradFill rotWithShape="1">
              <a:gsLst>
                <a:gs pos="0">
                  <a:srgbClr val="E0E0E0"/>
                </a:gs>
                <a:gs pos="50000">
                  <a:srgbClr val="B1B1B1"/>
                </a:gs>
                <a:gs pos="100000">
                  <a:srgbClr val="E0E0E0"/>
                </a:gs>
              </a:gsLst>
              <a:lin ang="5400000" scaled="1"/>
            </a:gra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64" name="Oval 18"/>
            <p:cNvSpPr>
              <a:spLocks noChangeArrowheads="1"/>
            </p:cNvSpPr>
            <p:nvPr/>
          </p:nvSpPr>
          <p:spPr bwMode="auto">
            <a:xfrm>
              <a:off x="1854" y="1227"/>
              <a:ext cx="1843" cy="452"/>
            </a:xfrm>
            <a:prstGeom prst="ellipse">
              <a:avLst/>
            </a:prstGeom>
            <a:gradFill rotWithShape="1">
              <a:gsLst>
                <a:gs pos="0">
                  <a:srgbClr val="F5F5F5"/>
                </a:gs>
                <a:gs pos="100000">
                  <a:srgbClr val="E0E0E0"/>
                </a:gs>
              </a:gsLst>
              <a:lin ang="5400000" scaled="1"/>
            </a:gra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grpSp>
      <p:grpSp>
        <p:nvGrpSpPr>
          <p:cNvPr id="5" name="Group 19"/>
          <p:cNvGrpSpPr>
            <a:grpSpLocks/>
          </p:cNvGrpSpPr>
          <p:nvPr/>
        </p:nvGrpSpPr>
        <p:grpSpPr bwMode="auto">
          <a:xfrm>
            <a:off x="1970596" y="3031524"/>
            <a:ext cx="2985016" cy="2249951"/>
            <a:chOff x="2028" y="1429"/>
            <a:chExt cx="1492" cy="1613"/>
          </a:xfrm>
        </p:grpSpPr>
        <p:sp>
          <p:nvSpPr>
            <p:cNvPr id="70" name="Oval 20"/>
            <p:cNvSpPr>
              <a:spLocks noChangeArrowheads="1"/>
            </p:cNvSpPr>
            <p:nvPr/>
          </p:nvSpPr>
          <p:spPr bwMode="auto">
            <a:xfrm>
              <a:off x="2028" y="2676"/>
              <a:ext cx="1491" cy="366"/>
            </a:xfrm>
            <a:prstGeom prst="ellipse">
              <a:avLst/>
            </a:prstGeom>
            <a:solidFill>
              <a:srgbClr val="53708D"/>
            </a:soli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75" name="Rectangle 21"/>
            <p:cNvSpPr>
              <a:spLocks noChangeArrowheads="1"/>
            </p:cNvSpPr>
            <p:nvPr/>
          </p:nvSpPr>
          <p:spPr bwMode="auto">
            <a:xfrm>
              <a:off x="2028" y="1613"/>
              <a:ext cx="1492" cy="1250"/>
            </a:xfrm>
            <a:prstGeom prst="rect">
              <a:avLst/>
            </a:prstGeom>
            <a:gradFill rotWithShape="1">
              <a:gsLst>
                <a:gs pos="0">
                  <a:srgbClr val="53708D"/>
                </a:gs>
                <a:gs pos="50000">
                  <a:srgbClr val="476079"/>
                </a:gs>
                <a:gs pos="100000">
                  <a:srgbClr val="53708D"/>
                </a:gs>
              </a:gsLst>
              <a:lin ang="5400000" scaled="1"/>
            </a:gra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76" name="Oval 22"/>
            <p:cNvSpPr>
              <a:spLocks noChangeArrowheads="1"/>
            </p:cNvSpPr>
            <p:nvPr/>
          </p:nvSpPr>
          <p:spPr bwMode="auto">
            <a:xfrm>
              <a:off x="2028" y="1429"/>
              <a:ext cx="1491" cy="366"/>
            </a:xfrm>
            <a:prstGeom prst="ellipse">
              <a:avLst/>
            </a:prstGeom>
            <a:gradFill rotWithShape="1">
              <a:gsLst>
                <a:gs pos="0">
                  <a:srgbClr val="9DADBE"/>
                </a:gs>
                <a:gs pos="100000">
                  <a:srgbClr val="53708D"/>
                </a:gs>
              </a:gsLst>
              <a:lin ang="5400000" scaled="1"/>
            </a:gra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grpSp>
      <p:sp>
        <p:nvSpPr>
          <p:cNvPr id="82" name="Oval 23"/>
          <p:cNvSpPr>
            <a:spLocks noChangeArrowheads="1"/>
          </p:cNvSpPr>
          <p:nvPr/>
        </p:nvSpPr>
        <p:spPr bwMode="auto">
          <a:xfrm flipV="1">
            <a:off x="2022618" y="4662144"/>
            <a:ext cx="2908990" cy="412886"/>
          </a:xfrm>
          <a:prstGeom prst="ellipse">
            <a:avLst/>
          </a:prstGeom>
          <a:gradFill rotWithShape="1">
            <a:gsLst>
              <a:gs pos="0">
                <a:srgbClr val="374B5E"/>
              </a:gs>
              <a:gs pos="100000">
                <a:srgbClr val="53708D"/>
              </a:gs>
            </a:gsLst>
            <a:path path="shape">
              <a:fillToRect l="50000" t="50000" r="50000" b="50000"/>
            </a:path>
          </a:gradFill>
          <a:ln w="9525" algn="ctr">
            <a:noFill/>
            <a:round/>
            <a:headEnd/>
            <a:tailEnd/>
          </a:ln>
        </p:spPr>
        <p:txBody>
          <a:bodyPr wrap="none" lIns="121899" tIns="60949" rIns="121899" bIns="60949" anchor="ctr"/>
          <a:lstStyle/>
          <a:p>
            <a:pPr eaLnBrk="1" hangingPunct="1"/>
            <a:endParaRPr lang="en-US" sz="2100" b="1">
              <a:solidFill>
                <a:srgbClr val="000000"/>
              </a:solidFill>
              <a:latin typeface="Arial" charset="0"/>
              <a:cs typeface="Arial" charset="0"/>
            </a:endParaRPr>
          </a:p>
        </p:txBody>
      </p:sp>
      <p:pic>
        <p:nvPicPr>
          <p:cNvPr id="83" name="Picture 24" descr="Database_old_and_new"/>
          <p:cNvPicPr>
            <a:picLocks noChangeAspect="1" noChangeArrowheads="1"/>
          </p:cNvPicPr>
          <p:nvPr/>
        </p:nvPicPr>
        <p:blipFill>
          <a:blip r:embed="rId3" cstate="print"/>
          <a:srcRect/>
          <a:stretch>
            <a:fillRect/>
          </a:stretch>
        </p:blipFill>
        <p:spPr bwMode="auto">
          <a:xfrm>
            <a:off x="2490773" y="3424881"/>
            <a:ext cx="1944662" cy="1470210"/>
          </a:xfrm>
          <a:prstGeom prst="rect">
            <a:avLst/>
          </a:prstGeom>
          <a:noFill/>
          <a:ln w="9525">
            <a:noFill/>
            <a:miter lim="800000"/>
            <a:headEnd/>
            <a:tailEnd/>
          </a:ln>
        </p:spPr>
      </p:pic>
      <p:pic>
        <p:nvPicPr>
          <p:cNvPr id="88" name="Picture 17" descr="Control-graphic"/>
          <p:cNvPicPr>
            <a:picLocks noChangeAspect="1" noChangeArrowheads="1"/>
          </p:cNvPicPr>
          <p:nvPr/>
        </p:nvPicPr>
        <p:blipFill>
          <a:blip r:embed="rId4" cstate="print"/>
          <a:srcRect/>
          <a:stretch>
            <a:fillRect/>
          </a:stretch>
        </p:blipFill>
        <p:spPr bwMode="auto">
          <a:xfrm>
            <a:off x="2728878" y="3773600"/>
            <a:ext cx="1452494" cy="1012688"/>
          </a:xfrm>
          <a:prstGeom prst="rect">
            <a:avLst/>
          </a:prstGeom>
          <a:noFill/>
          <a:ln w="9525">
            <a:noFill/>
            <a:miter lim="800000"/>
            <a:headEnd/>
            <a:tailEnd/>
          </a:ln>
        </p:spPr>
      </p:pic>
      <p:sp>
        <p:nvSpPr>
          <p:cNvPr id="41" name="Rectangle 40"/>
          <p:cNvSpPr/>
          <p:nvPr/>
        </p:nvSpPr>
        <p:spPr>
          <a:xfrm>
            <a:off x="5499418" y="6549390"/>
            <a:ext cx="3211830" cy="20574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800" dirty="0">
                <a:solidFill>
                  <a:schemeClr val="tx1"/>
                </a:solidFill>
              </a:rPr>
              <a:t>Copyright © 2016, Oracle and/or its affiliates. All rights reserved</a:t>
            </a:r>
            <a:endParaRPr lang="ko-KR" altLang="en-US" sz="800" dirty="0"/>
          </a:p>
        </p:txBody>
      </p:sp>
      <p:sp>
        <p:nvSpPr>
          <p:cNvPr id="10" name="Rectangle 9"/>
          <p:cNvSpPr/>
          <p:nvPr/>
        </p:nvSpPr>
        <p:spPr>
          <a:xfrm>
            <a:off x="11460560" y="6553897"/>
            <a:ext cx="330540" cy="215444"/>
          </a:xfrm>
          <a:prstGeom prst="rect">
            <a:avLst/>
          </a:prstGeom>
        </p:spPr>
        <p:txBody>
          <a:bodyPr wrap="none">
            <a:spAutoFit/>
          </a:bodyPr>
          <a:lstStyle/>
          <a:p>
            <a:fld id="{8E8BA12C-180C-45C2-AB9A-81E321EA445C}" type="slidenum">
              <a:rPr lang="en-US" altLang="ko-KR" sz="800">
                <a:solidFill>
                  <a:srgbClr val="5F5F5F"/>
                </a:solidFill>
              </a:rPr>
              <a:pPr/>
              <a:t>3</a:t>
            </a:fld>
            <a:endParaRPr lang="en-US" altLang="ko-KR" sz="800" dirty="0">
              <a:solidFill>
                <a:srgbClr val="5F5F5F"/>
              </a:solidFill>
            </a:endParaRPr>
          </a:p>
        </p:txBody>
      </p:sp>
      <p:cxnSp>
        <p:nvCxnSpPr>
          <p:cNvPr id="46" name="직선 화살표 연결선 45"/>
          <p:cNvCxnSpPr>
            <a:endCxn id="58" idx="1"/>
          </p:cNvCxnSpPr>
          <p:nvPr/>
        </p:nvCxnSpPr>
        <p:spPr>
          <a:xfrm flipV="1">
            <a:off x="5559762" y="4478698"/>
            <a:ext cx="1450404" cy="3352"/>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endCxn id="18454" idx="1"/>
          </p:cNvCxnSpPr>
          <p:nvPr/>
        </p:nvCxnSpPr>
        <p:spPr>
          <a:xfrm>
            <a:off x="5954894" y="4980136"/>
            <a:ext cx="1055269" cy="576155"/>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V="1">
            <a:off x="5150234" y="3145785"/>
            <a:ext cx="1879550" cy="779446"/>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endCxn id="55" idx="1"/>
          </p:cNvCxnSpPr>
          <p:nvPr/>
        </p:nvCxnSpPr>
        <p:spPr>
          <a:xfrm flipV="1">
            <a:off x="4724364" y="2072938"/>
            <a:ext cx="2285802" cy="1744525"/>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4608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30</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2. Oracle Label Security Policy </a:t>
            </a:r>
            <a:r>
              <a:rPr lang="ko-KR" altLang="en-US" dirty="0"/>
              <a:t>생성</a:t>
            </a:r>
          </a:p>
        </p:txBody>
      </p:sp>
      <p:sp>
        <p:nvSpPr>
          <p:cNvPr id="8" name="직사각형 7"/>
          <p:cNvSpPr/>
          <p:nvPr/>
        </p:nvSpPr>
        <p:spPr>
          <a:xfrm>
            <a:off x="670559" y="1262063"/>
            <a:ext cx="10859193" cy="4216539"/>
          </a:xfrm>
          <a:prstGeom prst="rect">
            <a:avLst/>
          </a:prstGeom>
        </p:spPr>
        <p:txBody>
          <a:bodyPr wrap="square">
            <a:spAutoFit/>
          </a:bodyPr>
          <a:lstStyle/>
          <a:p>
            <a:r>
              <a:rPr lang="ko-KR" altLang="en-US" sz="1600" dirty="0"/>
              <a:t>2.1 </a:t>
            </a:r>
            <a:r>
              <a:rPr lang="ko-KR" altLang="en-US" sz="1600" dirty="0" err="1"/>
              <a:t>Policy</a:t>
            </a:r>
            <a:r>
              <a:rPr lang="ko-KR" altLang="en-US" sz="1600" dirty="0"/>
              <a:t> 생성</a:t>
            </a:r>
          </a:p>
          <a:p>
            <a:pPr marL="285750" indent="-285750">
              <a:buFont typeface="Arial" panose="020B0604020202020204" pitchFamily="34" charset="0"/>
              <a:buChar char="•"/>
            </a:pPr>
            <a:r>
              <a:rPr lang="ko-KR" altLang="en-US" sz="1400" dirty="0"/>
              <a:t>"</a:t>
            </a:r>
            <a:r>
              <a:rPr lang="ko-KR" altLang="en-US" sz="1400" dirty="0" err="1"/>
              <a:t>doc_t_pol"이름의</a:t>
            </a:r>
            <a:r>
              <a:rPr lang="ko-KR" altLang="en-US" sz="1400" dirty="0"/>
              <a:t> OLS </a:t>
            </a:r>
            <a:r>
              <a:rPr lang="ko-KR" altLang="en-US" sz="1400" dirty="0" err="1"/>
              <a:t>Policy를</a:t>
            </a:r>
            <a:r>
              <a:rPr lang="ko-KR" altLang="en-US" sz="1400" dirty="0"/>
              <a:t> 사용하며 Data </a:t>
            </a:r>
            <a:r>
              <a:rPr lang="ko-KR" altLang="en-US" sz="1400" dirty="0" err="1"/>
              <a:t>Label</a:t>
            </a:r>
            <a:r>
              <a:rPr lang="ko-KR" altLang="en-US" sz="1400" dirty="0"/>
              <a:t> 값이 저장되는 </a:t>
            </a:r>
            <a:r>
              <a:rPr lang="ko-KR" altLang="en-US" sz="1400" dirty="0" err="1"/>
              <a:t>컬럼명은</a:t>
            </a:r>
            <a:r>
              <a:rPr lang="ko-KR" altLang="en-US" sz="1400" dirty="0"/>
              <a:t> '</a:t>
            </a:r>
            <a:r>
              <a:rPr lang="ko-KR" altLang="en-US" sz="1400" dirty="0" err="1"/>
              <a:t>doc_t_label'입니다</a:t>
            </a:r>
            <a:r>
              <a:rPr lang="ko-KR" altLang="en-US" sz="1400" dirty="0"/>
              <a:t>. </a:t>
            </a:r>
          </a:p>
          <a:p>
            <a:pPr marL="285750" indent="-285750">
              <a:buFont typeface="Arial" panose="020B0604020202020204" pitchFamily="34" charset="0"/>
              <a:buChar char="•"/>
            </a:pPr>
            <a:r>
              <a:rPr lang="ko-KR" altLang="en-US" sz="1400" dirty="0"/>
              <a:t>이 </a:t>
            </a:r>
            <a:r>
              <a:rPr lang="ko-KR" altLang="en-US" sz="1400" dirty="0" err="1"/>
              <a:t>Label</a:t>
            </a:r>
            <a:r>
              <a:rPr lang="ko-KR" altLang="en-US" sz="1400" dirty="0"/>
              <a:t> 컬럼은 OLS </a:t>
            </a:r>
            <a:r>
              <a:rPr lang="ko-KR" altLang="en-US" sz="1400" dirty="0" err="1"/>
              <a:t>administrator에</a:t>
            </a:r>
            <a:r>
              <a:rPr lang="ko-KR" altLang="en-US" sz="1400" dirty="0"/>
              <a:t> 의해서 관리되는 컬럼이며 사용자에게 </a:t>
            </a:r>
            <a:r>
              <a:rPr lang="ko-KR" altLang="en-US" sz="1400" dirty="0" smtClean="0"/>
              <a:t>보여질 수 </a:t>
            </a:r>
            <a:r>
              <a:rPr lang="ko-KR" altLang="en-US" sz="1400" dirty="0"/>
              <a:t>있고 감출 수도 있습니다(</a:t>
            </a:r>
            <a:r>
              <a:rPr lang="ko-KR" altLang="en-US" sz="1400" dirty="0" err="1"/>
              <a:t>Enable</a:t>
            </a:r>
            <a:r>
              <a:rPr lang="ko-KR" altLang="en-US" sz="1400" dirty="0"/>
              <a:t> 또는 </a:t>
            </a:r>
            <a:r>
              <a:rPr lang="ko-KR" altLang="en-US" sz="1400" dirty="0" err="1"/>
              <a:t>Disable</a:t>
            </a:r>
            <a:r>
              <a:rPr lang="ko-KR" altLang="en-US" sz="1400" dirty="0"/>
              <a:t>). </a:t>
            </a:r>
          </a:p>
          <a:p>
            <a:pPr marL="285750" indent="-285750">
              <a:buFont typeface="Arial" panose="020B0604020202020204" pitchFamily="34" charset="0"/>
              <a:buChar char="•"/>
            </a:pPr>
            <a:r>
              <a:rPr lang="ko-KR" altLang="en-US" sz="1400" dirty="0"/>
              <a:t>여기서는 </a:t>
            </a:r>
            <a:r>
              <a:rPr lang="ko-KR" altLang="en-US" sz="1400" dirty="0" err="1"/>
              <a:t>Enabled</a:t>
            </a:r>
            <a:r>
              <a:rPr lang="ko-KR" altLang="en-US" sz="1400" dirty="0"/>
              <a:t> 모드로 실행합니다. 이 테이블에 적용할 </a:t>
            </a:r>
            <a:r>
              <a:rPr lang="ko-KR" altLang="en-US" sz="1400" dirty="0" err="1"/>
              <a:t>Default</a:t>
            </a:r>
            <a:r>
              <a:rPr lang="ko-KR" altLang="en-US" sz="1400" dirty="0"/>
              <a:t> </a:t>
            </a:r>
            <a:r>
              <a:rPr lang="ko-KR" altLang="en-US" sz="1400" dirty="0" err="1"/>
              <a:t>Ploicy</a:t>
            </a:r>
            <a:r>
              <a:rPr lang="ko-KR" altLang="en-US" sz="1400" dirty="0"/>
              <a:t> </a:t>
            </a:r>
            <a:r>
              <a:rPr lang="ko-KR" altLang="en-US" sz="1400" dirty="0" err="1"/>
              <a:t>Enforcement</a:t>
            </a:r>
            <a:r>
              <a:rPr lang="ko-KR" altLang="en-US" sz="1400" dirty="0"/>
              <a:t> </a:t>
            </a:r>
            <a:r>
              <a:rPr lang="ko-KR" altLang="en-US" sz="1400" dirty="0" err="1"/>
              <a:t>option는</a:t>
            </a:r>
            <a:r>
              <a:rPr lang="ko-KR" altLang="en-US" sz="1400" dirty="0"/>
              <a:t> '</a:t>
            </a:r>
            <a:r>
              <a:rPr lang="ko-KR" altLang="en-US" sz="1400" dirty="0" err="1"/>
              <a:t>all_control'입니다</a:t>
            </a:r>
            <a:r>
              <a:rPr lang="ko-KR" altLang="en-US" sz="1400" dirty="0"/>
              <a:t>. </a:t>
            </a:r>
          </a:p>
          <a:p>
            <a:pPr marL="285750" indent="-285750">
              <a:buFont typeface="Arial" panose="020B0604020202020204" pitchFamily="34" charset="0"/>
              <a:buChar char="•"/>
            </a:pPr>
            <a:r>
              <a:rPr lang="ko-KR" altLang="en-US" sz="1400" dirty="0"/>
              <a:t>이는 </a:t>
            </a:r>
            <a:r>
              <a:rPr lang="ko-KR" altLang="en-US" sz="1400" dirty="0" err="1"/>
              <a:t>Enforce</a:t>
            </a:r>
            <a:r>
              <a:rPr lang="ko-KR" altLang="en-US" sz="1400" dirty="0"/>
              <a:t> </a:t>
            </a:r>
            <a:r>
              <a:rPr lang="ko-KR" altLang="en-US" sz="1400" dirty="0" err="1"/>
              <a:t>option에서</a:t>
            </a:r>
            <a:r>
              <a:rPr lang="ko-KR" altLang="en-US" sz="1400" dirty="0"/>
              <a:t> 제공되는 모든 컨트롤(</a:t>
            </a:r>
            <a:r>
              <a:rPr lang="ko-KR" altLang="en-US" sz="1400" dirty="0" err="1"/>
              <a:t>Read</a:t>
            </a:r>
            <a:r>
              <a:rPr lang="ko-KR" altLang="en-US" sz="1400" dirty="0"/>
              <a:t> </a:t>
            </a:r>
            <a:r>
              <a:rPr lang="ko-KR" altLang="en-US" sz="1400" dirty="0" err="1"/>
              <a:t>Control</a:t>
            </a:r>
            <a:r>
              <a:rPr lang="ko-KR" altLang="en-US" sz="1400" dirty="0"/>
              <a:t>, </a:t>
            </a:r>
            <a:r>
              <a:rPr lang="ko-KR" altLang="en-US" sz="1400" dirty="0" err="1"/>
              <a:t>Insert</a:t>
            </a:r>
            <a:r>
              <a:rPr lang="ko-KR" altLang="en-US" sz="1400" dirty="0"/>
              <a:t> </a:t>
            </a:r>
            <a:r>
              <a:rPr lang="ko-KR" altLang="en-US" sz="1400" dirty="0" err="1"/>
              <a:t>Control</a:t>
            </a:r>
            <a:r>
              <a:rPr lang="ko-KR" altLang="en-US" sz="1400" dirty="0"/>
              <a:t>, </a:t>
            </a:r>
            <a:r>
              <a:rPr lang="ko-KR" altLang="en-US" sz="1400" dirty="0" err="1"/>
              <a:t>Update</a:t>
            </a:r>
            <a:r>
              <a:rPr lang="ko-KR" altLang="en-US" sz="1400" dirty="0"/>
              <a:t> </a:t>
            </a:r>
            <a:r>
              <a:rPr lang="ko-KR" altLang="en-US" sz="1400" dirty="0" err="1"/>
              <a:t>Control</a:t>
            </a:r>
            <a:r>
              <a:rPr lang="ko-KR" altLang="en-US" sz="1400" dirty="0"/>
              <a:t>, </a:t>
            </a:r>
            <a:r>
              <a:rPr lang="ko-KR" altLang="en-US" sz="1400" dirty="0" err="1"/>
              <a:t>Delete</a:t>
            </a:r>
            <a:r>
              <a:rPr lang="ko-KR" altLang="en-US" sz="1400" dirty="0"/>
              <a:t> </a:t>
            </a:r>
            <a:r>
              <a:rPr lang="ko-KR" altLang="en-US" sz="1400" dirty="0" err="1"/>
              <a:t>Control</a:t>
            </a:r>
            <a:r>
              <a:rPr lang="ko-KR" altLang="en-US" sz="1400" dirty="0"/>
              <a:t>, </a:t>
            </a:r>
            <a:r>
              <a:rPr lang="ko-KR" altLang="en-US" sz="1400" dirty="0" err="1"/>
              <a:t>Label</a:t>
            </a:r>
            <a:r>
              <a:rPr lang="ko-KR" altLang="en-US" sz="1400" dirty="0"/>
              <a:t> </a:t>
            </a:r>
            <a:r>
              <a:rPr lang="ko-KR" altLang="en-US" sz="1400" dirty="0" err="1"/>
              <a:t>Default</a:t>
            </a:r>
            <a:r>
              <a:rPr lang="ko-KR" altLang="en-US" sz="1400" dirty="0"/>
              <a:t>, </a:t>
            </a:r>
            <a:r>
              <a:rPr lang="ko-KR" altLang="en-US" sz="1400" dirty="0" err="1"/>
              <a:t>Label</a:t>
            </a:r>
            <a:r>
              <a:rPr lang="ko-KR" altLang="en-US" sz="1400" dirty="0"/>
              <a:t> </a:t>
            </a:r>
            <a:r>
              <a:rPr lang="ko-KR" altLang="en-US" sz="1400" dirty="0" err="1"/>
              <a:t>Update</a:t>
            </a:r>
            <a:r>
              <a:rPr lang="ko-KR" altLang="en-US" sz="1400" dirty="0"/>
              <a:t>, </a:t>
            </a:r>
            <a:r>
              <a:rPr lang="ko-KR" altLang="en-US" sz="1400" dirty="0" err="1"/>
              <a:t>Check</a:t>
            </a:r>
            <a:r>
              <a:rPr lang="ko-KR" altLang="en-US" sz="1400" dirty="0"/>
              <a:t> </a:t>
            </a:r>
            <a:r>
              <a:rPr lang="ko-KR" altLang="en-US" sz="1400" dirty="0" err="1"/>
              <a:t>Control</a:t>
            </a:r>
            <a:r>
              <a:rPr lang="ko-KR" altLang="en-US" sz="1400" dirty="0"/>
              <a:t>)을 적용한다는 의미입니다. </a:t>
            </a:r>
          </a:p>
          <a:p>
            <a:pPr marL="285750" indent="-285750">
              <a:buFont typeface="Arial" panose="020B0604020202020204" pitchFamily="34" charset="0"/>
              <a:buChar char="•"/>
            </a:pPr>
            <a:r>
              <a:rPr lang="ko-KR" altLang="en-US" sz="1400" dirty="0" err="1"/>
              <a:t>enforcement</a:t>
            </a:r>
            <a:r>
              <a:rPr lang="ko-KR" altLang="en-US" sz="1400" dirty="0"/>
              <a:t> </a:t>
            </a:r>
            <a:r>
              <a:rPr lang="ko-KR" altLang="en-US" sz="1400" dirty="0" err="1"/>
              <a:t>option에</a:t>
            </a:r>
            <a:r>
              <a:rPr lang="ko-KR" altLang="en-US" sz="1400" dirty="0"/>
              <a:t> 대한 세부내용은 OLS </a:t>
            </a:r>
            <a:r>
              <a:rPr lang="ko-KR" altLang="en-US" sz="1400" dirty="0" err="1"/>
              <a:t>administers</a:t>
            </a:r>
            <a:r>
              <a:rPr lang="ko-KR" altLang="en-US" sz="1400" dirty="0"/>
              <a:t> </a:t>
            </a:r>
            <a:r>
              <a:rPr lang="ko-KR" altLang="en-US" sz="1400" dirty="0" err="1"/>
              <a:t>guide를</a:t>
            </a:r>
            <a:r>
              <a:rPr lang="ko-KR" altLang="en-US" sz="1400" dirty="0"/>
              <a:t> 참고하십시오.   </a:t>
            </a:r>
          </a:p>
          <a:p>
            <a:endParaRPr lang="ko-KR" altLang="en-US" sz="1400" dirty="0"/>
          </a:p>
          <a:p>
            <a:r>
              <a:rPr lang="ko-KR" altLang="en-US" sz="1400" dirty="0" err="1"/>
              <a:t>conn</a:t>
            </a:r>
            <a:r>
              <a:rPr lang="ko-KR" altLang="en-US" sz="1400" dirty="0"/>
              <a:t> </a:t>
            </a:r>
            <a:r>
              <a:rPr lang="ko-KR" altLang="en-US" sz="1400" dirty="0" err="1" smtClean="0"/>
              <a:t>lbacsys</a:t>
            </a:r>
            <a:r>
              <a:rPr lang="ko-KR" altLang="en-US" sz="1400" dirty="0" smtClean="0"/>
              <a:t>/Welcome1@</a:t>
            </a:r>
            <a:r>
              <a:rPr lang="en-US" altLang="ko-KR" sz="1400" dirty="0" err="1" smtClean="0"/>
              <a:t>pdbxx</a:t>
            </a:r>
            <a:endParaRPr lang="ko-KR" altLang="en-US" sz="1400" dirty="0"/>
          </a:p>
          <a:p>
            <a:endParaRPr lang="ko-KR" altLang="en-US" sz="1400" dirty="0"/>
          </a:p>
          <a:p>
            <a:r>
              <a:rPr lang="ko-KR" altLang="en-US" sz="1400" dirty="0"/>
              <a:t>EXEC </a:t>
            </a:r>
            <a:r>
              <a:rPr lang="ko-KR" altLang="en-US" sz="1400" dirty="0" err="1"/>
              <a:t>sa_sysdba.create_policy</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column_name</a:t>
            </a:r>
            <a:r>
              <a:rPr lang="ko-KR" altLang="en-US" sz="1400" dirty="0"/>
              <a:t> =&gt; '</a:t>
            </a:r>
            <a:r>
              <a:rPr lang="ko-KR" altLang="en-US" sz="1400" dirty="0" err="1"/>
              <a:t>doc_t_label</a:t>
            </a:r>
            <a:r>
              <a:rPr lang="ko-KR" altLang="en-US" sz="1400" dirty="0"/>
              <a:t>', </a:t>
            </a:r>
            <a:r>
              <a:rPr lang="ko-KR" altLang="en-US" sz="1400" dirty="0" err="1"/>
              <a:t>default_options</a:t>
            </a:r>
            <a:r>
              <a:rPr lang="ko-KR" altLang="en-US" sz="1400" dirty="0"/>
              <a:t> =&gt; '</a:t>
            </a:r>
            <a:r>
              <a:rPr lang="ko-KR" altLang="en-US" sz="1400" dirty="0" err="1"/>
              <a:t>all_control</a:t>
            </a:r>
            <a:r>
              <a:rPr lang="ko-KR" altLang="en-US" sz="1400" dirty="0" smtClean="0"/>
              <a:t>');</a:t>
            </a:r>
            <a:endParaRPr lang="en-US" altLang="ko-KR" sz="1400" dirty="0" smtClean="0"/>
          </a:p>
          <a:p>
            <a:endParaRPr lang="en-US" altLang="ko-KR" sz="1400" dirty="0" smtClean="0"/>
          </a:p>
          <a:p>
            <a:r>
              <a:rPr lang="en-US" altLang="ko-KR" sz="1400" dirty="0" smtClean="0"/>
              <a:t>set </a:t>
            </a:r>
            <a:r>
              <a:rPr lang="en-US" altLang="ko-KR" sz="1400" dirty="0"/>
              <a:t>line 200</a:t>
            </a:r>
          </a:p>
          <a:p>
            <a:r>
              <a:rPr lang="en-US" altLang="ko-KR" sz="1400" dirty="0"/>
              <a:t>col </a:t>
            </a:r>
            <a:r>
              <a:rPr lang="en-US" altLang="ko-KR" sz="1400" dirty="0" err="1"/>
              <a:t>policy_name</a:t>
            </a:r>
            <a:r>
              <a:rPr lang="en-US" altLang="ko-KR" sz="1400" dirty="0"/>
              <a:t> format a20</a:t>
            </a:r>
          </a:p>
          <a:p>
            <a:r>
              <a:rPr lang="en-US" altLang="ko-KR" sz="1400" dirty="0"/>
              <a:t>col </a:t>
            </a:r>
            <a:r>
              <a:rPr lang="en-US" altLang="ko-KR" sz="1400" dirty="0" err="1"/>
              <a:t>column_name</a:t>
            </a:r>
            <a:r>
              <a:rPr lang="en-US" altLang="ko-KR" sz="1400" dirty="0"/>
              <a:t> format a20</a:t>
            </a:r>
          </a:p>
          <a:p>
            <a:r>
              <a:rPr lang="en-US" altLang="ko-KR" sz="1400" dirty="0"/>
              <a:t>col </a:t>
            </a:r>
            <a:r>
              <a:rPr lang="en-US" altLang="ko-KR" sz="1400" dirty="0" err="1"/>
              <a:t>policy_options</a:t>
            </a:r>
            <a:r>
              <a:rPr lang="en-US" altLang="ko-KR" sz="1400" dirty="0"/>
              <a:t> format a50</a:t>
            </a:r>
          </a:p>
          <a:p>
            <a:r>
              <a:rPr lang="en-US" altLang="ko-KR" sz="1400" dirty="0"/>
              <a:t>SELECT </a:t>
            </a:r>
            <a:r>
              <a:rPr lang="en-US" altLang="ko-KR" sz="1400" dirty="0" err="1"/>
              <a:t>policy_name</a:t>
            </a:r>
            <a:r>
              <a:rPr lang="en-US" altLang="ko-KR" sz="1400" dirty="0"/>
              <a:t>, </a:t>
            </a:r>
            <a:r>
              <a:rPr lang="en-US" altLang="ko-KR" sz="1400" dirty="0" err="1"/>
              <a:t>column_name</a:t>
            </a:r>
            <a:r>
              <a:rPr lang="en-US" altLang="ko-KR" sz="1400" dirty="0"/>
              <a:t>, status, </a:t>
            </a:r>
            <a:r>
              <a:rPr lang="en-US" altLang="ko-KR" sz="1400" dirty="0" err="1"/>
              <a:t>policy_options</a:t>
            </a:r>
            <a:r>
              <a:rPr lang="en-US" altLang="ko-KR" sz="1400" dirty="0"/>
              <a:t>, </a:t>
            </a:r>
            <a:r>
              <a:rPr lang="en-US" altLang="ko-KR" sz="1400" dirty="0" err="1"/>
              <a:t>policy_subscribed</a:t>
            </a:r>
            <a:r>
              <a:rPr lang="en-US" altLang="ko-KR" sz="1400" dirty="0"/>
              <a:t> subscribed </a:t>
            </a:r>
          </a:p>
          <a:p>
            <a:r>
              <a:rPr lang="en-US" altLang="ko-KR" sz="1400" dirty="0"/>
              <a:t>FROM </a:t>
            </a:r>
            <a:r>
              <a:rPr lang="en-US" altLang="ko-KR" sz="1400" dirty="0" err="1"/>
              <a:t>dba_sa_policies</a:t>
            </a:r>
            <a:r>
              <a:rPr lang="en-US" altLang="ko-KR" sz="1400" dirty="0"/>
              <a:t> where </a:t>
            </a:r>
            <a:r>
              <a:rPr lang="en-US" altLang="ko-KR" sz="1400" dirty="0" err="1"/>
              <a:t>policy_name</a:t>
            </a:r>
            <a:r>
              <a:rPr lang="en-US" altLang="ko-KR" sz="1400" dirty="0"/>
              <a:t> = 'DOC_T_POL</a:t>
            </a:r>
            <a:r>
              <a:rPr lang="en-US" altLang="ko-KR" sz="1400" dirty="0" smtClean="0"/>
              <a:t>';</a:t>
            </a:r>
          </a:p>
          <a:p>
            <a:endParaRPr lang="en-US" altLang="ko-KR" sz="1400" dirty="0"/>
          </a:p>
        </p:txBody>
      </p:sp>
      <p:pic>
        <p:nvPicPr>
          <p:cNvPr id="9" name="그림 8"/>
          <p:cNvPicPr>
            <a:picLocks noChangeAspect="1"/>
          </p:cNvPicPr>
          <p:nvPr/>
        </p:nvPicPr>
        <p:blipFill>
          <a:blip r:embed="rId2"/>
          <a:stretch>
            <a:fillRect/>
          </a:stretch>
        </p:blipFill>
        <p:spPr>
          <a:xfrm>
            <a:off x="762000" y="5285658"/>
            <a:ext cx="10165600" cy="1053078"/>
          </a:xfrm>
          <a:prstGeom prst="rect">
            <a:avLst/>
          </a:prstGeom>
        </p:spPr>
      </p:pic>
    </p:spTree>
    <p:extLst>
      <p:ext uri="{BB962C8B-B14F-4D97-AF65-F5344CB8AC3E}">
        <p14:creationId xmlns:p14="http://schemas.microsoft.com/office/powerpoint/2010/main" val="186618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2. Oracle Label Security Policy </a:t>
            </a:r>
            <a:r>
              <a:rPr lang="ko-KR" altLang="en-US" dirty="0"/>
              <a:t>생성</a:t>
            </a:r>
          </a:p>
        </p:txBody>
      </p:sp>
      <p:sp>
        <p:nvSpPr>
          <p:cNvPr id="8" name="직사각형 7"/>
          <p:cNvSpPr/>
          <p:nvPr/>
        </p:nvSpPr>
        <p:spPr>
          <a:xfrm>
            <a:off x="670559" y="1262063"/>
            <a:ext cx="10859193" cy="1231106"/>
          </a:xfrm>
          <a:prstGeom prst="rect">
            <a:avLst/>
          </a:prstGeom>
        </p:spPr>
        <p:txBody>
          <a:bodyPr wrap="square">
            <a:spAutoFit/>
          </a:bodyPr>
          <a:lstStyle/>
          <a:p>
            <a:r>
              <a:rPr lang="en-US" altLang="ko-KR" sz="1600" dirty="0"/>
              <a:t>2.2 Policy</a:t>
            </a:r>
            <a:r>
              <a:rPr lang="ko-KR" altLang="en-US" sz="1600" dirty="0"/>
              <a:t>에 대한 관리자 </a:t>
            </a:r>
            <a:r>
              <a:rPr lang="en-US" altLang="ko-KR" sz="1600" dirty="0"/>
              <a:t>admin </a:t>
            </a:r>
            <a:r>
              <a:rPr lang="ko-KR" altLang="en-US" sz="1600" dirty="0"/>
              <a:t>권한 </a:t>
            </a:r>
            <a:r>
              <a:rPr lang="ko-KR" altLang="en-US" sz="1600" dirty="0" smtClean="0"/>
              <a:t>이양</a:t>
            </a:r>
            <a:endParaRPr lang="en-US" altLang="ko-KR" sz="1600" dirty="0" smtClean="0"/>
          </a:p>
          <a:p>
            <a:endParaRPr lang="en-US" altLang="ko-KR" sz="1600" dirty="0" smtClean="0"/>
          </a:p>
          <a:p>
            <a:r>
              <a:rPr lang="ko-KR" altLang="en-US" sz="1400" dirty="0" smtClean="0"/>
              <a:t>만들어진 </a:t>
            </a:r>
            <a:r>
              <a:rPr lang="en-US" altLang="ko-KR" sz="1400" dirty="0"/>
              <a:t>"</a:t>
            </a:r>
            <a:r>
              <a:rPr lang="en-US" altLang="ko-KR" sz="1400" dirty="0" err="1"/>
              <a:t>ols_t_pol</a:t>
            </a:r>
            <a:r>
              <a:rPr lang="en-US" altLang="ko-KR" sz="1400" dirty="0"/>
              <a:t>"</a:t>
            </a:r>
            <a:r>
              <a:rPr lang="ko-KR" altLang="en-US" sz="1400" dirty="0"/>
              <a:t>에 대한 </a:t>
            </a:r>
            <a:r>
              <a:rPr lang="en-US" altLang="ko-KR" sz="1400" dirty="0"/>
              <a:t>admin </a:t>
            </a:r>
            <a:r>
              <a:rPr lang="ko-KR" altLang="en-US" sz="1400" dirty="0"/>
              <a:t>권한을 </a:t>
            </a:r>
            <a:r>
              <a:rPr lang="en-US" altLang="ko-KR" sz="1400" dirty="0"/>
              <a:t>"</a:t>
            </a:r>
            <a:r>
              <a:rPr lang="en-US" altLang="ko-KR" sz="1400" dirty="0" err="1"/>
              <a:t>docadmin</a:t>
            </a:r>
            <a:r>
              <a:rPr lang="en-US" altLang="ko-KR" sz="1400" dirty="0"/>
              <a:t>" user</a:t>
            </a:r>
            <a:r>
              <a:rPr lang="ko-KR" altLang="en-US" sz="1400" dirty="0"/>
              <a:t>에게 부여합니다</a:t>
            </a:r>
            <a:r>
              <a:rPr lang="en-US" altLang="ko-KR" sz="1400" dirty="0"/>
              <a:t>. _"</a:t>
            </a:r>
            <a:r>
              <a:rPr lang="en-US" altLang="ko-KR" sz="1400" dirty="0" err="1"/>
              <a:t>policyname</a:t>
            </a:r>
            <a:r>
              <a:rPr lang="en-US" altLang="ko-KR" sz="1400" dirty="0"/>
              <a:t>"_dba_ </a:t>
            </a:r>
            <a:r>
              <a:rPr lang="ko-KR" altLang="en-US" sz="1400" dirty="0"/>
              <a:t>와 같이 사용됩니다</a:t>
            </a:r>
            <a:r>
              <a:rPr lang="en-US" altLang="ko-KR" sz="1400" dirty="0"/>
              <a:t>.</a:t>
            </a:r>
          </a:p>
          <a:p>
            <a:endParaRPr lang="en-US" altLang="ko-KR" sz="1400" dirty="0"/>
          </a:p>
          <a:p>
            <a:r>
              <a:rPr lang="en-US" altLang="ko-KR" sz="1400" dirty="0"/>
              <a:t>GRANT </a:t>
            </a:r>
            <a:r>
              <a:rPr lang="en-US" altLang="ko-KR" sz="1400" dirty="0" err="1"/>
              <a:t>doc_t_pol_dba</a:t>
            </a:r>
            <a:r>
              <a:rPr lang="en-US" altLang="ko-KR" sz="1400" dirty="0"/>
              <a:t> TO </a:t>
            </a:r>
            <a:r>
              <a:rPr lang="en-US" altLang="ko-KR" sz="1400" dirty="0" err="1"/>
              <a:t>docadmin</a:t>
            </a:r>
            <a:r>
              <a:rPr lang="en-US" altLang="ko-KR" sz="1400" dirty="0"/>
              <a:t>;</a:t>
            </a:r>
            <a:endParaRPr lang="ko-KR" altLang="en-US" sz="1400" dirty="0"/>
          </a:p>
        </p:txBody>
      </p:sp>
    </p:spTree>
    <p:extLst>
      <p:ext uri="{BB962C8B-B14F-4D97-AF65-F5344CB8AC3E}">
        <p14:creationId xmlns:p14="http://schemas.microsoft.com/office/powerpoint/2010/main" val="129637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8" name="직사각형 7"/>
          <p:cNvSpPr/>
          <p:nvPr/>
        </p:nvSpPr>
        <p:spPr>
          <a:xfrm>
            <a:off x="670559" y="1262063"/>
            <a:ext cx="10859193" cy="1815882"/>
          </a:xfrm>
          <a:prstGeom prst="rect">
            <a:avLst/>
          </a:prstGeom>
        </p:spPr>
        <p:txBody>
          <a:bodyPr wrap="square">
            <a:spAutoFit/>
          </a:bodyPr>
          <a:lstStyle/>
          <a:p>
            <a:pPr marL="285750" indent="-285750">
              <a:buFont typeface="Arial" panose="020B0604020202020204" pitchFamily="34" charset="0"/>
              <a:buChar char="•"/>
            </a:pPr>
            <a:r>
              <a:rPr lang="en-US" altLang="ko-KR" sz="1400" dirty="0" smtClean="0"/>
              <a:t>OLS</a:t>
            </a:r>
            <a:r>
              <a:rPr lang="ko-KR" altLang="en-US" sz="1400" dirty="0"/>
              <a:t>의 모든 </a:t>
            </a:r>
            <a:r>
              <a:rPr lang="en-US" altLang="ko-KR" sz="1400" dirty="0"/>
              <a:t>policy</a:t>
            </a:r>
            <a:r>
              <a:rPr lang="ko-KR" altLang="en-US" sz="1400" dirty="0"/>
              <a:t>는 </a:t>
            </a:r>
            <a:r>
              <a:rPr lang="en-US" altLang="ko-KR" sz="1400" dirty="0"/>
              <a:t>Level</a:t>
            </a:r>
            <a:r>
              <a:rPr lang="en-US" altLang="ko-KR" sz="1400" dirty="0" smtClean="0"/>
              <a:t>, Compartment, Group </a:t>
            </a:r>
            <a:r>
              <a:rPr lang="ko-KR" altLang="en-US" sz="1400" dirty="0"/>
              <a:t>이라는 </a:t>
            </a:r>
            <a:r>
              <a:rPr lang="en-US" altLang="ko-KR" sz="1400" dirty="0"/>
              <a:t>3</a:t>
            </a:r>
            <a:r>
              <a:rPr lang="ko-KR" altLang="en-US" sz="1400" dirty="0"/>
              <a:t>개의 컴포넌트를 가질 수 있습니다</a:t>
            </a:r>
            <a:r>
              <a:rPr lang="en-US" altLang="ko-KR" sz="1400" dirty="0"/>
              <a:t>. </a:t>
            </a:r>
          </a:p>
          <a:p>
            <a:pPr marL="285750" indent="-285750">
              <a:buFont typeface="Arial" panose="020B0604020202020204" pitchFamily="34" charset="0"/>
              <a:buChar char="•"/>
            </a:pPr>
            <a:r>
              <a:rPr lang="ko-KR" altLang="en-US" sz="1400" dirty="0"/>
              <a:t>각 </a:t>
            </a:r>
            <a:r>
              <a:rPr lang="en-US" altLang="ko-KR" sz="1400" dirty="0"/>
              <a:t>Policy</a:t>
            </a:r>
            <a:r>
              <a:rPr lang="ko-KR" altLang="en-US" sz="1400" dirty="0"/>
              <a:t>에서 </a:t>
            </a:r>
            <a:r>
              <a:rPr lang="en-US" altLang="ko-KR" sz="1400" dirty="0"/>
              <a:t>Level </a:t>
            </a:r>
            <a:r>
              <a:rPr lang="ko-KR" altLang="en-US" sz="1400" dirty="0"/>
              <a:t>컴포넌트는 반드시 지정이 필요하지만 </a:t>
            </a:r>
            <a:r>
              <a:rPr lang="en-US" altLang="ko-KR" sz="1400" dirty="0"/>
              <a:t>Compartment </a:t>
            </a:r>
            <a:r>
              <a:rPr lang="ko-KR" altLang="en-US" sz="1400" dirty="0"/>
              <a:t>또는 </a:t>
            </a:r>
            <a:r>
              <a:rPr lang="en-US" altLang="ko-KR" sz="1400" dirty="0"/>
              <a:t>Group </a:t>
            </a:r>
            <a:r>
              <a:rPr lang="ko-KR" altLang="en-US" sz="1400" dirty="0"/>
              <a:t>은 </a:t>
            </a:r>
            <a:r>
              <a:rPr lang="ko-KR" altLang="en-US" sz="1400" dirty="0" smtClean="0"/>
              <a:t>업무 조건에 </a:t>
            </a:r>
            <a:r>
              <a:rPr lang="ko-KR" altLang="en-US" sz="1400" dirty="0"/>
              <a:t>따라 없을 수 있습니다</a:t>
            </a:r>
            <a:r>
              <a:rPr lang="en-US" altLang="ko-KR" sz="1400" dirty="0"/>
              <a:t>.</a:t>
            </a:r>
          </a:p>
          <a:p>
            <a:pPr marL="285750" indent="-285750">
              <a:buFont typeface="Arial" panose="020B0604020202020204" pitchFamily="34" charset="0"/>
              <a:buChar char="•"/>
            </a:pPr>
            <a:r>
              <a:rPr lang="en-US" altLang="ko-KR" sz="1400" dirty="0" smtClean="0"/>
              <a:t>Level, Compartment, Group </a:t>
            </a:r>
            <a:r>
              <a:rPr lang="ko-KR" altLang="en-US" sz="1400" dirty="0" smtClean="0"/>
              <a:t>컴포넌트들은 </a:t>
            </a:r>
            <a:r>
              <a:rPr lang="en-US" altLang="ko-KR" sz="1400" dirty="0"/>
              <a:t>short name</a:t>
            </a:r>
            <a:r>
              <a:rPr lang="ko-KR" altLang="en-US" sz="1400" dirty="0"/>
              <a:t>과 </a:t>
            </a:r>
            <a:r>
              <a:rPr lang="en-US" altLang="ko-KR" sz="1400" dirty="0"/>
              <a:t>long name</a:t>
            </a:r>
            <a:r>
              <a:rPr lang="ko-KR" altLang="en-US" sz="1400" dirty="0"/>
              <a:t>을 가지며 각 컴포넌트들의 </a:t>
            </a:r>
            <a:r>
              <a:rPr lang="en-US" altLang="ko-KR" sz="1400" dirty="0"/>
              <a:t>short name</a:t>
            </a:r>
            <a:r>
              <a:rPr lang="ko-KR" altLang="en-US" sz="1400" dirty="0"/>
              <a:t>을 </a:t>
            </a:r>
            <a:r>
              <a:rPr lang="ko-KR" altLang="en-US" sz="1400" dirty="0" smtClean="0"/>
              <a:t>유니크 한 </a:t>
            </a:r>
            <a:r>
              <a:rPr lang="ko-KR" altLang="en-US" sz="1400" dirty="0"/>
              <a:t>십진수 값</a:t>
            </a:r>
            <a:r>
              <a:rPr lang="en-US" altLang="ko-KR" sz="1400" dirty="0"/>
              <a:t>(Numeric tag)</a:t>
            </a:r>
            <a:r>
              <a:rPr lang="ko-KR" altLang="en-US" sz="1400" dirty="0"/>
              <a:t>으로 치환하여 </a:t>
            </a:r>
            <a:r>
              <a:rPr lang="en-US" altLang="ko-KR" sz="1400" dirty="0"/>
              <a:t>Dictionary </a:t>
            </a:r>
            <a:r>
              <a:rPr lang="ko-KR" altLang="en-US" sz="1400" dirty="0"/>
              <a:t>안에서 관리됩니다</a:t>
            </a:r>
            <a:r>
              <a:rPr lang="en-US" altLang="ko-KR" sz="1400" dirty="0"/>
              <a:t>. </a:t>
            </a:r>
          </a:p>
          <a:p>
            <a:pPr marL="285750" indent="-285750">
              <a:buFont typeface="Arial" panose="020B0604020202020204" pitchFamily="34" charset="0"/>
              <a:buChar char="•"/>
            </a:pPr>
            <a:r>
              <a:rPr lang="en-US" altLang="ko-KR" sz="1400" dirty="0" err="1"/>
              <a:t>dba_sa_labels</a:t>
            </a:r>
            <a:r>
              <a:rPr lang="en-US" altLang="ko-KR" sz="1400" dirty="0"/>
              <a:t> (policy</a:t>
            </a:r>
            <a:r>
              <a:rPr lang="ko-KR" altLang="en-US" sz="1400" dirty="0"/>
              <a:t>별 데이터 라벨 정보 확인</a:t>
            </a:r>
            <a:r>
              <a:rPr lang="en-US" altLang="ko-KR" sz="1400" dirty="0"/>
              <a:t>), </a:t>
            </a:r>
            <a:r>
              <a:rPr lang="en-US" altLang="ko-KR" sz="1400" dirty="0" err="1"/>
              <a:t>dba_sa_user_levels</a:t>
            </a:r>
            <a:r>
              <a:rPr lang="en-US" altLang="ko-KR" sz="1400" dirty="0"/>
              <a:t>(</a:t>
            </a:r>
            <a:r>
              <a:rPr lang="ko-KR" altLang="en-US" sz="1400" dirty="0" err="1"/>
              <a:t>유저별</a:t>
            </a:r>
            <a:r>
              <a:rPr lang="ko-KR" altLang="en-US" sz="1400" dirty="0"/>
              <a:t> 세션에 부여된 레벨 정보 확인</a:t>
            </a:r>
            <a:r>
              <a:rPr lang="en-US" altLang="ko-KR" sz="1400" dirty="0"/>
              <a:t>) </a:t>
            </a:r>
            <a:r>
              <a:rPr lang="ko-KR" altLang="en-US" sz="1400" dirty="0"/>
              <a:t>뷰를 통하여 확인 할 수 있습니다</a:t>
            </a:r>
            <a:r>
              <a:rPr lang="en-US" altLang="ko-KR" sz="1400" dirty="0"/>
              <a:t>.</a:t>
            </a:r>
          </a:p>
          <a:p>
            <a:pPr marL="285750" indent="-285750">
              <a:buFont typeface="Arial" panose="020B0604020202020204" pitchFamily="34" charset="0"/>
              <a:buChar char="•"/>
            </a:pPr>
            <a:r>
              <a:rPr lang="en-US" altLang="ko-KR" sz="1400" dirty="0"/>
              <a:t>Level </a:t>
            </a:r>
            <a:r>
              <a:rPr lang="ko-KR" altLang="en-US" sz="1400" dirty="0"/>
              <a:t>컴포넌트에서 </a:t>
            </a:r>
            <a:r>
              <a:rPr lang="en-US" altLang="ko-KR" sz="1400" dirty="0" err="1"/>
              <a:t>Neumeric</a:t>
            </a:r>
            <a:r>
              <a:rPr lang="en-US" altLang="ko-KR" sz="1400" dirty="0"/>
              <a:t> Tag </a:t>
            </a:r>
            <a:r>
              <a:rPr lang="ko-KR" altLang="en-US" sz="1400" dirty="0"/>
              <a:t>값은 크기가 클수록 민감도가 높음을 의미합니다</a:t>
            </a:r>
            <a:r>
              <a:rPr lang="en-US" altLang="ko-KR" sz="1400" dirty="0"/>
              <a:t>. Compartment, Group</a:t>
            </a:r>
            <a:r>
              <a:rPr lang="ko-KR" altLang="en-US" sz="1400" dirty="0"/>
              <a:t>의 </a:t>
            </a:r>
            <a:r>
              <a:rPr lang="en-US" altLang="ko-KR" sz="1400" dirty="0" err="1"/>
              <a:t>Netmeric</a:t>
            </a:r>
            <a:r>
              <a:rPr lang="en-US" altLang="ko-KR" sz="1400" dirty="0"/>
              <a:t> tag </a:t>
            </a:r>
            <a:r>
              <a:rPr lang="ko-KR" altLang="en-US" sz="1400" dirty="0"/>
              <a:t>값은 </a:t>
            </a:r>
            <a:r>
              <a:rPr lang="ko-KR" altLang="en-US" sz="1400" dirty="0" err="1"/>
              <a:t>유니크한</a:t>
            </a:r>
            <a:r>
              <a:rPr lang="ko-KR" altLang="en-US" sz="1400" dirty="0"/>
              <a:t> 값을 나타내는 것 이외에 특별한 높낮이가 없습니다</a:t>
            </a:r>
            <a:r>
              <a:rPr lang="en-US" altLang="ko-KR" sz="1400" dirty="0"/>
              <a:t>.</a:t>
            </a:r>
            <a:endParaRPr lang="ko-KR" altLang="en-US" sz="1200" dirty="0"/>
          </a:p>
        </p:txBody>
      </p:sp>
      <p:sp>
        <p:nvSpPr>
          <p:cNvPr id="5" name="직사각형 4"/>
          <p:cNvSpPr/>
          <p:nvPr/>
        </p:nvSpPr>
        <p:spPr>
          <a:xfrm>
            <a:off x="762000" y="3334872"/>
            <a:ext cx="11058698" cy="1415772"/>
          </a:xfrm>
          <a:prstGeom prst="rect">
            <a:avLst/>
          </a:prstGeom>
        </p:spPr>
        <p:txBody>
          <a:bodyPr wrap="square">
            <a:spAutoFit/>
          </a:bodyPr>
          <a:lstStyle/>
          <a:p>
            <a:r>
              <a:rPr lang="ko-KR" altLang="en-US" sz="1600" dirty="0"/>
              <a:t>3.1 Data에 대한 </a:t>
            </a:r>
            <a:r>
              <a:rPr lang="ko-KR" altLang="en-US" sz="1600" dirty="0" err="1"/>
              <a:t>Level</a:t>
            </a:r>
            <a:r>
              <a:rPr lang="ko-KR" altLang="en-US" sz="1600" dirty="0"/>
              <a:t> 컴포넌트 생성</a:t>
            </a:r>
          </a:p>
          <a:p>
            <a:pPr marL="285750" indent="-285750">
              <a:buFont typeface="Arial" panose="020B0604020202020204" pitchFamily="34" charset="0"/>
              <a:buChar char="•"/>
            </a:pPr>
            <a:r>
              <a:rPr lang="ko-KR" altLang="en-US" sz="1400" dirty="0"/>
              <a:t>"</a:t>
            </a:r>
            <a:r>
              <a:rPr lang="ko-KR" altLang="en-US" sz="1400" dirty="0" err="1"/>
              <a:t>Level"은</a:t>
            </a:r>
            <a:r>
              <a:rPr lang="ko-KR" altLang="en-US" sz="1400" dirty="0"/>
              <a:t> 데이터에 대한 민감도를 의미합니다. 특히 </a:t>
            </a:r>
            <a:r>
              <a:rPr lang="ko-KR" altLang="en-US" sz="1400" dirty="0" err="1"/>
              <a:t>Level</a:t>
            </a:r>
            <a:r>
              <a:rPr lang="ko-KR" altLang="en-US" sz="1400" dirty="0"/>
              <a:t> 컴포넌트에서는 </a:t>
            </a:r>
            <a:r>
              <a:rPr lang="ko-KR" altLang="en-US" sz="1400" dirty="0" err="1"/>
              <a:t>숫자값의</a:t>
            </a:r>
            <a:r>
              <a:rPr lang="ko-KR" altLang="en-US" sz="1400" dirty="0"/>
              <a:t> 크기가 클수록 민감도가 높음을 의미합니다.</a:t>
            </a:r>
          </a:p>
          <a:p>
            <a:pPr marL="285750" indent="-285750">
              <a:buFont typeface="Arial" panose="020B0604020202020204" pitchFamily="34" charset="0"/>
              <a:buChar char="•"/>
            </a:pPr>
            <a:r>
              <a:rPr lang="ko-KR" altLang="en-US" sz="1400" dirty="0" err="1" smtClean="0"/>
              <a:t>에제에서는</a:t>
            </a:r>
            <a:r>
              <a:rPr lang="ko-KR" altLang="en-US" sz="1400" dirty="0" smtClean="0"/>
              <a:t> </a:t>
            </a:r>
            <a:r>
              <a:rPr lang="ko-KR" altLang="en-US" sz="1400" dirty="0"/>
              <a:t>군대에서 사용하는 </a:t>
            </a:r>
            <a:r>
              <a:rPr lang="ko-KR" altLang="en-US" sz="1400" dirty="0" err="1"/>
              <a:t>비밀등급을</a:t>
            </a:r>
            <a:r>
              <a:rPr lang="ko-KR" altLang="en-US" sz="1400" dirty="0"/>
              <a:t> 기준으로 민감도 </a:t>
            </a:r>
            <a:r>
              <a:rPr lang="ko-KR" altLang="en-US" sz="1400" dirty="0" err="1"/>
              <a:t>level을</a:t>
            </a:r>
            <a:r>
              <a:rPr lang="ko-KR" altLang="en-US" sz="1400" dirty="0"/>
              <a:t> 지정합니다</a:t>
            </a:r>
            <a:r>
              <a:rPr lang="ko-KR" altLang="en-US" sz="1400" dirty="0" smtClean="0"/>
              <a:t>. </a:t>
            </a:r>
            <a:r>
              <a:rPr lang="ko-KR" altLang="en-US" sz="1400" dirty="0" err="1" smtClean="0"/>
              <a:t>군사자료는</a:t>
            </a:r>
            <a:r>
              <a:rPr lang="ko-KR" altLang="en-US" sz="1400" dirty="0" smtClean="0"/>
              <a:t> </a:t>
            </a:r>
            <a:r>
              <a:rPr lang="ko-KR" altLang="en-US" sz="1400" dirty="0"/>
              <a:t>"</a:t>
            </a:r>
            <a:r>
              <a:rPr lang="ko-KR" altLang="en-US" sz="1400" dirty="0" err="1"/>
              <a:t>군사대외비</a:t>
            </a:r>
            <a:r>
              <a:rPr lang="ko-KR" altLang="en-US" sz="1400" dirty="0"/>
              <a:t>"&lt;"군사3급비밀"&lt;"군사2급비밀" 순으로 민감도가 올라갑니다. </a:t>
            </a:r>
          </a:p>
          <a:p>
            <a:pPr marL="285750" indent="-285750">
              <a:buFont typeface="Arial" panose="020B0604020202020204" pitchFamily="34" charset="0"/>
              <a:buChar char="•"/>
            </a:pPr>
            <a:r>
              <a:rPr lang="ko-KR" altLang="en-US" sz="1400" dirty="0"/>
              <a:t>따라서 "</a:t>
            </a:r>
            <a:r>
              <a:rPr lang="ko-KR" altLang="en-US" sz="1400" dirty="0" err="1"/>
              <a:t>군사대외비"는</a:t>
            </a:r>
            <a:r>
              <a:rPr lang="ko-KR" altLang="en-US" sz="1400" dirty="0"/>
              <a:t> 11, "군사3급비밀"은 12, "군사2급비밀"은 13으로 지정하여 민감도 </a:t>
            </a:r>
            <a:r>
              <a:rPr lang="ko-KR" altLang="en-US" sz="1400" dirty="0" err="1"/>
              <a:t>Neumeric</a:t>
            </a:r>
            <a:r>
              <a:rPr lang="ko-KR" altLang="en-US" sz="1400" dirty="0"/>
              <a:t> </a:t>
            </a:r>
            <a:r>
              <a:rPr lang="ko-KR" altLang="en-US" sz="1400" dirty="0" err="1"/>
              <a:t>tag를</a:t>
            </a:r>
            <a:r>
              <a:rPr lang="ko-KR" altLang="en-US" sz="1400" dirty="0"/>
              <a:t> 지정합니다.</a:t>
            </a:r>
          </a:p>
          <a:p>
            <a:pPr marL="285750" indent="-285750">
              <a:buFont typeface="Arial" panose="020B0604020202020204" pitchFamily="34" charset="0"/>
              <a:buChar char="•"/>
            </a:pPr>
            <a:r>
              <a:rPr lang="ko-KR" altLang="en-US" sz="1400" dirty="0"/>
              <a:t>이 작업은 EM GUI 화면으로 실행이 가능합니다. </a:t>
            </a:r>
          </a:p>
        </p:txBody>
      </p:sp>
      <p:sp>
        <p:nvSpPr>
          <p:cNvPr id="6" name="직사각형 5"/>
          <p:cNvSpPr/>
          <p:nvPr/>
        </p:nvSpPr>
        <p:spPr>
          <a:xfrm>
            <a:off x="762000" y="4915607"/>
            <a:ext cx="11391208" cy="954107"/>
          </a:xfrm>
          <a:prstGeom prst="rect">
            <a:avLst/>
          </a:prstGeom>
        </p:spPr>
        <p:txBody>
          <a:bodyPr wrap="square">
            <a:spAutoFit/>
          </a:bodyPr>
          <a:lstStyle/>
          <a:p>
            <a:r>
              <a:rPr lang="en-US" altLang="ko-KR" sz="1400" dirty="0"/>
              <a:t>conn </a:t>
            </a:r>
            <a:r>
              <a:rPr lang="en-US" altLang="ko-KR" sz="1400" dirty="0" err="1" smtClean="0"/>
              <a:t>lbacsys</a:t>
            </a:r>
            <a:r>
              <a:rPr lang="en-US" altLang="ko-KR" sz="1400" dirty="0" smtClean="0"/>
              <a:t>/Welcome1@pdbxx</a:t>
            </a:r>
            <a:endParaRPr lang="en-US" altLang="ko-KR" sz="1400" dirty="0"/>
          </a:p>
          <a:p>
            <a:r>
              <a:rPr lang="en-US" altLang="ko-KR" sz="1400" dirty="0"/>
              <a:t>EXEC </a:t>
            </a:r>
            <a:r>
              <a:rPr lang="en-US" altLang="ko-KR" sz="1400" dirty="0" err="1"/>
              <a:t>sa_components.create_level</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level_num</a:t>
            </a:r>
            <a:r>
              <a:rPr lang="en-US" altLang="ko-KR" sz="1400" dirty="0"/>
              <a:t> =&gt; 11, </a:t>
            </a:r>
            <a:r>
              <a:rPr lang="en-US" altLang="ko-KR" sz="1400" dirty="0" err="1"/>
              <a:t>short_name</a:t>
            </a:r>
            <a:r>
              <a:rPr lang="en-US" altLang="ko-KR" sz="1400" dirty="0"/>
              <a:t> =&gt; 'R', </a:t>
            </a:r>
            <a:r>
              <a:rPr lang="en-US" altLang="ko-KR" sz="1400" dirty="0" err="1"/>
              <a:t>long_name</a:t>
            </a:r>
            <a:r>
              <a:rPr lang="en-US" altLang="ko-KR" sz="1400" dirty="0"/>
              <a:t> =&gt; '</a:t>
            </a:r>
            <a:r>
              <a:rPr lang="ko-KR" altLang="en-US" sz="1400" dirty="0" err="1"/>
              <a:t>군사대외비</a:t>
            </a:r>
            <a:r>
              <a:rPr lang="en-US" altLang="ko-KR" sz="1400" dirty="0"/>
              <a:t>');</a:t>
            </a:r>
          </a:p>
          <a:p>
            <a:r>
              <a:rPr lang="en-US" altLang="ko-KR" sz="1400" dirty="0"/>
              <a:t>EXEC </a:t>
            </a:r>
            <a:r>
              <a:rPr lang="en-US" altLang="ko-KR" sz="1400" dirty="0" err="1"/>
              <a:t>sa_components.create_level</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level_num</a:t>
            </a:r>
            <a:r>
              <a:rPr lang="en-US" altLang="ko-KR" sz="1400" dirty="0"/>
              <a:t> =&gt; 12, </a:t>
            </a:r>
            <a:r>
              <a:rPr lang="en-US" altLang="ko-KR" sz="1400" dirty="0" err="1"/>
              <a:t>short_name</a:t>
            </a:r>
            <a:r>
              <a:rPr lang="en-US" altLang="ko-KR" sz="1400" dirty="0"/>
              <a:t> =&gt; 'C', </a:t>
            </a:r>
            <a:r>
              <a:rPr lang="en-US" altLang="ko-KR" sz="1400" dirty="0" err="1"/>
              <a:t>long_name</a:t>
            </a:r>
            <a:r>
              <a:rPr lang="en-US" altLang="ko-KR" sz="1400" dirty="0"/>
              <a:t> =&gt; '</a:t>
            </a:r>
            <a:r>
              <a:rPr lang="ko-KR" altLang="en-US" sz="1400" dirty="0"/>
              <a:t>군사</a:t>
            </a:r>
            <a:r>
              <a:rPr lang="en-US" altLang="ko-KR" sz="1400" dirty="0"/>
              <a:t>3</a:t>
            </a:r>
            <a:r>
              <a:rPr lang="ko-KR" altLang="en-US" sz="1400" dirty="0" err="1"/>
              <a:t>급비밀</a:t>
            </a:r>
            <a:r>
              <a:rPr lang="en-US" altLang="ko-KR" sz="1400" dirty="0"/>
              <a:t>');</a:t>
            </a:r>
          </a:p>
          <a:p>
            <a:r>
              <a:rPr lang="en-US" altLang="ko-KR" sz="1400" dirty="0"/>
              <a:t>EXEC </a:t>
            </a:r>
            <a:r>
              <a:rPr lang="en-US" altLang="ko-KR" sz="1400" dirty="0" err="1"/>
              <a:t>sa_components.create_level</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level_num</a:t>
            </a:r>
            <a:r>
              <a:rPr lang="en-US" altLang="ko-KR" sz="1400" dirty="0"/>
              <a:t> =&gt; 13, </a:t>
            </a:r>
            <a:r>
              <a:rPr lang="en-US" altLang="ko-KR" sz="1400" dirty="0" err="1"/>
              <a:t>short_name</a:t>
            </a:r>
            <a:r>
              <a:rPr lang="en-US" altLang="ko-KR" sz="1400" dirty="0"/>
              <a:t> =&gt; 'S', </a:t>
            </a:r>
            <a:r>
              <a:rPr lang="en-US" altLang="ko-KR" sz="1400" dirty="0" err="1"/>
              <a:t>long_name</a:t>
            </a:r>
            <a:r>
              <a:rPr lang="en-US" altLang="ko-KR" sz="1400" dirty="0"/>
              <a:t> =&gt; '</a:t>
            </a:r>
            <a:r>
              <a:rPr lang="ko-KR" altLang="en-US" sz="1400" dirty="0"/>
              <a:t>군사</a:t>
            </a:r>
            <a:r>
              <a:rPr lang="en-US" altLang="ko-KR" sz="1400" dirty="0"/>
              <a:t>2</a:t>
            </a:r>
            <a:r>
              <a:rPr lang="ko-KR" altLang="en-US" sz="1400" dirty="0" err="1"/>
              <a:t>급비밀</a:t>
            </a:r>
            <a:r>
              <a:rPr lang="en-US" altLang="ko-KR" sz="1400" dirty="0"/>
              <a:t>');</a:t>
            </a:r>
            <a:endParaRPr lang="ko-KR" altLang="en-US" sz="1200" dirty="0"/>
          </a:p>
        </p:txBody>
      </p:sp>
    </p:spTree>
    <p:extLst>
      <p:ext uri="{BB962C8B-B14F-4D97-AF65-F5344CB8AC3E}">
        <p14:creationId xmlns:p14="http://schemas.microsoft.com/office/powerpoint/2010/main" val="171300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5" name="직사각형 4"/>
          <p:cNvSpPr/>
          <p:nvPr/>
        </p:nvSpPr>
        <p:spPr>
          <a:xfrm>
            <a:off x="687184" y="1377671"/>
            <a:ext cx="5588925" cy="738664"/>
          </a:xfrm>
          <a:prstGeom prst="rect">
            <a:avLst/>
          </a:prstGeom>
        </p:spPr>
        <p:txBody>
          <a:bodyPr wrap="square">
            <a:spAutoFit/>
          </a:bodyPr>
          <a:lstStyle/>
          <a:p>
            <a:r>
              <a:rPr lang="en-US" altLang="ko-KR" sz="1400" dirty="0"/>
              <a:t>col </a:t>
            </a:r>
            <a:r>
              <a:rPr lang="en-US" altLang="ko-KR" sz="1400" dirty="0" err="1"/>
              <a:t>long_name</a:t>
            </a:r>
            <a:r>
              <a:rPr lang="en-US" altLang="ko-KR" sz="1400" dirty="0"/>
              <a:t> format a30</a:t>
            </a:r>
          </a:p>
          <a:p>
            <a:r>
              <a:rPr lang="en-US" altLang="ko-KR" sz="1400" dirty="0"/>
              <a:t>SELECT * FROM </a:t>
            </a:r>
            <a:r>
              <a:rPr lang="en-US" altLang="ko-KR" sz="1400" dirty="0" err="1"/>
              <a:t>dba_sa_levels</a:t>
            </a:r>
            <a:r>
              <a:rPr lang="en-US" altLang="ko-KR" sz="1400" dirty="0"/>
              <a:t> where </a:t>
            </a:r>
            <a:r>
              <a:rPr lang="en-US" altLang="ko-KR" sz="1400" dirty="0" err="1"/>
              <a:t>policy_name</a:t>
            </a:r>
            <a:r>
              <a:rPr lang="en-US" altLang="ko-KR" sz="1400" dirty="0"/>
              <a:t> = 'DOC_T_POL' ORDER BY </a:t>
            </a:r>
            <a:r>
              <a:rPr lang="en-US" altLang="ko-KR" sz="1400" dirty="0" err="1"/>
              <a:t>level_num</a:t>
            </a:r>
            <a:r>
              <a:rPr lang="en-US" altLang="ko-KR" sz="1400" dirty="0" smtClean="0"/>
              <a:t>;</a:t>
            </a:r>
            <a:endParaRPr lang="en-US" altLang="ko-KR" sz="1400"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138" y="2116335"/>
            <a:ext cx="5128547" cy="3054951"/>
          </a:xfrm>
          <a:prstGeom prst="rect">
            <a:avLst/>
          </a:prstGeom>
        </p:spPr>
      </p:pic>
      <p:pic>
        <p:nvPicPr>
          <p:cNvPr id="7" name="그림 6"/>
          <p:cNvPicPr>
            <a:picLocks noChangeAspect="1"/>
          </p:cNvPicPr>
          <p:nvPr/>
        </p:nvPicPr>
        <p:blipFill>
          <a:blip r:embed="rId3"/>
          <a:stretch>
            <a:fillRect/>
          </a:stretch>
        </p:blipFill>
        <p:spPr>
          <a:xfrm>
            <a:off x="762000" y="2220830"/>
            <a:ext cx="5514109" cy="821939"/>
          </a:xfrm>
          <a:prstGeom prst="rect">
            <a:avLst/>
          </a:prstGeom>
        </p:spPr>
      </p:pic>
      <p:sp>
        <p:nvSpPr>
          <p:cNvPr id="9" name="TextBox 8"/>
          <p:cNvSpPr txBox="1"/>
          <p:nvPr/>
        </p:nvSpPr>
        <p:spPr>
          <a:xfrm>
            <a:off x="8733532" y="5302433"/>
            <a:ext cx="1407758" cy="307777"/>
          </a:xfrm>
          <a:prstGeom prst="rect">
            <a:avLst/>
          </a:prstGeom>
          <a:noFill/>
        </p:spPr>
        <p:txBody>
          <a:bodyPr wrap="none" rtlCol="0">
            <a:spAutoFit/>
          </a:bodyPr>
          <a:lstStyle/>
          <a:p>
            <a:r>
              <a:rPr lang="en-US" altLang="ko-KR" sz="1400" dirty="0" smtClean="0"/>
              <a:t>&lt;EM GUI </a:t>
            </a:r>
            <a:r>
              <a:rPr lang="ko-KR" altLang="en-US" sz="1400" dirty="0" smtClean="0"/>
              <a:t>화면</a:t>
            </a:r>
            <a:r>
              <a:rPr lang="en-US" altLang="ko-KR" sz="1400" dirty="0" smtClean="0"/>
              <a:t>&gt;</a:t>
            </a:r>
            <a:endParaRPr lang="ko-KR" altLang="en-US" sz="1400" dirty="0"/>
          </a:p>
        </p:txBody>
      </p:sp>
    </p:spTree>
    <p:extLst>
      <p:ext uri="{BB962C8B-B14F-4D97-AF65-F5344CB8AC3E}">
        <p14:creationId xmlns:p14="http://schemas.microsoft.com/office/powerpoint/2010/main" val="407152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5" name="직사각형 4"/>
          <p:cNvSpPr/>
          <p:nvPr/>
        </p:nvSpPr>
        <p:spPr>
          <a:xfrm>
            <a:off x="687184" y="1262063"/>
            <a:ext cx="10992198" cy="4001095"/>
          </a:xfrm>
          <a:prstGeom prst="rect">
            <a:avLst/>
          </a:prstGeom>
        </p:spPr>
        <p:txBody>
          <a:bodyPr wrap="square">
            <a:spAutoFit/>
          </a:bodyPr>
          <a:lstStyle/>
          <a:p>
            <a:r>
              <a:rPr lang="en-US" altLang="ko-KR" sz="1600" dirty="0"/>
              <a:t>3.2 Compartment </a:t>
            </a:r>
            <a:r>
              <a:rPr lang="ko-KR" altLang="en-US" sz="1600" dirty="0"/>
              <a:t>생성</a:t>
            </a:r>
          </a:p>
          <a:p>
            <a:pPr marL="285750" indent="-285750">
              <a:buFont typeface="Arial" panose="020B0604020202020204" pitchFamily="34" charset="0"/>
              <a:buChar char="•"/>
            </a:pPr>
            <a:r>
              <a:rPr lang="en-US" altLang="ko-KR" sz="1400" dirty="0"/>
              <a:t>Compartment</a:t>
            </a:r>
            <a:r>
              <a:rPr lang="ko-KR" altLang="en-US" sz="1400" dirty="0"/>
              <a:t>는 </a:t>
            </a:r>
            <a:r>
              <a:rPr lang="en-US" altLang="ko-KR" sz="1400" dirty="0"/>
              <a:t>OLS </a:t>
            </a:r>
            <a:r>
              <a:rPr lang="ko-KR" altLang="en-US" sz="1400" dirty="0"/>
              <a:t>기본 컴포넌트 중에 하나입니다</a:t>
            </a:r>
            <a:r>
              <a:rPr lang="en-US" altLang="ko-KR" sz="1400" dirty="0"/>
              <a:t>. Compartment</a:t>
            </a:r>
            <a:r>
              <a:rPr lang="ko-KR" altLang="en-US" sz="1400" dirty="0"/>
              <a:t>를 식별하는 작업은 </a:t>
            </a:r>
            <a:r>
              <a:rPr lang="en-US" altLang="ko-KR" sz="1400" dirty="0"/>
              <a:t>OLS </a:t>
            </a:r>
            <a:r>
              <a:rPr lang="ko-KR" altLang="en-US" sz="1400" dirty="0"/>
              <a:t>구현에 매우 중요합니다</a:t>
            </a:r>
            <a:r>
              <a:rPr lang="en-US" altLang="ko-KR" sz="1400" dirty="0"/>
              <a:t>. </a:t>
            </a:r>
          </a:p>
          <a:p>
            <a:pPr marL="285750" indent="-285750">
              <a:buFont typeface="Arial" panose="020B0604020202020204" pitchFamily="34" charset="0"/>
              <a:buChar char="•"/>
            </a:pPr>
            <a:r>
              <a:rPr lang="ko-KR" altLang="en-US" sz="1400" dirty="0" err="1"/>
              <a:t>실제업무</a:t>
            </a:r>
            <a:r>
              <a:rPr lang="ko-KR" altLang="en-US" sz="1400" dirty="0"/>
              <a:t> 환경에서는 접근통제 조건에 따라 다양한 </a:t>
            </a:r>
            <a:r>
              <a:rPr lang="en-US" altLang="ko-KR" sz="1400" dirty="0"/>
              <a:t>Compartment </a:t>
            </a:r>
            <a:r>
              <a:rPr lang="ko-KR" altLang="en-US" sz="1400" dirty="0" err="1"/>
              <a:t>후보군을</a:t>
            </a:r>
            <a:r>
              <a:rPr lang="ko-KR" altLang="en-US" sz="1400" dirty="0"/>
              <a:t> 찾을 수 있을 것입니다</a:t>
            </a:r>
            <a:r>
              <a:rPr lang="en-US" altLang="ko-KR" sz="1400" dirty="0"/>
              <a:t>. </a:t>
            </a:r>
          </a:p>
          <a:p>
            <a:pPr marL="285750" indent="-285750">
              <a:buFont typeface="Arial" panose="020B0604020202020204" pitchFamily="34" charset="0"/>
              <a:buChar char="•"/>
            </a:pPr>
            <a:r>
              <a:rPr lang="ko-KR" altLang="en-US" sz="1400" dirty="0"/>
              <a:t>조직 내에서 동일 업무를 하는 직군 또는 특정 목적의 </a:t>
            </a:r>
            <a:r>
              <a:rPr lang="en-US" altLang="ko-KR" sz="1400" dirty="0"/>
              <a:t>TF</a:t>
            </a:r>
            <a:r>
              <a:rPr lang="ko-KR" altLang="en-US" sz="1400" dirty="0"/>
              <a:t>등 계층구조는 없으면서 데이터 민감도에 따라 구분하여 액세스 할 수 있는 그룹</a:t>
            </a:r>
            <a:r>
              <a:rPr lang="en-US" altLang="ko-KR" sz="1400" dirty="0"/>
              <a:t>(?)</a:t>
            </a:r>
            <a:r>
              <a:rPr lang="ko-KR" altLang="en-US" sz="1400" dirty="0"/>
              <a:t>을 </a:t>
            </a:r>
            <a:r>
              <a:rPr lang="ko-KR" altLang="en-US" sz="1400" dirty="0" err="1"/>
              <a:t>후보군으로</a:t>
            </a:r>
            <a:r>
              <a:rPr lang="ko-KR" altLang="en-US" sz="1400" dirty="0"/>
              <a:t> 선정하면 적절할 것입니다</a:t>
            </a:r>
            <a:r>
              <a:rPr lang="en-US" altLang="ko-KR" sz="1400" dirty="0"/>
              <a:t>.</a:t>
            </a:r>
          </a:p>
          <a:p>
            <a:pPr marL="285750" indent="-285750">
              <a:buFont typeface="Arial" panose="020B0604020202020204" pitchFamily="34" charset="0"/>
              <a:buChar char="•"/>
            </a:pPr>
            <a:r>
              <a:rPr lang="ko-KR" altLang="en-US" sz="1400" dirty="0"/>
              <a:t>이 데모에서는 군사보안업무규정을 모델로 하여 </a:t>
            </a:r>
            <a:r>
              <a:rPr lang="en-US" altLang="ko-KR" sz="1400" dirty="0"/>
              <a:t>3</a:t>
            </a:r>
            <a:r>
              <a:rPr lang="ko-KR" altLang="en-US" sz="1400" dirty="0"/>
              <a:t>개의 </a:t>
            </a:r>
            <a:r>
              <a:rPr lang="en-US" altLang="ko-KR" sz="1400" dirty="0"/>
              <a:t>Compartment</a:t>
            </a:r>
            <a:r>
              <a:rPr lang="ko-KR" altLang="en-US" sz="1400" dirty="0"/>
              <a:t>를 식별하여 사용합니다</a:t>
            </a:r>
            <a:r>
              <a:rPr lang="en-US" altLang="ko-KR" sz="1400" dirty="0"/>
              <a:t>. </a:t>
            </a:r>
          </a:p>
          <a:p>
            <a:pPr marL="285750" indent="-285750">
              <a:buFont typeface="Arial" panose="020B0604020202020204" pitchFamily="34" charset="0"/>
              <a:buChar char="•"/>
            </a:pPr>
            <a:r>
              <a:rPr lang="ko-KR" altLang="en-US" sz="1400" dirty="0"/>
              <a:t>실제 군대 환경에서는 </a:t>
            </a:r>
            <a:r>
              <a:rPr lang="en-US" altLang="ko-KR" sz="1400" dirty="0"/>
              <a:t>"</a:t>
            </a:r>
            <a:r>
              <a:rPr lang="ko-KR" altLang="en-US" sz="1400" dirty="0"/>
              <a:t>군사</a:t>
            </a:r>
            <a:r>
              <a:rPr lang="en-US" altLang="ko-KR" sz="1400" dirty="0"/>
              <a:t>2</a:t>
            </a:r>
            <a:r>
              <a:rPr lang="ko-KR" altLang="en-US" sz="1400" dirty="0" err="1"/>
              <a:t>급비취자</a:t>
            </a:r>
            <a:r>
              <a:rPr lang="en-US" altLang="ko-KR" sz="1400" dirty="0"/>
              <a:t>", "</a:t>
            </a:r>
            <a:r>
              <a:rPr lang="ko-KR" altLang="en-US" sz="1400" dirty="0"/>
              <a:t>군사</a:t>
            </a:r>
            <a:r>
              <a:rPr lang="en-US" altLang="ko-KR" sz="1400" dirty="0"/>
              <a:t>3</a:t>
            </a:r>
            <a:r>
              <a:rPr lang="ko-KR" altLang="en-US" sz="1400" dirty="0" err="1"/>
              <a:t>급비취자</a:t>
            </a:r>
            <a:r>
              <a:rPr lang="en-US" altLang="ko-KR" sz="1400" dirty="0"/>
              <a:t>" </a:t>
            </a:r>
            <a:r>
              <a:rPr lang="ko-KR" altLang="en-US" sz="1400" dirty="0"/>
              <a:t>등으로 군사정보의 민감도에 따라 군사비밀을 다루는 권한을 부여하고 있으며 이 권한을 취득한 자만이 관련 비밀자료를 관리 할 수 있습니다</a:t>
            </a:r>
            <a:r>
              <a:rPr lang="en-US" altLang="ko-KR" sz="1400" dirty="0"/>
              <a:t>. </a:t>
            </a:r>
          </a:p>
          <a:p>
            <a:pPr marL="285750" indent="-285750">
              <a:buFont typeface="Arial" panose="020B0604020202020204" pitchFamily="34" charset="0"/>
              <a:buChar char="•"/>
            </a:pPr>
            <a:r>
              <a:rPr lang="ko-KR" altLang="en-US" sz="1400" dirty="0"/>
              <a:t>비밀취급인가 수준에 따라 </a:t>
            </a:r>
            <a:r>
              <a:rPr lang="en-US" altLang="ko-KR" sz="1400" dirty="0"/>
              <a:t>Multi Level Security </a:t>
            </a:r>
            <a:r>
              <a:rPr lang="ko-KR" altLang="en-US" sz="1400" dirty="0"/>
              <a:t>개념에 따라 데이터를 다뤄야 합니다</a:t>
            </a:r>
            <a:r>
              <a:rPr lang="en-US" altLang="ko-KR" sz="1400" dirty="0"/>
              <a:t>. </a:t>
            </a:r>
            <a:r>
              <a:rPr lang="ko-KR" altLang="en-US" sz="1400" dirty="0"/>
              <a:t>즉</a:t>
            </a:r>
            <a:r>
              <a:rPr lang="en-US" altLang="ko-KR" sz="1400" dirty="0"/>
              <a:t>, "</a:t>
            </a:r>
            <a:r>
              <a:rPr lang="ko-KR" altLang="en-US" sz="1400" dirty="0"/>
              <a:t>군사</a:t>
            </a:r>
            <a:r>
              <a:rPr lang="en-US" altLang="ko-KR" sz="1400" dirty="0"/>
              <a:t>2</a:t>
            </a:r>
            <a:r>
              <a:rPr lang="ko-KR" altLang="en-US" sz="1400" dirty="0" err="1"/>
              <a:t>급비취자</a:t>
            </a:r>
            <a:r>
              <a:rPr lang="en-US" altLang="ko-KR" sz="1400" dirty="0"/>
              <a:t>"</a:t>
            </a:r>
            <a:r>
              <a:rPr lang="ko-KR" altLang="en-US" sz="1400" dirty="0"/>
              <a:t>는 </a:t>
            </a:r>
            <a:r>
              <a:rPr lang="en-US" altLang="ko-KR" sz="1400" dirty="0"/>
              <a:t>2</a:t>
            </a:r>
            <a:r>
              <a:rPr lang="ko-KR" altLang="en-US" sz="1400" dirty="0"/>
              <a:t>급</a:t>
            </a:r>
            <a:r>
              <a:rPr lang="en-US" altLang="ko-KR" sz="1400" dirty="0"/>
              <a:t>, 3</a:t>
            </a:r>
            <a:r>
              <a:rPr lang="ko-KR" altLang="en-US" sz="1400" dirty="0"/>
              <a:t>급</a:t>
            </a:r>
            <a:r>
              <a:rPr lang="en-US" altLang="ko-KR" sz="1400" dirty="0"/>
              <a:t>, </a:t>
            </a:r>
            <a:r>
              <a:rPr lang="ko-KR" altLang="en-US" sz="1400" dirty="0"/>
              <a:t>대외비 자료를 관리할 수 있으며 </a:t>
            </a:r>
            <a:r>
              <a:rPr lang="en-US" altLang="ko-KR" sz="1400" dirty="0"/>
              <a:t>"</a:t>
            </a:r>
            <a:r>
              <a:rPr lang="ko-KR" altLang="en-US" sz="1400" dirty="0"/>
              <a:t>군사</a:t>
            </a:r>
            <a:r>
              <a:rPr lang="en-US" altLang="ko-KR" sz="1400" dirty="0"/>
              <a:t>3</a:t>
            </a:r>
            <a:r>
              <a:rPr lang="ko-KR" altLang="en-US" sz="1400" dirty="0" err="1"/>
              <a:t>급비취자</a:t>
            </a:r>
            <a:r>
              <a:rPr lang="en-US" altLang="ko-KR" sz="1400" dirty="0"/>
              <a:t>"</a:t>
            </a:r>
            <a:r>
              <a:rPr lang="ko-KR" altLang="en-US" sz="1400" dirty="0"/>
              <a:t>는 </a:t>
            </a:r>
            <a:r>
              <a:rPr lang="en-US" altLang="ko-KR" sz="1400" dirty="0"/>
              <a:t>3</a:t>
            </a:r>
            <a:r>
              <a:rPr lang="ko-KR" altLang="en-US" sz="1400" dirty="0"/>
              <a:t>급</a:t>
            </a:r>
            <a:r>
              <a:rPr lang="en-US" altLang="ko-KR" sz="1400" dirty="0"/>
              <a:t>, </a:t>
            </a:r>
            <a:r>
              <a:rPr lang="ko-KR" altLang="en-US" sz="1400" dirty="0"/>
              <a:t>대외비 자료를 관리 할 수 있다는 의미입니다</a:t>
            </a:r>
            <a:r>
              <a:rPr lang="en-US" altLang="ko-KR" sz="1400" dirty="0"/>
              <a:t>.</a:t>
            </a:r>
          </a:p>
          <a:p>
            <a:endParaRPr lang="en-US" altLang="ko-KR" sz="1400" dirty="0" smtClean="0"/>
          </a:p>
          <a:p>
            <a:endParaRPr lang="en-US" altLang="ko-KR" sz="1400" dirty="0"/>
          </a:p>
          <a:p>
            <a:r>
              <a:rPr lang="en-US" altLang="ko-KR" sz="1400" dirty="0"/>
              <a:t>EXEC </a:t>
            </a:r>
            <a:r>
              <a:rPr lang="en-US" altLang="ko-KR" sz="1400" dirty="0" err="1"/>
              <a:t>sa_components.create_compartment</a:t>
            </a:r>
            <a:r>
              <a:rPr lang="en-US" altLang="ko-KR" sz="1400" dirty="0"/>
              <a:t>(</a:t>
            </a:r>
            <a:r>
              <a:rPr lang="en-US" altLang="ko-KR" sz="1400" dirty="0" err="1"/>
              <a:t>policy_name</a:t>
            </a:r>
            <a:r>
              <a:rPr lang="en-US" altLang="ko-KR" sz="1400" dirty="0"/>
              <a:t> =&gt; 'doc_t_pol',</a:t>
            </a:r>
            <a:r>
              <a:rPr lang="en-US" altLang="ko-KR" sz="1400" dirty="0" err="1"/>
              <a:t>comp_num</a:t>
            </a:r>
            <a:r>
              <a:rPr lang="en-US" altLang="ko-KR" sz="1400" dirty="0"/>
              <a:t> =&gt; 21, </a:t>
            </a:r>
            <a:r>
              <a:rPr lang="en-US" altLang="ko-KR" sz="1400" dirty="0" err="1"/>
              <a:t>short_name</a:t>
            </a:r>
            <a:r>
              <a:rPr lang="en-US" altLang="ko-KR" sz="1400" dirty="0"/>
              <a:t> =&gt; 'SA', </a:t>
            </a:r>
            <a:r>
              <a:rPr lang="en-US" altLang="ko-KR" sz="1400" dirty="0" err="1"/>
              <a:t>long_name</a:t>
            </a:r>
            <a:r>
              <a:rPr lang="en-US" altLang="ko-KR" sz="1400" dirty="0"/>
              <a:t> =&gt; '</a:t>
            </a:r>
            <a:r>
              <a:rPr lang="ko-KR" altLang="en-US" sz="1400" dirty="0"/>
              <a:t>군사</a:t>
            </a:r>
            <a:r>
              <a:rPr lang="en-US" altLang="ko-KR" sz="1400" dirty="0"/>
              <a:t>2</a:t>
            </a:r>
            <a:r>
              <a:rPr lang="ko-KR" altLang="en-US" sz="1400" dirty="0" err="1"/>
              <a:t>급비취자</a:t>
            </a:r>
            <a:r>
              <a:rPr lang="en-US" altLang="ko-KR" sz="1400" dirty="0"/>
              <a:t>');</a:t>
            </a:r>
          </a:p>
          <a:p>
            <a:r>
              <a:rPr lang="en-US" altLang="ko-KR" sz="1400" dirty="0"/>
              <a:t>EXEC </a:t>
            </a:r>
            <a:r>
              <a:rPr lang="en-US" altLang="ko-KR" sz="1400" dirty="0" err="1"/>
              <a:t>sa_components.create_compartment</a:t>
            </a:r>
            <a:r>
              <a:rPr lang="en-US" altLang="ko-KR" sz="1400" dirty="0"/>
              <a:t>(</a:t>
            </a:r>
            <a:r>
              <a:rPr lang="en-US" altLang="ko-KR" sz="1400" dirty="0" err="1"/>
              <a:t>policy_name</a:t>
            </a:r>
            <a:r>
              <a:rPr lang="en-US" altLang="ko-KR" sz="1400" dirty="0"/>
              <a:t> =&gt; 'doc_t_pol',</a:t>
            </a:r>
            <a:r>
              <a:rPr lang="en-US" altLang="ko-KR" sz="1400" dirty="0" err="1"/>
              <a:t>comp_num</a:t>
            </a:r>
            <a:r>
              <a:rPr lang="en-US" altLang="ko-KR" sz="1400" dirty="0"/>
              <a:t> =&gt; 22, </a:t>
            </a:r>
            <a:r>
              <a:rPr lang="en-US" altLang="ko-KR" sz="1400" dirty="0" err="1"/>
              <a:t>short_name</a:t>
            </a:r>
            <a:r>
              <a:rPr lang="en-US" altLang="ko-KR" sz="1400" dirty="0"/>
              <a:t> =&gt; 'CA', </a:t>
            </a:r>
            <a:r>
              <a:rPr lang="en-US" altLang="ko-KR" sz="1400" dirty="0" err="1"/>
              <a:t>long_name</a:t>
            </a:r>
            <a:r>
              <a:rPr lang="en-US" altLang="ko-KR" sz="1400" dirty="0"/>
              <a:t> =&gt; '</a:t>
            </a:r>
            <a:r>
              <a:rPr lang="ko-KR" altLang="en-US" sz="1400" dirty="0"/>
              <a:t>군사</a:t>
            </a:r>
            <a:r>
              <a:rPr lang="en-US" altLang="ko-KR" sz="1400" dirty="0"/>
              <a:t>3</a:t>
            </a:r>
            <a:r>
              <a:rPr lang="ko-KR" altLang="en-US" sz="1400" dirty="0" err="1"/>
              <a:t>급비취자</a:t>
            </a:r>
            <a:r>
              <a:rPr lang="en-US" altLang="ko-KR" sz="1400" dirty="0"/>
              <a:t>');</a:t>
            </a:r>
          </a:p>
          <a:p>
            <a:r>
              <a:rPr lang="en-US" altLang="ko-KR" sz="1400" dirty="0"/>
              <a:t>EXEC </a:t>
            </a:r>
            <a:r>
              <a:rPr lang="en-US" altLang="ko-KR" sz="1400" dirty="0" err="1"/>
              <a:t>sa_components.create_compartment</a:t>
            </a:r>
            <a:r>
              <a:rPr lang="en-US" altLang="ko-KR" sz="1400" dirty="0"/>
              <a:t>(</a:t>
            </a:r>
            <a:r>
              <a:rPr lang="en-US" altLang="ko-KR" sz="1400" dirty="0" err="1"/>
              <a:t>policy_name</a:t>
            </a:r>
            <a:r>
              <a:rPr lang="en-US" altLang="ko-KR" sz="1400" dirty="0"/>
              <a:t> =&gt; 'doc_t_pol',</a:t>
            </a:r>
            <a:r>
              <a:rPr lang="en-US" altLang="ko-KR" sz="1400" dirty="0" err="1"/>
              <a:t>comp_num</a:t>
            </a:r>
            <a:r>
              <a:rPr lang="en-US" altLang="ko-KR" sz="1400" dirty="0"/>
              <a:t> =&gt; 23, </a:t>
            </a:r>
            <a:r>
              <a:rPr lang="en-US" altLang="ko-KR" sz="1400" dirty="0" err="1"/>
              <a:t>short_name</a:t>
            </a:r>
            <a:r>
              <a:rPr lang="en-US" altLang="ko-KR" sz="1400" dirty="0"/>
              <a:t> =&gt; 'GA', </a:t>
            </a:r>
            <a:r>
              <a:rPr lang="en-US" altLang="ko-KR" sz="1400" dirty="0" err="1"/>
              <a:t>long_name</a:t>
            </a:r>
            <a:r>
              <a:rPr lang="en-US" altLang="ko-KR" sz="1400" dirty="0"/>
              <a:t> =&gt; '</a:t>
            </a:r>
            <a:r>
              <a:rPr lang="ko-KR" altLang="en-US" sz="1400" dirty="0" err="1"/>
              <a:t>보안서약자</a:t>
            </a:r>
            <a:r>
              <a:rPr lang="en-US" altLang="ko-KR" sz="1400" dirty="0" smtClean="0"/>
              <a:t>');</a:t>
            </a:r>
            <a:endParaRPr lang="en-US" altLang="ko-KR" sz="1400" dirty="0"/>
          </a:p>
        </p:txBody>
      </p:sp>
    </p:spTree>
    <p:extLst>
      <p:ext uri="{BB962C8B-B14F-4D97-AF65-F5344CB8AC3E}">
        <p14:creationId xmlns:p14="http://schemas.microsoft.com/office/powerpoint/2010/main" val="51846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5" name="직사각형 4"/>
          <p:cNvSpPr/>
          <p:nvPr/>
        </p:nvSpPr>
        <p:spPr>
          <a:xfrm>
            <a:off x="687184" y="1262063"/>
            <a:ext cx="6644641" cy="523220"/>
          </a:xfrm>
          <a:prstGeom prst="rect">
            <a:avLst/>
          </a:prstGeom>
        </p:spPr>
        <p:txBody>
          <a:bodyPr wrap="square">
            <a:spAutoFit/>
          </a:bodyPr>
          <a:lstStyle/>
          <a:p>
            <a:r>
              <a:rPr lang="en-US" altLang="ko-KR" sz="1400" dirty="0"/>
              <a:t>SELECT * FROM </a:t>
            </a:r>
            <a:r>
              <a:rPr lang="en-US" altLang="ko-KR" sz="1400" dirty="0" err="1"/>
              <a:t>dba_sa_compartments</a:t>
            </a:r>
            <a:r>
              <a:rPr lang="en-US" altLang="ko-KR" sz="1400" dirty="0"/>
              <a:t> where </a:t>
            </a:r>
            <a:r>
              <a:rPr lang="en-US" altLang="ko-KR" sz="1400" dirty="0" err="1"/>
              <a:t>policy_name</a:t>
            </a:r>
            <a:r>
              <a:rPr lang="en-US" altLang="ko-KR" sz="1400" dirty="0"/>
              <a:t> = 'DOC_T_POL' ORDER BY </a:t>
            </a:r>
            <a:r>
              <a:rPr lang="en-US" altLang="ko-KR" sz="1400" dirty="0" err="1"/>
              <a:t>comp_num</a:t>
            </a:r>
            <a:r>
              <a:rPr lang="en-US" altLang="ko-KR" sz="1400" dirty="0"/>
              <a:t>;</a:t>
            </a:r>
            <a:endParaRPr lang="en-US" altLang="ko-KR" sz="1200" dirty="0"/>
          </a:p>
        </p:txBody>
      </p:sp>
      <p:pic>
        <p:nvPicPr>
          <p:cNvPr id="6" name="그림 5"/>
          <p:cNvPicPr>
            <a:picLocks noChangeAspect="1"/>
          </p:cNvPicPr>
          <p:nvPr/>
        </p:nvPicPr>
        <p:blipFill>
          <a:blip r:embed="rId2"/>
          <a:stretch>
            <a:fillRect/>
          </a:stretch>
        </p:blipFill>
        <p:spPr>
          <a:xfrm>
            <a:off x="762000" y="1989340"/>
            <a:ext cx="6111138" cy="848957"/>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30787"/>
            <a:ext cx="5867130" cy="2438493"/>
          </a:xfrm>
          <a:prstGeom prst="rect">
            <a:avLst/>
          </a:prstGeom>
        </p:spPr>
      </p:pic>
      <p:sp>
        <p:nvSpPr>
          <p:cNvPr id="8" name="TextBox 7"/>
          <p:cNvSpPr txBox="1"/>
          <p:nvPr/>
        </p:nvSpPr>
        <p:spPr>
          <a:xfrm>
            <a:off x="2916781" y="5807273"/>
            <a:ext cx="1407758" cy="307777"/>
          </a:xfrm>
          <a:prstGeom prst="rect">
            <a:avLst/>
          </a:prstGeom>
          <a:noFill/>
        </p:spPr>
        <p:txBody>
          <a:bodyPr wrap="none" rtlCol="0">
            <a:spAutoFit/>
          </a:bodyPr>
          <a:lstStyle/>
          <a:p>
            <a:r>
              <a:rPr lang="en-US" altLang="ko-KR" sz="1400" dirty="0" smtClean="0"/>
              <a:t>&lt;EM GUI </a:t>
            </a:r>
            <a:r>
              <a:rPr lang="ko-KR" altLang="en-US" sz="1400" dirty="0" smtClean="0"/>
              <a:t>화면</a:t>
            </a:r>
            <a:r>
              <a:rPr lang="en-US" altLang="ko-KR" sz="1400" dirty="0" smtClean="0"/>
              <a:t>&gt;</a:t>
            </a:r>
            <a:endParaRPr lang="ko-KR" altLang="en-US" sz="1400" dirty="0"/>
          </a:p>
        </p:txBody>
      </p:sp>
    </p:spTree>
    <p:extLst>
      <p:ext uri="{BB962C8B-B14F-4D97-AF65-F5344CB8AC3E}">
        <p14:creationId xmlns:p14="http://schemas.microsoft.com/office/powerpoint/2010/main" val="28239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5" name="직사각형 4"/>
          <p:cNvSpPr/>
          <p:nvPr/>
        </p:nvSpPr>
        <p:spPr>
          <a:xfrm>
            <a:off x="687184" y="1262063"/>
            <a:ext cx="10692940" cy="1169551"/>
          </a:xfrm>
          <a:prstGeom prst="rect">
            <a:avLst/>
          </a:prstGeom>
        </p:spPr>
        <p:txBody>
          <a:bodyPr wrap="square">
            <a:spAutoFit/>
          </a:bodyPr>
          <a:lstStyle/>
          <a:p>
            <a:r>
              <a:rPr lang="en-US" altLang="ko-KR" sz="1400" dirty="0"/>
              <a:t>3.3 Group </a:t>
            </a:r>
            <a:r>
              <a:rPr lang="ko-KR" altLang="en-US" sz="1400" dirty="0"/>
              <a:t>생성</a:t>
            </a:r>
          </a:p>
          <a:p>
            <a:pPr marL="285750" indent="-285750">
              <a:buFont typeface="Arial" panose="020B0604020202020204" pitchFamily="34" charset="0"/>
              <a:buChar char="•"/>
            </a:pPr>
            <a:r>
              <a:rPr lang="en-US" altLang="ko-KR" sz="1400" dirty="0"/>
              <a:t>OLS</a:t>
            </a:r>
            <a:r>
              <a:rPr lang="ko-KR" altLang="en-US" sz="1400" dirty="0"/>
              <a:t>에서 </a:t>
            </a:r>
            <a:r>
              <a:rPr lang="en-US" altLang="ko-KR" sz="1400" dirty="0"/>
              <a:t>Group</a:t>
            </a:r>
            <a:r>
              <a:rPr lang="ko-KR" altLang="en-US" sz="1400" dirty="0"/>
              <a:t>은 기본 컴포넌트 중에 하나입니다</a:t>
            </a:r>
            <a:r>
              <a:rPr lang="en-US" altLang="ko-KR" sz="1400" dirty="0"/>
              <a:t>. OLS</a:t>
            </a:r>
            <a:r>
              <a:rPr lang="ko-KR" altLang="en-US" sz="1400" dirty="0"/>
              <a:t>에서의 </a:t>
            </a:r>
            <a:r>
              <a:rPr lang="en-US" altLang="ko-KR" sz="1400" dirty="0"/>
              <a:t>Group</a:t>
            </a:r>
            <a:r>
              <a:rPr lang="ko-KR" altLang="en-US" sz="1400" dirty="0"/>
              <a:t>은 계층구조를 가지는 일반적인 조직 구조를 생각하면 됩니다</a:t>
            </a:r>
            <a:r>
              <a:rPr lang="en-US" altLang="ko-KR" sz="1400" dirty="0"/>
              <a:t>.</a:t>
            </a:r>
          </a:p>
          <a:p>
            <a:pPr marL="285750" indent="-285750">
              <a:buFont typeface="Arial" panose="020B0604020202020204" pitchFamily="34" charset="0"/>
              <a:buChar char="•"/>
            </a:pPr>
            <a:r>
              <a:rPr lang="ko-KR" altLang="en-US" sz="1400" dirty="0"/>
              <a:t>조직 구조에서 계층적 구조의 특징은 </a:t>
            </a:r>
            <a:r>
              <a:rPr lang="ko-KR" altLang="en-US" sz="1400" dirty="0" err="1"/>
              <a:t>상부조직은</a:t>
            </a:r>
            <a:r>
              <a:rPr lang="ko-KR" altLang="en-US" sz="1400" dirty="0"/>
              <a:t> 하부조직의 업무를 관할할 수 있습니다</a:t>
            </a:r>
            <a:r>
              <a:rPr lang="en-US" altLang="ko-KR" sz="1400" dirty="0"/>
              <a:t>. </a:t>
            </a:r>
          </a:p>
          <a:p>
            <a:pPr marL="285750" indent="-285750">
              <a:buFont typeface="Arial" panose="020B0604020202020204" pitchFamily="34" charset="0"/>
              <a:buChar char="•"/>
            </a:pPr>
            <a:r>
              <a:rPr lang="en-US" altLang="ko-KR" sz="1400" dirty="0"/>
              <a:t>OLS</a:t>
            </a:r>
            <a:r>
              <a:rPr lang="ko-KR" altLang="en-US" sz="1400" dirty="0"/>
              <a:t>에서도 </a:t>
            </a:r>
            <a:r>
              <a:rPr lang="ko-KR" altLang="en-US" sz="1400" dirty="0" err="1"/>
              <a:t>상부조직은</a:t>
            </a:r>
            <a:r>
              <a:rPr lang="ko-KR" altLang="en-US" sz="1400" dirty="0"/>
              <a:t> 하부조직의 업무와 데이터를 액세스 할 수 있는 특징을 가집니다</a:t>
            </a:r>
            <a:r>
              <a:rPr lang="en-US" altLang="ko-KR" sz="1400" dirty="0"/>
              <a:t>. </a:t>
            </a:r>
          </a:p>
          <a:p>
            <a:pPr marL="285750" indent="-285750">
              <a:buFont typeface="Arial" panose="020B0604020202020204" pitchFamily="34" charset="0"/>
              <a:buChar char="•"/>
            </a:pPr>
            <a:r>
              <a:rPr lang="ko-KR" altLang="en-US" sz="1400" dirty="0"/>
              <a:t>각 </a:t>
            </a:r>
            <a:r>
              <a:rPr lang="en-US" altLang="ko-KR" sz="1400" dirty="0"/>
              <a:t>Group</a:t>
            </a:r>
            <a:r>
              <a:rPr lang="ko-KR" altLang="en-US" sz="1400" dirty="0"/>
              <a:t>은 상부 </a:t>
            </a:r>
            <a:r>
              <a:rPr lang="en-US" altLang="ko-KR" sz="1400" dirty="0"/>
              <a:t>Group</a:t>
            </a:r>
            <a:r>
              <a:rPr lang="ko-KR" altLang="en-US" sz="1400" dirty="0"/>
              <a:t>을 지정할 수 </a:t>
            </a:r>
            <a:r>
              <a:rPr lang="ko-KR" altLang="en-US" sz="1400" dirty="0" smtClean="0"/>
              <a:t>있어 </a:t>
            </a:r>
            <a:r>
              <a:rPr lang="ko-KR" altLang="en-US" sz="1400" dirty="0"/>
              <a:t>계층구조를 </a:t>
            </a:r>
            <a:r>
              <a:rPr lang="ko-KR" altLang="en-US" sz="1400" dirty="0" smtClean="0"/>
              <a:t>만들 수 </a:t>
            </a:r>
            <a:r>
              <a:rPr lang="ko-KR" altLang="en-US" sz="1400" dirty="0"/>
              <a:t>있습니다</a:t>
            </a:r>
            <a:r>
              <a:rPr lang="en-US" altLang="ko-KR" sz="1400" dirty="0"/>
              <a:t>.</a:t>
            </a:r>
            <a:endParaRPr lang="en-US" altLang="ko-KR" sz="1200" dirty="0"/>
          </a:p>
        </p:txBody>
      </p:sp>
      <p:sp>
        <p:nvSpPr>
          <p:cNvPr id="9" name="직사각형 8"/>
          <p:cNvSpPr/>
          <p:nvPr/>
        </p:nvSpPr>
        <p:spPr>
          <a:xfrm>
            <a:off x="687184" y="2575620"/>
            <a:ext cx="10692940" cy="3539430"/>
          </a:xfrm>
          <a:prstGeom prst="rect">
            <a:avLst/>
          </a:prstGeom>
        </p:spPr>
        <p:txBody>
          <a:bodyPr wrap="square">
            <a:spAutoFit/>
          </a:bodyPr>
          <a:lstStyle/>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4000, </a:t>
            </a:r>
            <a:r>
              <a:rPr lang="ko-KR" altLang="en-US" sz="1400" dirty="0" err="1"/>
              <a:t>short_name</a:t>
            </a:r>
            <a:r>
              <a:rPr lang="ko-KR" altLang="en-US" sz="1400" dirty="0"/>
              <a:t> =&gt; 'AFHQ', </a:t>
            </a:r>
            <a:r>
              <a:rPr lang="ko-KR" altLang="en-US" sz="1400" dirty="0" err="1"/>
              <a:t>long_name</a:t>
            </a:r>
            <a:r>
              <a:rPr lang="ko-KR" altLang="en-US" sz="1400" dirty="0"/>
              <a:t> =&gt; '</a:t>
            </a:r>
            <a:r>
              <a:rPr lang="ko-KR" altLang="en-US" sz="1400" dirty="0" err="1"/>
              <a:t>Airforce</a:t>
            </a:r>
            <a:r>
              <a:rPr lang="ko-KR" altLang="en-US" sz="1400" dirty="0"/>
              <a:t> HQ');</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4200, </a:t>
            </a:r>
            <a:r>
              <a:rPr lang="ko-KR" altLang="en-US" sz="1400" dirty="0" err="1"/>
              <a:t>short_name</a:t>
            </a:r>
            <a:r>
              <a:rPr lang="ko-KR" altLang="en-US" sz="1400" dirty="0"/>
              <a:t> =&gt; 'AFOC', </a:t>
            </a:r>
            <a:r>
              <a:rPr lang="ko-KR" altLang="en-US" sz="1400" dirty="0" err="1"/>
              <a:t>long_name</a:t>
            </a:r>
            <a:r>
              <a:rPr lang="ko-KR" altLang="en-US" sz="1400" dirty="0"/>
              <a:t> =&gt; 'AF </a:t>
            </a:r>
            <a:r>
              <a:rPr lang="ko-KR" altLang="en-US" sz="1400" dirty="0" err="1"/>
              <a:t>Command</a:t>
            </a:r>
            <a:r>
              <a:rPr lang="ko-KR" altLang="en-US" sz="1400" dirty="0"/>
              <a:t> Controls',</a:t>
            </a:r>
            <a:r>
              <a:rPr lang="ko-KR" altLang="en-US" sz="1400" dirty="0" err="1"/>
              <a:t>parent_name</a:t>
            </a:r>
            <a:r>
              <a:rPr lang="ko-KR" altLang="en-US" sz="1400" dirty="0"/>
              <a:t> =&gt; 'AFHQ');</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4202, </a:t>
            </a:r>
            <a:r>
              <a:rPr lang="ko-KR" altLang="en-US" sz="1400" dirty="0" err="1"/>
              <a:t>short_name</a:t>
            </a:r>
            <a:r>
              <a:rPr lang="ko-KR" altLang="en-US" sz="1400" dirty="0"/>
              <a:t> =&gt; 'AFOC_OP', </a:t>
            </a:r>
            <a:r>
              <a:rPr lang="ko-KR" altLang="en-US" sz="1400" dirty="0" err="1"/>
              <a:t>long_name</a:t>
            </a:r>
            <a:r>
              <a:rPr lang="ko-KR" altLang="en-US" sz="1400" dirty="0"/>
              <a:t> =&gt; 'AFOC 작전과', </a:t>
            </a:r>
            <a:r>
              <a:rPr lang="ko-KR" altLang="en-US" sz="1400" dirty="0" err="1"/>
              <a:t>parent_name</a:t>
            </a:r>
            <a:r>
              <a:rPr lang="ko-KR" altLang="en-US" sz="1400" dirty="0"/>
              <a:t> =&gt; 'AFOC');</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4204, </a:t>
            </a:r>
            <a:r>
              <a:rPr lang="ko-KR" altLang="en-US" sz="1400" dirty="0" err="1"/>
              <a:t>short_name</a:t>
            </a:r>
            <a:r>
              <a:rPr lang="ko-KR" altLang="en-US" sz="1400" dirty="0"/>
              <a:t> =&gt; 'AFOC_LOC', </a:t>
            </a:r>
            <a:r>
              <a:rPr lang="ko-KR" altLang="en-US" sz="1400" dirty="0" err="1"/>
              <a:t>long_name</a:t>
            </a:r>
            <a:r>
              <a:rPr lang="ko-KR" altLang="en-US" sz="1400" dirty="0"/>
              <a:t> =&gt; 'AFOC </a:t>
            </a:r>
            <a:r>
              <a:rPr lang="ko-KR" altLang="en-US" sz="1400" dirty="0" err="1"/>
              <a:t>군수과</a:t>
            </a:r>
            <a:r>
              <a:rPr lang="ko-KR" altLang="en-US" sz="1400" dirty="0"/>
              <a:t>',</a:t>
            </a:r>
            <a:r>
              <a:rPr lang="ko-KR" altLang="en-US" sz="1400" dirty="0" err="1"/>
              <a:t>parent_name</a:t>
            </a:r>
            <a:r>
              <a:rPr lang="ko-KR" altLang="en-US" sz="1400" dirty="0"/>
              <a:t> =&gt; 'AFOC');</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1000, </a:t>
            </a:r>
            <a:r>
              <a:rPr lang="ko-KR" altLang="en-US" sz="1400" dirty="0" err="1"/>
              <a:t>short_name</a:t>
            </a:r>
            <a:r>
              <a:rPr lang="ko-KR" altLang="en-US" sz="1400" dirty="0"/>
              <a:t> =&gt; 'AHQ', </a:t>
            </a:r>
            <a:r>
              <a:rPr lang="ko-KR" altLang="en-US" sz="1400" dirty="0" err="1"/>
              <a:t>long_name</a:t>
            </a:r>
            <a:r>
              <a:rPr lang="ko-KR" altLang="en-US" sz="1400" dirty="0"/>
              <a:t> =&gt; '</a:t>
            </a:r>
            <a:r>
              <a:rPr lang="ko-KR" altLang="en-US" sz="1400" dirty="0" err="1"/>
              <a:t>Army</a:t>
            </a:r>
            <a:r>
              <a:rPr lang="ko-KR" altLang="en-US" sz="1400" dirty="0"/>
              <a:t> HQ');</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1200, </a:t>
            </a:r>
            <a:r>
              <a:rPr lang="ko-KR" altLang="en-US" sz="1400" dirty="0" err="1"/>
              <a:t>short_name</a:t>
            </a:r>
            <a:r>
              <a:rPr lang="ko-KR" altLang="en-US" sz="1400" dirty="0"/>
              <a:t> =&gt; 'GOC', </a:t>
            </a:r>
            <a:r>
              <a:rPr lang="ko-KR" altLang="en-US" sz="1400" dirty="0" err="1"/>
              <a:t>long_name</a:t>
            </a:r>
            <a:r>
              <a:rPr lang="ko-KR" altLang="en-US" sz="1400" dirty="0"/>
              <a:t> =&gt; '</a:t>
            </a:r>
            <a:r>
              <a:rPr lang="ko-KR" altLang="en-US" sz="1400" dirty="0" err="1"/>
              <a:t>Army</a:t>
            </a:r>
            <a:r>
              <a:rPr lang="ko-KR" altLang="en-US" sz="1400" dirty="0"/>
              <a:t> </a:t>
            </a:r>
            <a:r>
              <a:rPr lang="ko-KR" altLang="en-US" sz="1400" dirty="0" err="1"/>
              <a:t>Command</a:t>
            </a:r>
            <a:r>
              <a:rPr lang="ko-KR" altLang="en-US" sz="1400" dirty="0"/>
              <a:t> Controls',</a:t>
            </a:r>
            <a:r>
              <a:rPr lang="ko-KR" altLang="en-US" sz="1400" dirty="0" err="1"/>
              <a:t>parent_name</a:t>
            </a:r>
            <a:r>
              <a:rPr lang="ko-KR" altLang="en-US" sz="1400" dirty="0"/>
              <a:t> =&gt; 'AHQ');</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1202, </a:t>
            </a:r>
            <a:r>
              <a:rPr lang="ko-KR" altLang="en-US" sz="1400" dirty="0" err="1"/>
              <a:t>short_name</a:t>
            </a:r>
            <a:r>
              <a:rPr lang="ko-KR" altLang="en-US" sz="1400" dirty="0"/>
              <a:t> =&gt; 'GOC_OP', </a:t>
            </a:r>
            <a:r>
              <a:rPr lang="ko-KR" altLang="en-US" sz="1400" dirty="0" err="1"/>
              <a:t>long_name</a:t>
            </a:r>
            <a:r>
              <a:rPr lang="ko-KR" altLang="en-US" sz="1400" dirty="0"/>
              <a:t> =&gt; 'GOC 작전과',</a:t>
            </a:r>
            <a:r>
              <a:rPr lang="ko-KR" altLang="en-US" sz="1400" dirty="0" err="1"/>
              <a:t>parent_name</a:t>
            </a:r>
            <a:r>
              <a:rPr lang="ko-KR" altLang="en-US" sz="1400" dirty="0"/>
              <a:t> =&gt; 'GOC');</a:t>
            </a:r>
          </a:p>
          <a:p>
            <a:r>
              <a:rPr lang="ko-KR" altLang="en-US" sz="1400" dirty="0"/>
              <a:t>EXEC </a:t>
            </a:r>
            <a:r>
              <a:rPr lang="ko-KR" altLang="en-US" sz="1400" dirty="0" err="1"/>
              <a:t>sa_components.create_group</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group_num</a:t>
            </a:r>
            <a:r>
              <a:rPr lang="ko-KR" altLang="en-US" sz="1400" dirty="0"/>
              <a:t> =&gt; 1205, </a:t>
            </a:r>
            <a:r>
              <a:rPr lang="ko-KR" altLang="en-US" sz="1400" dirty="0" err="1"/>
              <a:t>short_name</a:t>
            </a:r>
            <a:r>
              <a:rPr lang="ko-KR" altLang="en-US" sz="1400" dirty="0"/>
              <a:t> =&gt; 'GOC_ICT', </a:t>
            </a:r>
            <a:r>
              <a:rPr lang="ko-KR" altLang="en-US" sz="1400" dirty="0" err="1"/>
              <a:t>long_name</a:t>
            </a:r>
            <a:r>
              <a:rPr lang="ko-KR" altLang="en-US" sz="1400" dirty="0"/>
              <a:t> =&gt; 'GOC 정통과',</a:t>
            </a:r>
            <a:r>
              <a:rPr lang="ko-KR" altLang="en-US" sz="1400" dirty="0" err="1"/>
              <a:t>parent_name</a:t>
            </a:r>
            <a:r>
              <a:rPr lang="ko-KR" altLang="en-US" sz="1400" dirty="0"/>
              <a:t> =&gt; 'GOC');</a:t>
            </a:r>
          </a:p>
        </p:txBody>
      </p:sp>
    </p:spTree>
    <p:extLst>
      <p:ext uri="{BB962C8B-B14F-4D97-AF65-F5344CB8AC3E}">
        <p14:creationId xmlns:p14="http://schemas.microsoft.com/office/powerpoint/2010/main" val="44575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37</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3. OLS Policy </a:t>
            </a:r>
            <a:r>
              <a:rPr lang="ko-KR" altLang="en-US" dirty="0"/>
              <a:t>컴포넌트들 생성</a:t>
            </a:r>
          </a:p>
        </p:txBody>
      </p:sp>
      <p:sp>
        <p:nvSpPr>
          <p:cNvPr id="5" name="직사각형 4"/>
          <p:cNvSpPr/>
          <p:nvPr/>
        </p:nvSpPr>
        <p:spPr>
          <a:xfrm>
            <a:off x="749530" y="1262063"/>
            <a:ext cx="7721139" cy="523220"/>
          </a:xfrm>
          <a:prstGeom prst="rect">
            <a:avLst/>
          </a:prstGeom>
        </p:spPr>
        <p:txBody>
          <a:bodyPr wrap="square">
            <a:spAutoFit/>
          </a:bodyPr>
          <a:lstStyle/>
          <a:p>
            <a:r>
              <a:rPr lang="en-US" altLang="ko-KR" sz="1400" dirty="0"/>
              <a:t>SELECT </a:t>
            </a:r>
            <a:r>
              <a:rPr lang="en-US" altLang="ko-KR" sz="1400" dirty="0" err="1"/>
              <a:t>group_num,short_name,long_name,parent_num,parent_name</a:t>
            </a:r>
            <a:r>
              <a:rPr lang="en-US" altLang="ko-KR" sz="1400" dirty="0"/>
              <a:t> FROM </a:t>
            </a:r>
            <a:r>
              <a:rPr lang="en-US" altLang="ko-KR" sz="1400" dirty="0" err="1"/>
              <a:t>dba_sa_groups</a:t>
            </a:r>
            <a:r>
              <a:rPr lang="en-US" altLang="ko-KR" sz="1400" dirty="0"/>
              <a:t> where </a:t>
            </a:r>
            <a:r>
              <a:rPr lang="en-US" altLang="ko-KR" sz="1400" dirty="0" err="1"/>
              <a:t>policy_name</a:t>
            </a:r>
            <a:r>
              <a:rPr lang="en-US" altLang="ko-KR" sz="1400" dirty="0"/>
              <a:t> = 'DOC_T_POL' ORDER BY </a:t>
            </a:r>
            <a:r>
              <a:rPr lang="en-US" altLang="ko-KR" sz="1400" dirty="0" err="1"/>
              <a:t>group_num</a:t>
            </a:r>
            <a:r>
              <a:rPr lang="en-US" altLang="ko-KR" sz="1400" dirty="0" smtClean="0"/>
              <a:t>;</a:t>
            </a:r>
            <a:endParaRPr lang="en-US" altLang="ko-KR" sz="1400"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315" y="3832168"/>
            <a:ext cx="3818056" cy="2066412"/>
          </a:xfrm>
          <a:prstGeom prst="rect">
            <a:avLst/>
          </a:prstGeom>
        </p:spPr>
      </p:pic>
      <p:pic>
        <p:nvPicPr>
          <p:cNvPr id="8" name="그림 7"/>
          <p:cNvPicPr>
            <a:picLocks noChangeAspect="1"/>
          </p:cNvPicPr>
          <p:nvPr/>
        </p:nvPicPr>
        <p:blipFill>
          <a:blip r:embed="rId3"/>
          <a:stretch>
            <a:fillRect/>
          </a:stretch>
        </p:blipFill>
        <p:spPr>
          <a:xfrm>
            <a:off x="853439" y="1829335"/>
            <a:ext cx="6270568" cy="1490646"/>
          </a:xfrm>
          <a:prstGeom prst="rect">
            <a:avLst/>
          </a:prstGeom>
        </p:spPr>
      </p:pic>
      <p:sp>
        <p:nvSpPr>
          <p:cNvPr id="10" name="TextBox 9"/>
          <p:cNvSpPr txBox="1"/>
          <p:nvPr/>
        </p:nvSpPr>
        <p:spPr>
          <a:xfrm>
            <a:off x="2998628" y="6191428"/>
            <a:ext cx="1407758" cy="307777"/>
          </a:xfrm>
          <a:prstGeom prst="rect">
            <a:avLst/>
          </a:prstGeom>
          <a:noFill/>
        </p:spPr>
        <p:txBody>
          <a:bodyPr wrap="none" rtlCol="0">
            <a:spAutoFit/>
          </a:bodyPr>
          <a:lstStyle/>
          <a:p>
            <a:r>
              <a:rPr lang="en-US" altLang="ko-KR" sz="1400" dirty="0" smtClean="0"/>
              <a:t>&lt;EM GUI </a:t>
            </a:r>
            <a:r>
              <a:rPr lang="ko-KR" altLang="en-US" sz="1400" dirty="0" smtClean="0"/>
              <a:t>화면</a:t>
            </a:r>
            <a:r>
              <a:rPr lang="en-US" altLang="ko-KR" sz="1400" dirty="0" smtClean="0"/>
              <a:t>&gt;</a:t>
            </a:r>
            <a:endParaRPr lang="ko-KR" altLang="en-US" sz="1400" dirty="0"/>
          </a:p>
        </p:txBody>
      </p:sp>
      <p:sp>
        <p:nvSpPr>
          <p:cNvPr id="11" name="직사각형 10"/>
          <p:cNvSpPr/>
          <p:nvPr/>
        </p:nvSpPr>
        <p:spPr>
          <a:xfrm>
            <a:off x="706418" y="3460387"/>
            <a:ext cx="11766767" cy="1384995"/>
          </a:xfrm>
          <a:prstGeom prst="rect">
            <a:avLst/>
          </a:prstGeom>
        </p:spPr>
        <p:txBody>
          <a:bodyPr wrap="square">
            <a:spAutoFit/>
          </a:bodyPr>
          <a:lstStyle/>
          <a:p>
            <a:r>
              <a:rPr lang="ko-KR" altLang="en-US" sz="1400" dirty="0"/>
              <a:t>DBA_SA_GROUP_HIERARCHY 뷰를 통하여 계층 구조를 확인 할 수 있음.</a:t>
            </a:r>
          </a:p>
          <a:p>
            <a:endParaRPr lang="en-US" altLang="ko-KR" sz="1400" dirty="0" smtClean="0"/>
          </a:p>
          <a:p>
            <a:r>
              <a:rPr lang="ko-KR" altLang="en-US" sz="1400" dirty="0" err="1" smtClean="0"/>
              <a:t>col</a:t>
            </a:r>
            <a:r>
              <a:rPr lang="ko-KR" altLang="en-US" sz="1400" dirty="0" smtClean="0"/>
              <a:t> </a:t>
            </a:r>
            <a:r>
              <a:rPr lang="ko-KR" altLang="en-US" sz="1400" dirty="0"/>
              <a:t>GROUP_NAME </a:t>
            </a:r>
            <a:r>
              <a:rPr lang="ko-KR" altLang="en-US" sz="1400" dirty="0" err="1"/>
              <a:t>format</a:t>
            </a:r>
            <a:r>
              <a:rPr lang="ko-KR" altLang="en-US" sz="1400" dirty="0"/>
              <a:t> </a:t>
            </a:r>
            <a:r>
              <a:rPr lang="ko-KR" altLang="en-US" sz="1400" dirty="0" smtClean="0"/>
              <a:t>a50</a:t>
            </a:r>
            <a:endParaRPr lang="en-US" altLang="ko-KR" sz="1400" dirty="0" smtClean="0"/>
          </a:p>
          <a:p>
            <a:r>
              <a:rPr lang="en-US" altLang="ko-KR" sz="1400" dirty="0"/>
              <a:t>SELECT * FROM DBA_SA_GROUP_HIERARCHY where </a:t>
            </a:r>
            <a:r>
              <a:rPr lang="en-US" altLang="ko-KR" sz="1400" dirty="0" err="1"/>
              <a:t>policy_name</a:t>
            </a:r>
            <a:r>
              <a:rPr lang="en-US" altLang="ko-KR" sz="1400" dirty="0"/>
              <a:t> = 'DOC_T_POL';</a:t>
            </a:r>
          </a:p>
          <a:p>
            <a:endParaRPr lang="ko-KR" altLang="en-US" sz="1400" dirty="0"/>
          </a:p>
          <a:p>
            <a:endParaRPr lang="ko-KR" altLang="en-US" sz="1400" dirty="0"/>
          </a:p>
        </p:txBody>
      </p:sp>
      <p:pic>
        <p:nvPicPr>
          <p:cNvPr id="12" name="그림 11"/>
          <p:cNvPicPr>
            <a:picLocks noChangeAspect="1"/>
          </p:cNvPicPr>
          <p:nvPr/>
        </p:nvPicPr>
        <p:blipFill>
          <a:blip r:embed="rId4"/>
          <a:stretch>
            <a:fillRect/>
          </a:stretch>
        </p:blipFill>
        <p:spPr>
          <a:xfrm>
            <a:off x="944880" y="4542125"/>
            <a:ext cx="5231476" cy="1904286"/>
          </a:xfrm>
          <a:prstGeom prst="rect">
            <a:avLst/>
          </a:prstGeom>
        </p:spPr>
      </p:pic>
      <p:sp>
        <p:nvSpPr>
          <p:cNvPr id="13" name="TextBox 12"/>
          <p:cNvSpPr txBox="1"/>
          <p:nvPr/>
        </p:nvSpPr>
        <p:spPr>
          <a:xfrm>
            <a:off x="9076512" y="5961161"/>
            <a:ext cx="1407758" cy="307777"/>
          </a:xfrm>
          <a:prstGeom prst="rect">
            <a:avLst/>
          </a:prstGeom>
          <a:noFill/>
        </p:spPr>
        <p:txBody>
          <a:bodyPr wrap="none" rtlCol="0">
            <a:spAutoFit/>
          </a:bodyPr>
          <a:lstStyle/>
          <a:p>
            <a:r>
              <a:rPr lang="en-US" altLang="ko-KR" sz="1400" dirty="0" smtClean="0"/>
              <a:t>&lt;EM GUI </a:t>
            </a:r>
            <a:r>
              <a:rPr lang="ko-KR" altLang="en-US" sz="1400" dirty="0" smtClean="0"/>
              <a:t>화면</a:t>
            </a:r>
            <a:r>
              <a:rPr lang="en-US" altLang="ko-KR" sz="1400" dirty="0" smtClean="0"/>
              <a:t>&gt;</a:t>
            </a:r>
            <a:endParaRPr lang="ko-KR" altLang="en-US" sz="1400" dirty="0"/>
          </a:p>
        </p:txBody>
      </p:sp>
    </p:spTree>
    <p:extLst>
      <p:ext uri="{BB962C8B-B14F-4D97-AF65-F5344CB8AC3E}">
        <p14:creationId xmlns:p14="http://schemas.microsoft.com/office/powerpoint/2010/main" val="107032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38</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4. Policy </a:t>
            </a:r>
            <a:r>
              <a:rPr lang="ko-KR" altLang="en-US" dirty="0"/>
              <a:t>적용</a:t>
            </a:r>
          </a:p>
        </p:txBody>
      </p:sp>
      <p:sp>
        <p:nvSpPr>
          <p:cNvPr id="5" name="직사각형 4"/>
          <p:cNvSpPr/>
          <p:nvPr/>
        </p:nvSpPr>
        <p:spPr>
          <a:xfrm>
            <a:off x="749530" y="1262063"/>
            <a:ext cx="9134303" cy="307777"/>
          </a:xfrm>
          <a:prstGeom prst="rect">
            <a:avLst/>
          </a:prstGeom>
        </p:spPr>
        <p:txBody>
          <a:bodyPr wrap="square">
            <a:spAutoFit/>
          </a:bodyPr>
          <a:lstStyle/>
          <a:p>
            <a:r>
              <a:rPr lang="ko-KR" altLang="en-US" sz="1400" dirty="0"/>
              <a:t>위에서 만들어진 </a:t>
            </a:r>
            <a:r>
              <a:rPr lang="en-US" altLang="ko-KR" sz="1400" dirty="0"/>
              <a:t>Component</a:t>
            </a:r>
            <a:r>
              <a:rPr lang="ko-KR" altLang="en-US" sz="1400" dirty="0"/>
              <a:t>를 포함하는 </a:t>
            </a:r>
            <a:r>
              <a:rPr lang="en-US" altLang="ko-KR" sz="1400" dirty="0" err="1"/>
              <a:t>doc_t_pol</a:t>
            </a:r>
            <a:r>
              <a:rPr lang="en-US" altLang="ko-KR" sz="1400" dirty="0"/>
              <a:t> policy</a:t>
            </a:r>
            <a:r>
              <a:rPr lang="ko-KR" altLang="en-US" sz="1400" dirty="0"/>
              <a:t>를 </a:t>
            </a:r>
            <a:r>
              <a:rPr lang="en-US" altLang="ko-KR" sz="1400" dirty="0" err="1"/>
              <a:t>docadmin.doc_t</a:t>
            </a:r>
            <a:r>
              <a:rPr lang="en-US" altLang="ko-KR" sz="1400" dirty="0"/>
              <a:t> table</a:t>
            </a:r>
            <a:r>
              <a:rPr lang="ko-KR" altLang="en-US" sz="1400" dirty="0"/>
              <a:t>에 적용합니다</a:t>
            </a:r>
            <a:r>
              <a:rPr lang="en-US" altLang="ko-KR" sz="1400" dirty="0"/>
              <a:t>.</a:t>
            </a:r>
          </a:p>
        </p:txBody>
      </p:sp>
      <p:sp>
        <p:nvSpPr>
          <p:cNvPr id="6" name="직사각형 5"/>
          <p:cNvSpPr/>
          <p:nvPr/>
        </p:nvSpPr>
        <p:spPr>
          <a:xfrm>
            <a:off x="777137" y="1651245"/>
            <a:ext cx="10461669" cy="1169551"/>
          </a:xfrm>
          <a:prstGeom prst="rect">
            <a:avLst/>
          </a:prstGeom>
        </p:spPr>
        <p:txBody>
          <a:bodyPr wrap="square">
            <a:spAutoFit/>
          </a:bodyPr>
          <a:lstStyle/>
          <a:p>
            <a:endParaRPr lang="ko-KR" altLang="en-US" sz="1400" dirty="0"/>
          </a:p>
          <a:p>
            <a:r>
              <a:rPr lang="en-US" altLang="ko-KR" sz="1400" dirty="0"/>
              <a:t>conn </a:t>
            </a:r>
            <a:r>
              <a:rPr lang="en-US" altLang="ko-KR" sz="1400" dirty="0" err="1" smtClean="0"/>
              <a:t>lbacsys</a:t>
            </a:r>
            <a:r>
              <a:rPr lang="en-US" altLang="ko-KR" sz="1400" dirty="0" smtClean="0"/>
              <a:t>/Welcome1@pdbxx</a:t>
            </a:r>
            <a:endParaRPr lang="en-US" altLang="ko-KR" sz="1400" dirty="0"/>
          </a:p>
          <a:p>
            <a:endParaRPr lang="en-US" altLang="ko-KR" sz="1400" dirty="0" smtClean="0"/>
          </a:p>
          <a:p>
            <a:r>
              <a:rPr lang="ko-KR" altLang="en-US" sz="1400" dirty="0" smtClean="0"/>
              <a:t>EXEC </a:t>
            </a:r>
            <a:r>
              <a:rPr lang="ko-KR" altLang="en-US" sz="1400" dirty="0" err="1"/>
              <a:t>sa_policy_admin.apply_table_policy</a:t>
            </a:r>
            <a:r>
              <a:rPr lang="ko-KR" altLang="en-US" sz="1400" dirty="0"/>
              <a:t>(</a:t>
            </a:r>
            <a:r>
              <a:rPr lang="ko-KR" altLang="en-US" sz="1400" dirty="0" err="1"/>
              <a:t>policy_name</a:t>
            </a:r>
            <a:r>
              <a:rPr lang="ko-KR" altLang="en-US" sz="1400" dirty="0"/>
              <a:t> =&gt; 'doc_t_</a:t>
            </a:r>
            <a:r>
              <a:rPr lang="ko-KR" altLang="en-US" sz="1400" dirty="0" err="1"/>
              <a:t>pol</a:t>
            </a:r>
            <a:r>
              <a:rPr lang="ko-KR" altLang="en-US" sz="1400" dirty="0"/>
              <a:t>',</a:t>
            </a:r>
            <a:r>
              <a:rPr lang="ko-KR" altLang="en-US" sz="1400" dirty="0" err="1"/>
              <a:t>schema_name</a:t>
            </a:r>
            <a:r>
              <a:rPr lang="ko-KR" altLang="en-US" sz="1400" dirty="0"/>
              <a:t> =&gt; '</a:t>
            </a:r>
            <a:r>
              <a:rPr lang="ko-KR" altLang="en-US" sz="1400" dirty="0" err="1"/>
              <a:t>docadmin</a:t>
            </a:r>
            <a:r>
              <a:rPr lang="ko-KR" altLang="en-US" sz="1400" dirty="0"/>
              <a:t>', </a:t>
            </a:r>
            <a:r>
              <a:rPr lang="ko-KR" altLang="en-US" sz="1400" dirty="0" err="1"/>
              <a:t>table_name</a:t>
            </a:r>
            <a:r>
              <a:rPr lang="ko-KR" altLang="en-US" sz="1400" dirty="0"/>
              <a:t> =&gt; 'doc_</a:t>
            </a:r>
            <a:r>
              <a:rPr lang="ko-KR" altLang="en-US" sz="1400" dirty="0" err="1"/>
              <a:t>t</a:t>
            </a:r>
            <a:r>
              <a:rPr lang="ko-KR" altLang="en-US" sz="1400" dirty="0"/>
              <a:t>',</a:t>
            </a:r>
            <a:r>
              <a:rPr lang="ko-KR" altLang="en-US" sz="1400" dirty="0" err="1"/>
              <a:t>table_options</a:t>
            </a:r>
            <a:r>
              <a:rPr lang="ko-KR" altLang="en-US" sz="1400" dirty="0"/>
              <a:t> =&gt; '</a:t>
            </a:r>
            <a:r>
              <a:rPr lang="ko-KR" altLang="en-US" sz="1400" dirty="0" err="1"/>
              <a:t>all_control</a:t>
            </a:r>
            <a:r>
              <a:rPr lang="ko-KR" altLang="en-US" sz="1400" dirty="0" smtClean="0"/>
              <a:t>');</a:t>
            </a:r>
            <a:endParaRPr lang="ko-KR" altLang="en-US" sz="1400" dirty="0"/>
          </a:p>
        </p:txBody>
      </p:sp>
      <p:sp>
        <p:nvSpPr>
          <p:cNvPr id="9" name="직사각형 8"/>
          <p:cNvSpPr/>
          <p:nvPr/>
        </p:nvSpPr>
        <p:spPr>
          <a:xfrm>
            <a:off x="777137" y="2971410"/>
            <a:ext cx="10293926" cy="2893100"/>
          </a:xfrm>
          <a:prstGeom prst="rect">
            <a:avLst/>
          </a:prstGeom>
        </p:spPr>
        <p:txBody>
          <a:bodyPr wrap="square">
            <a:spAutoFit/>
          </a:bodyPr>
          <a:lstStyle/>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a:p>
            <a:endParaRPr lang="ko-KR" altLang="en-US" sz="1400" dirty="0"/>
          </a:p>
          <a:p>
            <a:r>
              <a:rPr lang="ko-KR" altLang="en-US" sz="1400" dirty="0" err="1"/>
              <a:t>desc</a:t>
            </a:r>
            <a:r>
              <a:rPr lang="ko-KR" altLang="en-US" sz="1400" dirty="0"/>
              <a:t> </a:t>
            </a:r>
            <a:r>
              <a:rPr lang="ko-KR" altLang="en-US" sz="1400" dirty="0" err="1"/>
              <a:t>docadmin.doc_t</a:t>
            </a:r>
            <a:endParaRPr lang="ko-KR" altLang="en-US" sz="1400" dirty="0"/>
          </a:p>
          <a:p>
            <a:r>
              <a:rPr lang="ko-KR" altLang="en-US" sz="1400" dirty="0" err="1"/>
              <a:t>Name</a:t>
            </a:r>
            <a:r>
              <a:rPr lang="ko-KR" altLang="en-US" sz="1400" dirty="0"/>
              <a:t>			 </a:t>
            </a:r>
            <a:r>
              <a:rPr lang="ko-KR" altLang="en-US" sz="1400" dirty="0" err="1"/>
              <a:t>Null</a:t>
            </a:r>
            <a:r>
              <a:rPr lang="ko-KR" altLang="en-US" sz="1400" dirty="0"/>
              <a:t>?	  </a:t>
            </a:r>
            <a:r>
              <a:rPr lang="ko-KR" altLang="en-US" sz="1400" dirty="0" err="1"/>
              <a:t>Type</a:t>
            </a:r>
            <a:endParaRPr lang="ko-KR" altLang="en-US" sz="1400" dirty="0"/>
          </a:p>
          <a:p>
            <a:r>
              <a:rPr lang="ko-KR" altLang="en-US" sz="1400" dirty="0"/>
              <a:t> ----------------------- -------- ----------------</a:t>
            </a:r>
          </a:p>
          <a:p>
            <a:r>
              <a:rPr lang="ko-KR" altLang="en-US" sz="1400" dirty="0"/>
              <a:t> DOC_NO 		 NOT NULL VARCHAR2(10)</a:t>
            </a:r>
          </a:p>
          <a:p>
            <a:r>
              <a:rPr lang="ko-KR" altLang="en-US" sz="1400" dirty="0"/>
              <a:t> DOC_CREATOR		 NOT NULL VARCHAR2(20)</a:t>
            </a:r>
          </a:p>
          <a:p>
            <a:r>
              <a:rPr lang="ko-KR" altLang="en-US" sz="1400" dirty="0"/>
              <a:t> DOC_TYPE		 NOT NULL VARCHAR2(10)</a:t>
            </a:r>
          </a:p>
          <a:p>
            <a:r>
              <a:rPr lang="ko-KR" altLang="en-US" sz="1400" dirty="0"/>
              <a:t> DOC_STATE			  VARCHAR2(10)</a:t>
            </a:r>
          </a:p>
          <a:p>
            <a:r>
              <a:rPr lang="ko-KR" altLang="en-US" sz="1400" dirty="0"/>
              <a:t> SIGN_ORG			  VARCHAR2(20)</a:t>
            </a:r>
          </a:p>
          <a:p>
            <a:r>
              <a:rPr lang="ko-KR" altLang="en-US" sz="1400" dirty="0"/>
              <a:t> DIST_TARGET			  VARCHAR2(3000)</a:t>
            </a:r>
          </a:p>
          <a:p>
            <a:r>
              <a:rPr lang="ko-KR" altLang="en-US" sz="1400" dirty="0"/>
              <a:t> CONTENT			  BLOB</a:t>
            </a:r>
          </a:p>
          <a:p>
            <a:r>
              <a:rPr lang="ko-KR" altLang="en-US" sz="1400" dirty="0"/>
              <a:t> </a:t>
            </a:r>
            <a:r>
              <a:rPr lang="ko-KR" altLang="en-US" sz="1400" dirty="0">
                <a:solidFill>
                  <a:schemeClr val="accent1"/>
                </a:solidFill>
              </a:rPr>
              <a:t>DOC_T_LABEL			  NUMBER(10)</a:t>
            </a:r>
          </a:p>
        </p:txBody>
      </p:sp>
      <p:sp>
        <p:nvSpPr>
          <p:cNvPr id="14" name="TextBox 13"/>
          <p:cNvSpPr txBox="1"/>
          <p:nvPr/>
        </p:nvSpPr>
        <p:spPr>
          <a:xfrm>
            <a:off x="5793970" y="5495337"/>
            <a:ext cx="1920013" cy="369332"/>
          </a:xfrm>
          <a:prstGeom prst="rect">
            <a:avLst/>
          </a:prstGeom>
          <a:noFill/>
        </p:spPr>
        <p:txBody>
          <a:bodyPr wrap="none" rtlCol="0">
            <a:spAutoFit/>
          </a:bodyPr>
          <a:lstStyle/>
          <a:p>
            <a:r>
              <a:rPr lang="en-US" altLang="ko-KR" dirty="0" smtClean="0"/>
              <a:t>&lt;= Label</a:t>
            </a:r>
            <a:r>
              <a:rPr lang="ko-KR" altLang="en-US" dirty="0" smtClean="0"/>
              <a:t> </a:t>
            </a:r>
            <a:r>
              <a:rPr lang="en-US" altLang="ko-KR" dirty="0" smtClean="0"/>
              <a:t>column</a:t>
            </a:r>
            <a:endParaRPr lang="ko-KR" altLang="en-US" dirty="0"/>
          </a:p>
        </p:txBody>
      </p:sp>
    </p:spTree>
    <p:extLst>
      <p:ext uri="{BB962C8B-B14F-4D97-AF65-F5344CB8AC3E}">
        <p14:creationId xmlns:p14="http://schemas.microsoft.com/office/powerpoint/2010/main" val="93537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39</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5. </a:t>
            </a:r>
            <a:r>
              <a:rPr lang="ko-KR" altLang="en-US" dirty="0"/>
              <a:t>유저에게 </a:t>
            </a:r>
            <a:r>
              <a:rPr lang="en-US" altLang="ko-KR" dirty="0"/>
              <a:t>Policy </a:t>
            </a:r>
            <a:r>
              <a:rPr lang="ko-KR" altLang="en-US" dirty="0"/>
              <a:t>권한 </a:t>
            </a:r>
            <a:r>
              <a:rPr lang="ko-KR" altLang="en-US" dirty="0" smtClean="0"/>
              <a:t>부여</a:t>
            </a:r>
            <a:endParaRPr lang="ko-KR" altLang="en-US" dirty="0"/>
          </a:p>
        </p:txBody>
      </p:sp>
      <p:sp>
        <p:nvSpPr>
          <p:cNvPr id="5" name="직사각형 4"/>
          <p:cNvSpPr/>
          <p:nvPr/>
        </p:nvSpPr>
        <p:spPr>
          <a:xfrm>
            <a:off x="777138" y="1262063"/>
            <a:ext cx="10652862" cy="1169551"/>
          </a:xfrm>
          <a:prstGeom prst="rect">
            <a:avLst/>
          </a:prstGeom>
        </p:spPr>
        <p:txBody>
          <a:bodyPr wrap="square">
            <a:spAutoFit/>
          </a:bodyPr>
          <a:lstStyle/>
          <a:p>
            <a:pPr marL="285750" indent="-285750">
              <a:buFont typeface="Arial" panose="020B0604020202020204" pitchFamily="34" charset="0"/>
              <a:buChar char="•"/>
            </a:pPr>
            <a:r>
              <a:rPr lang="ko-KR" altLang="en-US" sz="1400" dirty="0"/>
              <a:t>현재까지 진행된 </a:t>
            </a:r>
            <a:r>
              <a:rPr lang="ko-KR" altLang="en-US" sz="1400" dirty="0" err="1"/>
              <a:t>apply된</a:t>
            </a:r>
            <a:r>
              <a:rPr lang="ko-KR" altLang="en-US" sz="1400" dirty="0"/>
              <a:t> 상태에서는 </a:t>
            </a:r>
            <a:r>
              <a:rPr lang="ko-KR" altLang="en-US" sz="1400" dirty="0" err="1"/>
              <a:t>table</a:t>
            </a:r>
            <a:r>
              <a:rPr lang="ko-KR" altLang="en-US" sz="1400" dirty="0"/>
              <a:t> </a:t>
            </a:r>
            <a:r>
              <a:rPr lang="ko-KR" altLang="en-US" sz="1400" dirty="0" err="1"/>
              <a:t>owner인</a:t>
            </a:r>
            <a:r>
              <a:rPr lang="ko-KR" altLang="en-US" sz="1400" dirty="0"/>
              <a:t> </a:t>
            </a:r>
            <a:r>
              <a:rPr lang="en-US" altLang="ko-KR" sz="1400" dirty="0" err="1" smtClean="0"/>
              <a:t>docadmin</a:t>
            </a:r>
            <a:r>
              <a:rPr lang="en-US" altLang="ko-KR" sz="1400" dirty="0" smtClean="0"/>
              <a:t> </a:t>
            </a:r>
            <a:r>
              <a:rPr lang="ko-KR" altLang="en-US" sz="1400" dirty="0" smtClean="0"/>
              <a:t>경우에도 </a:t>
            </a:r>
            <a:r>
              <a:rPr lang="ko-KR" altLang="en-US" sz="1400" dirty="0" err="1"/>
              <a:t>doc_t_pol</a:t>
            </a:r>
            <a:r>
              <a:rPr lang="ko-KR" altLang="en-US" sz="1400" dirty="0"/>
              <a:t> </a:t>
            </a:r>
            <a:r>
              <a:rPr lang="ko-KR" altLang="en-US" sz="1400" dirty="0" err="1"/>
              <a:t>policy</a:t>
            </a:r>
            <a:r>
              <a:rPr lang="ko-KR" altLang="en-US" sz="1400" dirty="0"/>
              <a:t> 정책에 의하여 </a:t>
            </a:r>
            <a:r>
              <a:rPr lang="ko-KR" altLang="en-US" sz="1400" dirty="0" err="1"/>
              <a:t>table</a:t>
            </a:r>
            <a:r>
              <a:rPr lang="ko-KR" altLang="en-US" sz="1400" dirty="0"/>
              <a:t> 데이터에 액세스가 불가합니다. </a:t>
            </a:r>
            <a:r>
              <a:rPr lang="ko-KR" altLang="en-US" sz="1400" dirty="0" err="1"/>
              <a:t>table에</a:t>
            </a:r>
            <a:r>
              <a:rPr lang="ko-KR" altLang="en-US" sz="1400" dirty="0"/>
              <a:t> 쿼리를 해보면 "</a:t>
            </a:r>
            <a:r>
              <a:rPr lang="ko-KR" altLang="en-US" sz="1400" dirty="0" err="1"/>
              <a:t>no</a:t>
            </a:r>
            <a:r>
              <a:rPr lang="ko-KR" altLang="en-US" sz="1400" dirty="0"/>
              <a:t> </a:t>
            </a:r>
            <a:r>
              <a:rPr lang="ko-KR" altLang="en-US" sz="1400" dirty="0" err="1"/>
              <a:t>row</a:t>
            </a:r>
            <a:r>
              <a:rPr lang="ko-KR" altLang="en-US" sz="1400" dirty="0"/>
              <a:t> </a:t>
            </a:r>
            <a:r>
              <a:rPr lang="ko-KR" altLang="en-US" sz="1400" dirty="0" err="1"/>
              <a:t>selected</a:t>
            </a:r>
            <a:r>
              <a:rPr lang="ko-KR" altLang="en-US" sz="1400" dirty="0"/>
              <a:t>" </a:t>
            </a:r>
            <a:r>
              <a:rPr lang="ko-KR" altLang="en-US" sz="1400" dirty="0" err="1"/>
              <a:t>메세지가</a:t>
            </a:r>
            <a:r>
              <a:rPr lang="ko-KR" altLang="en-US" sz="1400" dirty="0"/>
              <a:t> 나옵니다.</a:t>
            </a:r>
          </a:p>
          <a:p>
            <a:pPr marL="285750" indent="-285750">
              <a:buFont typeface="Arial" panose="020B0604020202020204" pitchFamily="34" charset="0"/>
              <a:buChar char="•"/>
            </a:pPr>
            <a:r>
              <a:rPr lang="ko-KR" altLang="en-US" sz="1400" dirty="0"/>
              <a:t>테이블 </a:t>
            </a:r>
            <a:r>
              <a:rPr lang="ko-KR" altLang="en-US" sz="1400" dirty="0" err="1"/>
              <a:t>owner인</a:t>
            </a:r>
            <a:r>
              <a:rPr lang="ko-KR" altLang="en-US" sz="1400" dirty="0"/>
              <a:t> </a:t>
            </a:r>
            <a:r>
              <a:rPr lang="ko-KR" altLang="en-US" sz="1400" dirty="0" err="1"/>
              <a:t>docadmin</a:t>
            </a:r>
            <a:r>
              <a:rPr lang="ko-KR" altLang="en-US" sz="1400" dirty="0"/>
              <a:t> </a:t>
            </a:r>
            <a:r>
              <a:rPr lang="ko-KR" altLang="en-US" sz="1400" dirty="0" err="1"/>
              <a:t>user에게는</a:t>
            </a:r>
            <a:r>
              <a:rPr lang="ko-KR" altLang="en-US" sz="1400" dirty="0"/>
              <a:t> 모든 정책을 우회할 수 있는 권한을 부여합니다. </a:t>
            </a:r>
          </a:p>
          <a:p>
            <a:pPr marL="285750" indent="-285750">
              <a:buFont typeface="Arial" panose="020B0604020202020204" pitchFamily="34" charset="0"/>
              <a:buChar char="•"/>
            </a:pPr>
            <a:r>
              <a:rPr lang="ko-KR" altLang="en-US" sz="1400" dirty="0" err="1"/>
              <a:t>docuser에게</a:t>
            </a:r>
            <a:r>
              <a:rPr lang="ko-KR" altLang="en-US" sz="1400" dirty="0"/>
              <a:t> "</a:t>
            </a:r>
            <a:r>
              <a:rPr lang="ko-KR" altLang="en-US" sz="1400" dirty="0" err="1"/>
              <a:t>profile_access</a:t>
            </a:r>
            <a:r>
              <a:rPr lang="ko-KR" altLang="en-US" sz="1400" dirty="0"/>
              <a:t>" </a:t>
            </a:r>
            <a:r>
              <a:rPr lang="ko-KR" altLang="en-US" sz="1400" dirty="0" smtClean="0"/>
              <a:t>권한을 </a:t>
            </a:r>
            <a:r>
              <a:rPr lang="ko-KR" altLang="en-US" sz="1400" dirty="0"/>
              <a:t>부여합니다. </a:t>
            </a:r>
            <a:r>
              <a:rPr lang="ko-KR" altLang="en-US" sz="1400" dirty="0" smtClean="0"/>
              <a:t>서비스 유저가 </a:t>
            </a:r>
            <a:r>
              <a:rPr lang="ko-KR" altLang="en-US" sz="1400" dirty="0" err="1" smtClean="0"/>
              <a:t>docuser를</a:t>
            </a:r>
            <a:r>
              <a:rPr lang="ko-KR" altLang="en-US" sz="1400" dirty="0" smtClean="0"/>
              <a:t> 통하여 </a:t>
            </a:r>
            <a:r>
              <a:rPr lang="ko-KR" altLang="en-US" sz="1400" dirty="0" err="1" smtClean="0"/>
              <a:t>doc_t</a:t>
            </a:r>
            <a:r>
              <a:rPr lang="ko-KR" altLang="en-US" sz="1400" dirty="0" smtClean="0"/>
              <a:t> </a:t>
            </a:r>
            <a:r>
              <a:rPr lang="ko-KR" altLang="en-US" sz="1400" dirty="0"/>
              <a:t>테이블 데이터에 액세스할 수 있다는 것을 의미합니다</a:t>
            </a:r>
            <a:r>
              <a:rPr lang="ko-KR" altLang="en-US" sz="1400" dirty="0" smtClean="0"/>
              <a:t>.</a:t>
            </a:r>
            <a:endParaRPr lang="ko-KR" altLang="en-US" sz="1400" dirty="0"/>
          </a:p>
        </p:txBody>
      </p:sp>
      <p:sp>
        <p:nvSpPr>
          <p:cNvPr id="6" name="직사각형 5"/>
          <p:cNvSpPr/>
          <p:nvPr/>
        </p:nvSpPr>
        <p:spPr>
          <a:xfrm>
            <a:off x="761999" y="2765209"/>
            <a:ext cx="10867505" cy="3170099"/>
          </a:xfrm>
          <a:prstGeom prst="rect">
            <a:avLst/>
          </a:prstGeom>
        </p:spPr>
        <p:txBody>
          <a:bodyPr wrap="square">
            <a:spAutoFit/>
          </a:bodyPr>
          <a:lstStyle/>
          <a:p>
            <a:r>
              <a:rPr lang="ko-KR" altLang="en-US" sz="1600" dirty="0"/>
              <a:t>5.1 테이블 </a:t>
            </a:r>
            <a:r>
              <a:rPr lang="ko-KR" altLang="en-US" sz="1600" dirty="0" err="1"/>
              <a:t>owner에게</a:t>
            </a:r>
            <a:r>
              <a:rPr lang="ko-KR" altLang="en-US" sz="1600" dirty="0"/>
              <a:t> 전체 권한 부여</a:t>
            </a:r>
          </a:p>
          <a:p>
            <a:endParaRPr lang="ko-KR" altLang="en-US" sz="1400" dirty="0"/>
          </a:p>
          <a:p>
            <a:pPr marL="182563" indent="-182563"/>
            <a:r>
              <a:rPr lang="ko-KR" altLang="en-US" sz="1400" dirty="0" err="1"/>
              <a:t>conn</a:t>
            </a:r>
            <a:r>
              <a:rPr lang="ko-KR" altLang="en-US" sz="1400" dirty="0"/>
              <a:t> </a:t>
            </a:r>
            <a:r>
              <a:rPr lang="ko-KR" altLang="en-US" sz="1400" dirty="0" err="1" smtClean="0"/>
              <a:t>lbacsys</a:t>
            </a:r>
            <a:r>
              <a:rPr lang="ko-KR" altLang="en-US" sz="1400" dirty="0" smtClean="0"/>
              <a:t>/Welcome1@</a:t>
            </a:r>
            <a:r>
              <a:rPr lang="en-US" altLang="ko-KR" sz="1400" dirty="0" err="1" smtClean="0"/>
              <a:t>pdbxx</a:t>
            </a:r>
            <a:endParaRPr lang="ko-KR" altLang="en-US" sz="1400" dirty="0"/>
          </a:p>
          <a:p>
            <a:pPr marL="182563" indent="-182563"/>
            <a:endParaRPr lang="ko-KR" altLang="en-US" sz="1400" dirty="0"/>
          </a:p>
          <a:p>
            <a:pPr marL="182563" indent="-182563"/>
            <a:r>
              <a:rPr lang="ko-KR" altLang="en-US" sz="1400" dirty="0"/>
              <a:t>EXEC </a:t>
            </a:r>
            <a:r>
              <a:rPr lang="ko-KR" altLang="en-US" sz="1400" dirty="0" err="1"/>
              <a:t>sa_user_admin.set_user_privs</a:t>
            </a:r>
            <a:r>
              <a:rPr lang="ko-KR" altLang="en-US" sz="1400" dirty="0"/>
              <a:t>('doc_t_</a:t>
            </a:r>
            <a:r>
              <a:rPr lang="ko-KR" altLang="en-US" sz="1400" dirty="0" err="1"/>
              <a:t>pol</a:t>
            </a:r>
            <a:r>
              <a:rPr lang="ko-KR" altLang="en-US" sz="1400" dirty="0"/>
              <a:t>','</a:t>
            </a:r>
            <a:r>
              <a:rPr lang="ko-KR" altLang="en-US" sz="1400" dirty="0" err="1"/>
              <a:t>docadmin</a:t>
            </a:r>
            <a:r>
              <a:rPr lang="ko-KR" altLang="en-US" sz="1400" dirty="0"/>
              <a:t>','</a:t>
            </a:r>
            <a:r>
              <a:rPr lang="ko-KR" altLang="en-US" sz="1400" dirty="0" err="1"/>
              <a:t>full</a:t>
            </a:r>
            <a:r>
              <a:rPr lang="ko-KR" altLang="en-US" sz="1400" dirty="0"/>
              <a:t>');</a:t>
            </a:r>
          </a:p>
          <a:p>
            <a:pPr marL="182563" indent="-182563"/>
            <a:endParaRPr lang="ko-KR" altLang="en-US" sz="1400" dirty="0"/>
          </a:p>
          <a:p>
            <a:r>
              <a:rPr lang="ko-KR" altLang="en-US" sz="1600" dirty="0"/>
              <a:t>5.2 데이터 액세스 유저에게 </a:t>
            </a:r>
            <a:r>
              <a:rPr lang="ko-KR" altLang="en-US" sz="1600" dirty="0" err="1"/>
              <a:t>profile_access</a:t>
            </a:r>
            <a:r>
              <a:rPr lang="ko-KR" altLang="en-US" sz="1600" dirty="0"/>
              <a:t> 권한 부여</a:t>
            </a:r>
          </a:p>
          <a:p>
            <a:endParaRPr lang="ko-KR" altLang="en-US" sz="1400" dirty="0"/>
          </a:p>
          <a:p>
            <a:r>
              <a:rPr lang="ko-KR" altLang="en-US" sz="1400" dirty="0"/>
              <a:t>EXEC </a:t>
            </a:r>
            <a:r>
              <a:rPr lang="ko-KR" altLang="en-US" sz="1400" dirty="0" err="1"/>
              <a:t>sa_user_admin.set_user_privs</a:t>
            </a:r>
            <a:r>
              <a:rPr lang="ko-KR" altLang="en-US" sz="1400" dirty="0"/>
              <a:t>('doc_t_</a:t>
            </a:r>
            <a:r>
              <a:rPr lang="ko-KR" altLang="en-US" sz="1400" dirty="0" err="1"/>
              <a:t>pol</a:t>
            </a:r>
            <a:r>
              <a:rPr lang="ko-KR" altLang="en-US" sz="1400" dirty="0"/>
              <a:t>','</a:t>
            </a:r>
            <a:r>
              <a:rPr lang="ko-KR" altLang="en-US" sz="1400" dirty="0" err="1"/>
              <a:t>docuser</a:t>
            </a:r>
            <a:r>
              <a:rPr lang="ko-KR" altLang="en-US" sz="1400" dirty="0"/>
              <a:t>','</a:t>
            </a:r>
            <a:r>
              <a:rPr lang="ko-KR" altLang="en-US" sz="1400" dirty="0" err="1"/>
              <a:t>profile_access</a:t>
            </a:r>
            <a:r>
              <a:rPr lang="ko-KR" altLang="en-US" sz="1400" dirty="0"/>
              <a:t>');</a:t>
            </a:r>
          </a:p>
          <a:p>
            <a:endParaRPr lang="en-US" altLang="ko-KR" sz="1400" dirty="0"/>
          </a:p>
          <a:p>
            <a:endParaRPr lang="en-US" altLang="ko-KR" sz="1400" dirty="0"/>
          </a:p>
          <a:p>
            <a:r>
              <a:rPr lang="ko-KR" altLang="en-US" sz="1400" dirty="0" smtClean="0"/>
              <a:t>아직까지 </a:t>
            </a:r>
            <a:r>
              <a:rPr lang="ko-KR" altLang="en-US" sz="1400" dirty="0" err="1"/>
              <a:t>doc_t_label</a:t>
            </a:r>
            <a:r>
              <a:rPr lang="ko-KR" altLang="en-US" sz="1400" dirty="0"/>
              <a:t> 컬럼을 보시면 </a:t>
            </a:r>
            <a:r>
              <a:rPr lang="ko-KR" altLang="en-US" sz="1400" dirty="0" err="1"/>
              <a:t>data</a:t>
            </a:r>
            <a:r>
              <a:rPr lang="ko-KR" altLang="en-US" sz="1400" dirty="0"/>
              <a:t> </a:t>
            </a:r>
            <a:r>
              <a:rPr lang="ko-KR" altLang="en-US" sz="1400" dirty="0" err="1"/>
              <a:t>label이</a:t>
            </a:r>
            <a:r>
              <a:rPr lang="ko-KR" altLang="en-US" sz="1400" dirty="0"/>
              <a:t> 만들어지지 않았습니다.</a:t>
            </a:r>
          </a:p>
          <a:p>
            <a:endParaRPr lang="ko-KR" altLang="en-US" sz="1400" dirty="0"/>
          </a:p>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p:txBody>
      </p:sp>
    </p:spTree>
    <p:extLst>
      <p:ext uri="{BB962C8B-B14F-4D97-AF65-F5344CB8AC3E}">
        <p14:creationId xmlns:p14="http://schemas.microsoft.com/office/powerpoint/2010/main" val="265189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8"/>
          <p:cNvGrpSpPr/>
          <p:nvPr/>
        </p:nvGrpSpPr>
        <p:grpSpPr>
          <a:xfrm>
            <a:off x="2505641" y="2411005"/>
            <a:ext cx="3509930" cy="880533"/>
            <a:chOff x="2159000" y="1583267"/>
            <a:chExt cx="2633133" cy="660400"/>
          </a:xfrm>
          <a:solidFill>
            <a:srgbClr val="312D2A"/>
          </a:solidFill>
        </p:grpSpPr>
        <p:sp>
          <p:nvSpPr>
            <p:cNvPr id="15" name="Rectangle 14"/>
            <p:cNvSpPr/>
            <p:nvPr/>
          </p:nvSpPr>
          <p:spPr>
            <a:xfrm>
              <a:off x="2159000" y="1583267"/>
              <a:ext cx="2633133" cy="660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182"/>
            <p:cNvSpPr>
              <a:spLocks noChangeShapeType="1"/>
            </p:cNvSpPr>
            <p:nvPr/>
          </p:nvSpPr>
          <p:spPr bwMode="auto">
            <a:xfrm>
              <a:off x="2387600" y="1835124"/>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sp>
          <p:nvSpPr>
            <p:cNvPr id="17" name="Line 182"/>
            <p:cNvSpPr>
              <a:spLocks noChangeShapeType="1"/>
            </p:cNvSpPr>
            <p:nvPr/>
          </p:nvSpPr>
          <p:spPr bwMode="auto">
            <a:xfrm>
              <a:off x="2387600" y="2012926"/>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sp>
          <p:nvSpPr>
            <p:cNvPr id="18" name="Line 182"/>
            <p:cNvSpPr>
              <a:spLocks noChangeShapeType="1"/>
            </p:cNvSpPr>
            <p:nvPr/>
          </p:nvSpPr>
          <p:spPr bwMode="auto">
            <a:xfrm>
              <a:off x="2387600" y="1648855"/>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grpSp>
      <p:grpSp>
        <p:nvGrpSpPr>
          <p:cNvPr id="19" name="Audit Data"/>
          <p:cNvGrpSpPr/>
          <p:nvPr/>
        </p:nvGrpSpPr>
        <p:grpSpPr>
          <a:xfrm>
            <a:off x="3478437" y="3614436"/>
            <a:ext cx="2736443" cy="2154284"/>
            <a:chOff x="3476848" y="4156719"/>
            <a:chExt cx="3065116" cy="2154284"/>
          </a:xfrm>
        </p:grpSpPr>
        <p:sp>
          <p:nvSpPr>
            <p:cNvPr id="288" name="Text Box 37"/>
            <p:cNvSpPr txBox="1">
              <a:spLocks noChangeArrowheads="1"/>
            </p:cNvSpPr>
            <p:nvPr/>
          </p:nvSpPr>
          <p:spPr bwMode="auto">
            <a:xfrm>
              <a:off x="4065255" y="5886275"/>
              <a:ext cx="1728192" cy="424728"/>
            </a:xfrm>
            <a:prstGeom prst="rect">
              <a:avLst/>
            </a:prstGeom>
            <a:noFill/>
            <a:ln w="9525" algn="ctr">
              <a:noFill/>
              <a:miter lim="800000"/>
            </a:ln>
            <a:effectLst>
              <a:prstShdw prst="shdw17" dist="17961" dir="2700000">
                <a:schemeClr val="accent1">
                  <a:gamma/>
                  <a:shade val="60000"/>
                  <a:invGamma/>
                </a:schemeClr>
              </a:prstShdw>
            </a:effectLst>
          </p:spPr>
          <p:txBody>
            <a:bodyPr wrap="square" lIns="91436" tIns="45718" rIns="91436" bIns="45718">
              <a:spAutoFit/>
            </a:bodyPr>
            <a:lstStyle/>
            <a:p>
              <a:pPr algn="ctr">
                <a:lnSpc>
                  <a:spcPct val="90000"/>
                </a:lnSpc>
                <a:defRPr/>
              </a:pPr>
              <a:r>
                <a:rPr lang="en-US" sz="1200" b="1">
                  <a:solidFill>
                    <a:schemeClr val="bg2"/>
                  </a:solidFill>
                </a:rPr>
                <a:t>Audit Data &amp; Event Logs</a:t>
              </a:r>
            </a:p>
          </p:txBody>
        </p:sp>
        <p:cxnSp>
          <p:nvCxnSpPr>
            <p:cNvPr id="289" name="Elbow Connector 288"/>
            <p:cNvCxnSpPr/>
            <p:nvPr/>
          </p:nvCxnSpPr>
          <p:spPr>
            <a:xfrm rot="5400000">
              <a:off x="4158483" y="3475084"/>
              <a:ext cx="1701845" cy="3065116"/>
            </a:xfrm>
            <a:prstGeom prst="bentConnector2">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grpSp>
        <p:nvGrpSpPr>
          <p:cNvPr id="229" name="Audit Vault"/>
          <p:cNvGrpSpPr/>
          <p:nvPr/>
        </p:nvGrpSpPr>
        <p:grpSpPr>
          <a:xfrm>
            <a:off x="805614" y="4717078"/>
            <a:ext cx="2740980" cy="1448363"/>
            <a:chOff x="804026" y="4334933"/>
            <a:chExt cx="2740980" cy="1448363"/>
          </a:xfrm>
        </p:grpSpPr>
        <p:grpSp>
          <p:nvGrpSpPr>
            <p:cNvPr id="228" name="Group 227"/>
            <p:cNvGrpSpPr/>
            <p:nvPr/>
          </p:nvGrpSpPr>
          <p:grpSpPr>
            <a:xfrm>
              <a:off x="2277488" y="4334933"/>
              <a:ext cx="1267518" cy="1448363"/>
              <a:chOff x="2277488" y="4334933"/>
              <a:chExt cx="1267518" cy="1448363"/>
            </a:xfrm>
          </p:grpSpPr>
          <p:sp>
            <p:nvSpPr>
              <p:cNvPr id="272" name="Audit Vault Text"/>
              <p:cNvSpPr txBox="1">
                <a:spLocks noChangeArrowheads="1"/>
              </p:cNvSpPr>
              <p:nvPr/>
            </p:nvSpPr>
            <p:spPr bwMode="auto">
              <a:xfrm>
                <a:off x="2378694" y="5506301"/>
                <a:ext cx="1013026" cy="276995"/>
              </a:xfrm>
              <a:prstGeom prst="rect">
                <a:avLst/>
              </a:prstGeom>
              <a:noFill/>
              <a:ln w="9525" algn="ctr">
                <a:noFill/>
                <a:miter lim="800000"/>
              </a:ln>
              <a:effectLst>
                <a:prstShdw prst="shdw17" dist="17961" dir="2700000">
                  <a:schemeClr val="accent1">
                    <a:gamma/>
                    <a:shade val="60000"/>
                    <a:invGamma/>
                  </a:schemeClr>
                </a:prstShdw>
              </a:effectLst>
            </p:spPr>
            <p:txBody>
              <a:bodyPr wrap="none" lIns="91436" tIns="45718" rIns="91436" bIns="45718">
                <a:spAutoFit/>
              </a:bodyPr>
              <a:lstStyle/>
              <a:p>
                <a:pPr algn="ctr">
                  <a:defRPr/>
                </a:pPr>
                <a:r>
                  <a:rPr lang="en-US" sz="1200" b="1">
                    <a:solidFill>
                      <a:schemeClr val="bg2"/>
                    </a:solidFill>
                    <a:cs typeface="Arial"/>
                  </a:rPr>
                  <a:t>Audit Vault</a:t>
                </a:r>
              </a:p>
            </p:txBody>
          </p:sp>
          <p:grpSp>
            <p:nvGrpSpPr>
              <p:cNvPr id="164" name="Group 45"/>
              <p:cNvGrpSpPr/>
              <p:nvPr/>
            </p:nvGrpSpPr>
            <p:grpSpPr>
              <a:xfrm>
                <a:off x="2277488" y="4334933"/>
                <a:ext cx="1267518" cy="1159937"/>
                <a:chOff x="9532384" y="1343025"/>
                <a:chExt cx="1259441" cy="1257299"/>
              </a:xfrm>
            </p:grpSpPr>
            <p:grpSp>
              <p:nvGrpSpPr>
                <p:cNvPr id="168" name="Group 40"/>
                <p:cNvGrpSpPr/>
                <p:nvPr/>
              </p:nvGrpSpPr>
              <p:grpSpPr>
                <a:xfrm>
                  <a:off x="9532384" y="1343025"/>
                  <a:ext cx="1259441" cy="1257299"/>
                  <a:chOff x="4703208" y="2203150"/>
                  <a:chExt cx="2066655" cy="2067192"/>
                </a:xfrm>
              </p:grpSpPr>
              <p:pic>
                <p:nvPicPr>
                  <p:cNvPr id="172" name="AV Vault" descr="key-va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208" y="2203150"/>
                    <a:ext cx="2066655" cy="2067192"/>
                  </a:xfrm>
                  <a:prstGeom prst="rect">
                    <a:avLst/>
                  </a:prstGeom>
                </p:spPr>
              </p:pic>
              <p:pic>
                <p:nvPicPr>
                  <p:cNvPr id="173" name="AV Report Brown" descr="paper-red.png"/>
                  <p:cNvPicPr>
                    <a:picLocks noChangeAspect="1"/>
                  </p:cNvPicPr>
                  <p:nvPr/>
                </p:nvPicPr>
                <p:blipFill>
                  <a:blip r:embed="rId4" cstate="hqprint">
                    <a:duotone>
                      <a:schemeClr val="accent6">
                        <a:shade val="45000"/>
                        <a:satMod val="135000"/>
                      </a:schemeClr>
                      <a:prstClr val="white"/>
                    </a:duotone>
                    <a:extLst>
                      <a:ext uri="{28A0092B-C50C-407E-A947-70E740481C1C}">
                        <a14:useLocalDpi xmlns:a14="http://schemas.microsoft.com/office/drawing/2010/main" val="0"/>
                      </a:ext>
                    </a:extLst>
                  </a:blip>
                  <a:srcRect l="16850" t="5976" r="17622" b="6653"/>
                  <a:stretch>
                    <a:fillRect/>
                  </a:stretch>
                </p:blipFill>
                <p:spPr>
                  <a:xfrm>
                    <a:off x="5524106" y="2617510"/>
                    <a:ext cx="880147" cy="1200346"/>
                  </a:xfrm>
                  <a:prstGeom prst="rect">
                    <a:avLst/>
                  </a:prstGeom>
                </p:spPr>
              </p:pic>
              <p:pic>
                <p:nvPicPr>
                  <p:cNvPr id="174" name="AV Report Grey" descr="paper-red.png"/>
                  <p:cNvPicPr>
                    <a:picLocks noChangeAspect="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l="16850" t="5976" r="17622" b="6653"/>
                  <a:stretch>
                    <a:fillRect/>
                  </a:stretch>
                </p:blipFill>
                <p:spPr>
                  <a:xfrm>
                    <a:off x="5280582" y="2685068"/>
                    <a:ext cx="886855" cy="1179921"/>
                  </a:xfrm>
                  <a:prstGeom prst="rect">
                    <a:avLst/>
                  </a:prstGeom>
                </p:spPr>
              </p:pic>
            </p:grpSp>
            <p:pic>
              <p:nvPicPr>
                <p:cNvPr id="169" name="AV Check" descr="check-green-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6743" y="1809467"/>
                  <a:ext cx="362736" cy="362736"/>
                </a:xfrm>
                <a:prstGeom prst="rect">
                  <a:avLst/>
                </a:prstGeom>
              </p:spPr>
            </p:pic>
          </p:grpSp>
        </p:grpSp>
        <p:grpSp>
          <p:nvGrpSpPr>
            <p:cNvPr id="182" name="Group 181"/>
            <p:cNvGrpSpPr/>
            <p:nvPr/>
          </p:nvGrpSpPr>
          <p:grpSpPr>
            <a:xfrm>
              <a:off x="829719" y="4398634"/>
              <a:ext cx="1330622" cy="348749"/>
              <a:chOff x="829719" y="4347835"/>
              <a:chExt cx="1330622" cy="348749"/>
            </a:xfrm>
          </p:grpSpPr>
          <p:sp>
            <p:nvSpPr>
              <p:cNvPr id="177" name="AV Alerts Text"/>
              <p:cNvSpPr txBox="1">
                <a:spLocks noChangeArrowheads="1"/>
              </p:cNvSpPr>
              <p:nvPr/>
            </p:nvSpPr>
            <p:spPr bwMode="auto">
              <a:xfrm>
                <a:off x="829719" y="4347835"/>
                <a:ext cx="948281" cy="348749"/>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defRPr/>
                </a:pPr>
                <a:r>
                  <a:rPr lang="en-US" sz="1200" b="1">
                    <a:cs typeface="Arial"/>
                  </a:rPr>
                  <a:t>Alerts</a:t>
                </a:r>
                <a:endParaRPr lang="en-US" sz="1600" b="1">
                  <a:cs typeface="Arial"/>
                </a:endParaRPr>
              </a:p>
            </p:txBody>
          </p:sp>
          <p:pic>
            <p:nvPicPr>
              <p:cNvPr id="178" name="AV Alerts" descr="Warning.png"/>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892943" y="4388475"/>
                <a:ext cx="267398" cy="267468"/>
              </a:xfrm>
              <a:prstGeom prst="rect">
                <a:avLst/>
              </a:prstGeom>
            </p:spPr>
          </p:pic>
        </p:grpSp>
        <p:grpSp>
          <p:nvGrpSpPr>
            <p:cNvPr id="181" name="Group 180"/>
            <p:cNvGrpSpPr/>
            <p:nvPr/>
          </p:nvGrpSpPr>
          <p:grpSpPr>
            <a:xfrm>
              <a:off x="804026" y="4765780"/>
              <a:ext cx="1469653" cy="348414"/>
              <a:chOff x="804026" y="4795320"/>
              <a:chExt cx="1469653" cy="348414"/>
            </a:xfrm>
          </p:grpSpPr>
          <p:sp>
            <p:nvSpPr>
              <p:cNvPr id="176" name="AV Reports Text"/>
              <p:cNvSpPr txBox="1">
                <a:spLocks noChangeArrowheads="1"/>
              </p:cNvSpPr>
              <p:nvPr/>
            </p:nvSpPr>
            <p:spPr bwMode="auto">
              <a:xfrm>
                <a:off x="804026" y="4804386"/>
                <a:ext cx="973974" cy="330282"/>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lnSpc>
                    <a:spcPct val="90000"/>
                  </a:lnSpc>
                  <a:defRPr/>
                </a:pPr>
                <a:r>
                  <a:rPr lang="en-US" sz="1200" b="1">
                    <a:cs typeface="Arial"/>
                  </a:rPr>
                  <a:t>Reports</a:t>
                </a:r>
              </a:p>
            </p:txBody>
          </p:sp>
          <p:pic>
            <p:nvPicPr>
              <p:cNvPr id="179" name="AV Reports" descr="analytic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8118" y="4795320"/>
                <a:ext cx="535561" cy="348414"/>
              </a:xfrm>
              <a:prstGeom prst="rect">
                <a:avLst/>
              </a:prstGeom>
            </p:spPr>
          </p:pic>
        </p:grpSp>
        <p:grpSp>
          <p:nvGrpSpPr>
            <p:cNvPr id="183" name="Group 182"/>
            <p:cNvGrpSpPr/>
            <p:nvPr/>
          </p:nvGrpSpPr>
          <p:grpSpPr>
            <a:xfrm>
              <a:off x="844399" y="5132591"/>
              <a:ext cx="1363940" cy="348749"/>
              <a:chOff x="844399" y="5183390"/>
              <a:chExt cx="1363940" cy="348749"/>
            </a:xfrm>
          </p:grpSpPr>
          <p:sp>
            <p:nvSpPr>
              <p:cNvPr id="175" name="AV Policies Text"/>
              <p:cNvSpPr txBox="1">
                <a:spLocks noChangeArrowheads="1"/>
              </p:cNvSpPr>
              <p:nvPr/>
            </p:nvSpPr>
            <p:spPr bwMode="auto">
              <a:xfrm>
                <a:off x="844399" y="5183390"/>
                <a:ext cx="950534" cy="348749"/>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defRPr/>
                </a:pPr>
                <a:r>
                  <a:rPr lang="en-US" sz="1200" b="1">
                    <a:cs typeface="Arial"/>
                  </a:rPr>
                  <a:t>Policies</a:t>
                </a:r>
              </a:p>
            </p:txBody>
          </p:sp>
          <p:pic>
            <p:nvPicPr>
              <p:cNvPr id="180" name="AV Policies" descr="paper-stee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345" y="5193725"/>
                <a:ext cx="327994" cy="328079"/>
              </a:xfrm>
              <a:prstGeom prst="rect">
                <a:avLst/>
              </a:prstGeom>
            </p:spPr>
          </p:pic>
        </p:grpSp>
      </p:grpSp>
      <p:pic>
        <p:nvPicPr>
          <p:cNvPr id="214" name="Picture 213" descr="database-symbol-blank-51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8419" y="1977656"/>
            <a:ext cx="1692165" cy="1692165"/>
          </a:xfrm>
          <a:prstGeom prst="rect">
            <a:avLst/>
          </a:prstGeom>
          <a:solidFill>
            <a:srgbClr val="312D2A"/>
          </a:solidFill>
        </p:spPr>
      </p:pic>
      <p:grpSp>
        <p:nvGrpSpPr>
          <p:cNvPr id="219" name="Group 218"/>
          <p:cNvGrpSpPr/>
          <p:nvPr/>
        </p:nvGrpSpPr>
        <p:grpSpPr>
          <a:xfrm>
            <a:off x="3978797" y="2595294"/>
            <a:ext cx="2088232" cy="276995"/>
            <a:chOff x="4100041" y="2513405"/>
            <a:chExt cx="2088232" cy="276995"/>
          </a:xfrm>
        </p:grpSpPr>
        <p:sp>
          <p:nvSpPr>
            <p:cNvPr id="158" name="TextBox 157"/>
            <p:cNvSpPr txBox="1"/>
            <p:nvPr/>
          </p:nvSpPr>
          <p:spPr>
            <a:xfrm>
              <a:off x="4100041" y="2513405"/>
              <a:ext cx="2088232" cy="276995"/>
            </a:xfrm>
            <a:prstGeom prst="rect">
              <a:avLst/>
            </a:prstGeom>
            <a:noFill/>
          </p:spPr>
          <p:txBody>
            <a:bodyPr wrap="square" lIns="91436" tIns="45718" rIns="91436" bIns="45718" rtlCol="0">
              <a:spAutoFit/>
            </a:bodyPr>
            <a:lstStyle/>
            <a:p>
              <a:pPr algn="ctr"/>
              <a:r>
                <a:rPr lang="en-US" sz="1200" b="1">
                  <a:solidFill>
                    <a:schemeClr val="accent4"/>
                  </a:solidFill>
                </a:rPr>
                <a:t>Network Encryption</a:t>
              </a:r>
            </a:p>
          </p:txBody>
        </p:sp>
        <p:sp>
          <p:nvSpPr>
            <p:cNvPr id="159" name="Rectangle 158"/>
            <p:cNvSpPr/>
            <p:nvPr/>
          </p:nvSpPr>
          <p:spPr>
            <a:xfrm>
              <a:off x="4376352" y="2596747"/>
              <a:ext cx="87774" cy="112484"/>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2" name="Key Vault">
            <a:extLst>
              <a:ext uri="{FF2B5EF4-FFF2-40B4-BE49-F238E27FC236}">
                <a16:creationId xmlns:a16="http://schemas.microsoft.com/office/drawing/2014/main" id="{03AA3E85-E7BD-42F7-BAD3-5B65B3480292}"/>
              </a:ext>
            </a:extLst>
          </p:cNvPr>
          <p:cNvGrpSpPr/>
          <p:nvPr/>
        </p:nvGrpSpPr>
        <p:grpSpPr>
          <a:xfrm>
            <a:off x="6984810" y="4312488"/>
            <a:ext cx="2525134" cy="1127287"/>
            <a:chOff x="6984810" y="4312488"/>
            <a:chExt cx="2525134" cy="1127287"/>
          </a:xfrm>
        </p:grpSpPr>
        <p:pic>
          <p:nvPicPr>
            <p:cNvPr id="120" name="OKV" descr="key-va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99330" y="4312488"/>
              <a:ext cx="621790" cy="62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OKV Line"/>
            <p:cNvSpPr>
              <a:spLocks noChangeShapeType="1"/>
            </p:cNvSpPr>
            <p:nvPr/>
          </p:nvSpPr>
          <p:spPr bwMode="auto">
            <a:xfrm>
              <a:off x="6984810" y="4600082"/>
              <a:ext cx="1028351" cy="2333"/>
            </a:xfrm>
            <a:prstGeom prst="line">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txBody>
            <a:bodyPr wrap="square" lIns="91436" tIns="45718" rIns="91436" bIns="45718">
              <a:spAutoFit/>
            </a:bodyPr>
            <a:lstStyle/>
            <a:p>
              <a:pPr algn="l"/>
              <a:endParaRPr lang="en-US">
                <a:solidFill>
                  <a:srgbClr val="000000"/>
                </a:solidFill>
                <a:latin typeface="Gill Sans" pitchFamily="34" charset="0"/>
              </a:endParaRPr>
            </a:p>
          </p:txBody>
        </p:sp>
        <p:sp>
          <p:nvSpPr>
            <p:cNvPr id="34" name="OKV Text"/>
            <p:cNvSpPr txBox="1"/>
            <p:nvPr/>
          </p:nvSpPr>
          <p:spPr>
            <a:xfrm>
              <a:off x="8066304" y="4947355"/>
              <a:ext cx="1443640" cy="492420"/>
            </a:xfrm>
            <a:prstGeom prst="rect">
              <a:avLst/>
            </a:prstGeom>
            <a:noFill/>
          </p:spPr>
          <p:txBody>
            <a:bodyPr wrap="square" lIns="121899" tIns="60949" rIns="121899" bIns="60949" rtlCol="0">
              <a:spAutoFit/>
            </a:bodyPr>
            <a:lstStyle/>
            <a:p>
              <a:r>
                <a:rPr lang="pt-PT" sz="1200" b="1">
                  <a:solidFill>
                    <a:schemeClr val="bg2"/>
                  </a:solidFill>
                </a:rPr>
                <a:t>Oracle </a:t>
              </a:r>
              <a:br>
                <a:rPr lang="pt-PT" sz="1200" b="1">
                  <a:solidFill>
                    <a:schemeClr val="bg2"/>
                  </a:solidFill>
                </a:rPr>
              </a:br>
              <a:r>
                <a:rPr lang="pt-PT" sz="1200" b="1">
                  <a:solidFill>
                    <a:schemeClr val="bg2"/>
                  </a:solidFill>
                </a:rPr>
                <a:t>Key Vault</a:t>
              </a:r>
              <a:endParaRPr lang="en-US" sz="1200" b="1">
                <a:solidFill>
                  <a:schemeClr val="bg2"/>
                </a:solidFill>
              </a:endParaRPr>
            </a:p>
          </p:txBody>
        </p:sp>
      </p:grpSp>
      <p:grpSp>
        <p:nvGrpSpPr>
          <p:cNvPr id="29" name="Transparent Data Encryption">
            <a:extLst>
              <a:ext uri="{FF2B5EF4-FFF2-40B4-BE49-F238E27FC236}">
                <a16:creationId xmlns:a16="http://schemas.microsoft.com/office/drawing/2014/main" id="{3856EB31-EFE7-4468-BFFC-EF27D34A5049}"/>
              </a:ext>
            </a:extLst>
          </p:cNvPr>
          <p:cNvGrpSpPr/>
          <p:nvPr/>
        </p:nvGrpSpPr>
        <p:grpSpPr>
          <a:xfrm>
            <a:off x="6267969" y="3658090"/>
            <a:ext cx="1695293" cy="1750926"/>
            <a:chOff x="6267969" y="3658090"/>
            <a:chExt cx="1695293" cy="1750926"/>
          </a:xfrm>
        </p:grpSpPr>
        <p:sp>
          <p:nvSpPr>
            <p:cNvPr id="42" name="TDE Text"/>
            <p:cNvSpPr txBox="1"/>
            <p:nvPr/>
          </p:nvSpPr>
          <p:spPr>
            <a:xfrm>
              <a:off x="6286068" y="4947355"/>
              <a:ext cx="1677194" cy="461661"/>
            </a:xfrm>
            <a:prstGeom prst="rect">
              <a:avLst/>
            </a:prstGeom>
            <a:noFill/>
          </p:spPr>
          <p:txBody>
            <a:bodyPr wrap="square" lIns="91436" tIns="45718" rIns="91436" bIns="45718" rtlCol="0">
              <a:spAutoFit/>
            </a:bodyPr>
            <a:lstStyle/>
            <a:p>
              <a:r>
                <a:rPr lang="en-US" sz="1200" b="1">
                  <a:solidFill>
                    <a:schemeClr val="bg2"/>
                  </a:solidFill>
                </a:rPr>
                <a:t>Transparent </a:t>
              </a:r>
              <a:br>
                <a:rPr lang="en-US" sz="1200" b="1">
                  <a:solidFill>
                    <a:schemeClr val="bg2"/>
                  </a:solidFill>
                </a:rPr>
              </a:br>
              <a:r>
                <a:rPr lang="en-US" sz="1200" b="1">
                  <a:solidFill>
                    <a:schemeClr val="bg2"/>
                  </a:solidFill>
                </a:rPr>
                <a:t>Data Encryption</a:t>
              </a:r>
            </a:p>
          </p:txBody>
        </p:sp>
        <p:pic>
          <p:nvPicPr>
            <p:cNvPr id="215" name="Database Processes" descr="restful-servic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03328" y="3658090"/>
              <a:ext cx="442916" cy="442916"/>
            </a:xfrm>
            <a:prstGeom prst="rect">
              <a:avLst/>
            </a:prstGeom>
          </p:spPr>
        </p:pic>
        <p:pic>
          <p:nvPicPr>
            <p:cNvPr id="424" name="TDE Page" descr="doc-gray-51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7969" y="4112406"/>
              <a:ext cx="820853" cy="820852"/>
            </a:xfrm>
            <a:prstGeom prst="rect">
              <a:avLst/>
            </a:prstGeom>
          </p:spPr>
        </p:pic>
        <p:sp>
          <p:nvSpPr>
            <p:cNvPr id="426" name="TDE Frame"/>
            <p:cNvSpPr/>
            <p:nvPr/>
          </p:nvSpPr>
          <p:spPr>
            <a:xfrm>
              <a:off x="6441341" y="4394889"/>
              <a:ext cx="491984" cy="482530"/>
            </a:xfrm>
            <a:prstGeom prst="roundRect">
              <a:avLst>
                <a:gd name="adj" fmla="val 7644"/>
              </a:avLst>
            </a:prstGeom>
            <a:solidFill>
              <a:schemeClr val="accent1">
                <a:lumMod val="60000"/>
                <a:lumOff val="40000"/>
              </a:schemeClr>
            </a:solidFill>
            <a:ln w="12700" cap="flat">
              <a:noFill/>
              <a:miter lim="400000"/>
            </a:ln>
            <a:effectLst/>
          </p:spPr>
          <p:txBody>
            <a:bodyPr wrap="square" lIns="0" tIns="0" rIns="0" bIns="0" numCol="1" anchor="ctr">
              <a:noAutofit/>
            </a:bodyPr>
            <a:lstStyle/>
            <a:p>
              <a:pPr lvl="0"/>
              <a:endParaRPr sz="1100"/>
            </a:p>
          </p:txBody>
        </p:sp>
        <p:sp>
          <p:nvSpPr>
            <p:cNvPr id="427" name="TDE"/>
            <p:cNvSpPr txBox="1"/>
            <p:nvPr/>
          </p:nvSpPr>
          <p:spPr>
            <a:xfrm>
              <a:off x="6455964" y="4423493"/>
              <a:ext cx="437868" cy="432985"/>
            </a:xfrm>
            <a:prstGeom prst="rect">
              <a:avLst/>
            </a:prstGeom>
            <a:solidFill>
              <a:schemeClr val="accent1">
                <a:lumMod val="60000"/>
                <a:lumOff val="40000"/>
              </a:schemeClr>
            </a:solidFill>
          </p:spPr>
          <p:txBody>
            <a:bodyPr wrap="none" lIns="0" tIns="0" rIns="0" bIns="0" rtlCol="0">
              <a:noAutofit/>
            </a:bodyPr>
            <a:lstStyle/>
            <a:p>
              <a:pPr>
                <a:lnSpc>
                  <a:spcPct val="90000"/>
                </a:lnSpc>
              </a:pPr>
              <a:r>
                <a:rPr lang="en-US" sz="500">
                  <a:solidFill>
                    <a:schemeClr val="bg1"/>
                  </a:solidFill>
                </a:rPr>
                <a:t>DF11233     U*1</a:t>
              </a:r>
            </a:p>
            <a:p>
              <a:pPr>
                <a:lnSpc>
                  <a:spcPct val="90000"/>
                </a:lnSpc>
              </a:pPr>
              <a:r>
                <a:rPr lang="en-US" sz="500">
                  <a:solidFill>
                    <a:schemeClr val="bg1"/>
                  </a:solidFill>
                </a:rPr>
                <a:t>$5Ha1qui    %H1</a:t>
              </a:r>
            </a:p>
            <a:p>
              <a:pPr>
                <a:lnSpc>
                  <a:spcPct val="90000"/>
                </a:lnSpc>
              </a:pPr>
              <a:r>
                <a:rPr lang="en-US" sz="500">
                  <a:solidFill>
                    <a:schemeClr val="bg1"/>
                  </a:solidFill>
                </a:rPr>
                <a:t>HSKQ112    A14</a:t>
              </a:r>
            </a:p>
            <a:p>
              <a:pPr>
                <a:lnSpc>
                  <a:spcPct val="90000"/>
                </a:lnSpc>
              </a:pPr>
              <a:r>
                <a:rPr lang="en-US" sz="500">
                  <a:solidFill>
                    <a:schemeClr val="bg1"/>
                  </a:solidFill>
                </a:rPr>
                <a:t>FASqw34     £$1</a:t>
              </a:r>
            </a:p>
            <a:p>
              <a:pPr>
                <a:lnSpc>
                  <a:spcPct val="90000"/>
                </a:lnSpc>
              </a:pPr>
              <a:r>
                <a:rPr lang="en-US" sz="500">
                  <a:solidFill>
                    <a:schemeClr val="bg1"/>
                  </a:solidFill>
                </a:rPr>
                <a:t>DF@£!1ah  HH!</a:t>
              </a:r>
            </a:p>
            <a:p>
              <a:pPr>
                <a:lnSpc>
                  <a:spcPct val="90000"/>
                </a:lnSpc>
              </a:pPr>
              <a:r>
                <a:rPr lang="en-US" sz="500">
                  <a:solidFill>
                    <a:schemeClr val="bg1"/>
                  </a:solidFill>
                </a:rPr>
                <a:t>DA45S&amp;      DD1</a:t>
              </a:r>
            </a:p>
          </p:txBody>
        </p:sp>
      </p:grpSp>
      <p:grpSp>
        <p:nvGrpSpPr>
          <p:cNvPr id="82" name="DBSAT"/>
          <p:cNvGrpSpPr/>
          <p:nvPr/>
        </p:nvGrpSpPr>
        <p:grpSpPr>
          <a:xfrm>
            <a:off x="7163741" y="2872126"/>
            <a:ext cx="1888945" cy="536287"/>
            <a:chOff x="7162153" y="2872126"/>
            <a:chExt cx="1888945" cy="536287"/>
          </a:xfrm>
        </p:grpSpPr>
        <p:sp>
          <p:nvSpPr>
            <p:cNvPr id="146" name="Line 38"/>
            <p:cNvSpPr>
              <a:spLocks noChangeShapeType="1"/>
            </p:cNvSpPr>
            <p:nvPr/>
          </p:nvSpPr>
          <p:spPr bwMode="auto">
            <a:xfrm flipV="1">
              <a:off x="7162153" y="3221369"/>
              <a:ext cx="998153" cy="3256"/>
            </a:xfrm>
            <a:prstGeom prst="line">
              <a:avLst/>
            </a:prstGeom>
            <a:noFill/>
            <a:ln w="19050">
              <a:solidFill>
                <a:srgbClr val="00B050"/>
              </a:solidFill>
              <a:prstDash val="sysDot"/>
              <a:round/>
            </a:ln>
          </p:spPr>
          <p:txBody>
            <a:bodyPr wrap="square" lIns="91436" tIns="45718" rIns="91436" bIns="45718">
              <a:spAutoFit/>
            </a:bodyPr>
            <a:lstStyle/>
            <a:p>
              <a:pPr algn="l"/>
              <a:endParaRPr lang="en-US">
                <a:solidFill>
                  <a:schemeClr val="accent4"/>
                </a:solidFill>
                <a:latin typeface="Gill Sans" pitchFamily="34" charset="0"/>
              </a:endParaRPr>
            </a:p>
          </p:txBody>
        </p:sp>
        <p:grpSp>
          <p:nvGrpSpPr>
            <p:cNvPr id="128" name="Group 127"/>
            <p:cNvGrpSpPr/>
            <p:nvPr/>
          </p:nvGrpSpPr>
          <p:grpSpPr>
            <a:xfrm>
              <a:off x="8121714" y="2872126"/>
              <a:ext cx="929384" cy="536287"/>
              <a:chOff x="2630983" y="3636013"/>
              <a:chExt cx="1370229" cy="811137"/>
            </a:xfrm>
          </p:grpSpPr>
          <p:grpSp>
            <p:nvGrpSpPr>
              <p:cNvPr id="129" name="Group 128"/>
              <p:cNvGrpSpPr/>
              <p:nvPr/>
            </p:nvGrpSpPr>
            <p:grpSpPr>
              <a:xfrm>
                <a:off x="2630983" y="3841549"/>
                <a:ext cx="1027466" cy="605601"/>
                <a:chOff x="2630983" y="3841549"/>
                <a:chExt cx="1027466" cy="605601"/>
              </a:xfrm>
            </p:grpSpPr>
            <p:pic>
              <p:nvPicPr>
                <p:cNvPr id="131" name="Picture 130"/>
                <p:cNvPicPr>
                  <a:picLocks noChangeAspect="1"/>
                </p:cNvPicPr>
                <p:nvPr/>
              </p:nvPicPr>
              <p:blipFill>
                <a:blip r:embed="rId12">
                  <a:extLst>
                    <a:ext uri="{28A0092B-C50C-407E-A947-70E740481C1C}">
                      <a14:useLocalDpi xmlns:a14="http://schemas.microsoft.com/office/drawing/2010/main" val="0"/>
                    </a:ext>
                  </a:extLst>
                </a:blip>
                <a:srcRect b="52600"/>
                <a:stretch>
                  <a:fillRect/>
                </a:stretch>
              </p:blipFill>
              <p:spPr>
                <a:xfrm>
                  <a:off x="2630983" y="3841549"/>
                  <a:ext cx="1013424" cy="480359"/>
                </a:xfrm>
                <a:prstGeom prst="rect">
                  <a:avLst/>
                </a:prstGeom>
              </p:spPr>
            </p:pic>
            <p:pic>
              <p:nvPicPr>
                <p:cNvPr id="133" name="Picture 132"/>
                <p:cNvPicPr>
                  <a:picLocks noChangeAspect="1"/>
                </p:cNvPicPr>
                <p:nvPr/>
              </p:nvPicPr>
              <p:blipFill>
                <a:blip r:embed="rId13">
                  <a:extLst>
                    <a:ext uri="{28A0092B-C50C-407E-A947-70E740481C1C}">
                      <a14:useLocalDpi xmlns:a14="http://schemas.microsoft.com/office/drawing/2010/main" val="0"/>
                    </a:ext>
                  </a:extLst>
                </a:blip>
                <a:srcRect b="85064"/>
                <a:stretch>
                  <a:fillRect/>
                </a:stretch>
              </p:blipFill>
              <p:spPr>
                <a:xfrm rot="10800000">
                  <a:off x="2645025" y="4295783"/>
                  <a:ext cx="1013424" cy="151367"/>
                </a:xfrm>
                <a:prstGeom prst="rect">
                  <a:avLst/>
                </a:prstGeom>
              </p:spPr>
            </p:pic>
          </p:grpSp>
          <p:pic>
            <p:nvPicPr>
              <p:cNvPr id="130" name="Picture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7160" y="3636013"/>
                <a:ext cx="744052" cy="744052"/>
              </a:xfrm>
              <a:prstGeom prst="rect">
                <a:avLst/>
              </a:prstGeom>
            </p:spPr>
          </p:pic>
        </p:grpSp>
      </p:grpSp>
      <p:grpSp>
        <p:nvGrpSpPr>
          <p:cNvPr id="66" name="Database Clones"/>
          <p:cNvGrpSpPr/>
          <p:nvPr/>
        </p:nvGrpSpPr>
        <p:grpSpPr>
          <a:xfrm>
            <a:off x="7087029" y="3405307"/>
            <a:ext cx="4942592" cy="2112739"/>
            <a:chOff x="7085440" y="3405306"/>
            <a:chExt cx="4942592" cy="2112739"/>
          </a:xfrm>
        </p:grpSpPr>
        <p:sp>
          <p:nvSpPr>
            <p:cNvPr id="126" name="Line 38"/>
            <p:cNvSpPr>
              <a:spLocks noChangeShapeType="1"/>
            </p:cNvSpPr>
            <p:nvPr/>
          </p:nvSpPr>
          <p:spPr bwMode="auto">
            <a:xfrm rot="16200000" flipV="1">
              <a:off x="10743588" y="4165135"/>
              <a:ext cx="432795" cy="10710"/>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63" name="Group 62"/>
            <p:cNvGrpSpPr/>
            <p:nvPr/>
          </p:nvGrpSpPr>
          <p:grpSpPr>
            <a:xfrm>
              <a:off x="7085440" y="3405306"/>
              <a:ext cx="4942592" cy="2112739"/>
              <a:chOff x="7085440" y="3405306"/>
              <a:chExt cx="4942592" cy="2112739"/>
            </a:xfrm>
          </p:grpSpPr>
          <p:sp>
            <p:nvSpPr>
              <p:cNvPr id="142" name="TextBox 141"/>
              <p:cNvSpPr txBox="1"/>
              <p:nvPr/>
            </p:nvSpPr>
            <p:spPr>
              <a:xfrm>
                <a:off x="9611398" y="5241050"/>
                <a:ext cx="2416634" cy="276995"/>
              </a:xfrm>
              <a:prstGeom prst="rect">
                <a:avLst/>
              </a:prstGeom>
              <a:noFill/>
            </p:spPr>
            <p:txBody>
              <a:bodyPr wrap="square" lIns="91436" tIns="45718" rIns="91436" bIns="45718" rtlCol="0">
                <a:spAutoFit/>
              </a:bodyPr>
              <a:lstStyle/>
              <a:p>
                <a:r>
                  <a:rPr lang="en-US" sz="1200" b="1">
                    <a:solidFill>
                      <a:schemeClr val="bg2"/>
                    </a:solidFill>
                  </a:rPr>
                  <a:t>Data Masking and Subsetting</a:t>
                </a:r>
              </a:p>
            </p:txBody>
          </p:sp>
          <p:grpSp>
            <p:nvGrpSpPr>
              <p:cNvPr id="62" name="Group 61"/>
              <p:cNvGrpSpPr/>
              <p:nvPr/>
            </p:nvGrpSpPr>
            <p:grpSpPr>
              <a:xfrm>
                <a:off x="7085440" y="3405306"/>
                <a:ext cx="4431530" cy="2014744"/>
                <a:chOff x="7085440" y="3405306"/>
                <a:chExt cx="4431530" cy="2014744"/>
              </a:xfrm>
            </p:grpSpPr>
            <p:sp>
              <p:nvSpPr>
                <p:cNvPr id="123" name="Line 38"/>
                <p:cNvSpPr>
                  <a:spLocks noChangeShapeType="1"/>
                </p:cNvSpPr>
                <p:nvPr/>
              </p:nvSpPr>
              <p:spPr bwMode="auto">
                <a:xfrm flipV="1">
                  <a:off x="7092097" y="3935751"/>
                  <a:ext cx="3870771" cy="5246"/>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61" name="Group 60"/>
                <p:cNvGrpSpPr/>
                <p:nvPr/>
              </p:nvGrpSpPr>
              <p:grpSpPr>
                <a:xfrm>
                  <a:off x="7085440" y="3405306"/>
                  <a:ext cx="4431530" cy="2014744"/>
                  <a:chOff x="7085440" y="3405306"/>
                  <a:chExt cx="4431530" cy="2014744"/>
                </a:xfrm>
              </p:grpSpPr>
              <p:sp>
                <p:nvSpPr>
                  <p:cNvPr id="124" name="Line 38"/>
                  <p:cNvSpPr>
                    <a:spLocks noChangeShapeType="1"/>
                  </p:cNvSpPr>
                  <p:nvPr/>
                </p:nvSpPr>
                <p:spPr bwMode="auto">
                  <a:xfrm rot="16200000" flipV="1">
                    <a:off x="6824230" y="3666516"/>
                    <a:ext cx="523355" cy="935"/>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sp>
                <p:nvSpPr>
                  <p:cNvPr id="125" name="Line 38"/>
                  <p:cNvSpPr>
                    <a:spLocks noChangeShapeType="1"/>
                  </p:cNvSpPr>
                  <p:nvPr/>
                </p:nvSpPr>
                <p:spPr bwMode="auto">
                  <a:xfrm rot="16200000" flipV="1">
                    <a:off x="9943086" y="4155441"/>
                    <a:ext cx="351621" cy="7263"/>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40" name="Group 39"/>
                  <p:cNvGrpSpPr/>
                  <p:nvPr/>
                </p:nvGrpSpPr>
                <p:grpSpPr>
                  <a:xfrm>
                    <a:off x="9674051" y="4278937"/>
                    <a:ext cx="1842919" cy="1141113"/>
                    <a:chOff x="9435706" y="3930387"/>
                    <a:chExt cx="1842919" cy="1141113"/>
                  </a:xfrm>
                </p:grpSpPr>
                <p:grpSp>
                  <p:nvGrpSpPr>
                    <p:cNvPr id="38" name="Group 37"/>
                    <p:cNvGrpSpPr/>
                    <p:nvPr/>
                  </p:nvGrpSpPr>
                  <p:grpSpPr>
                    <a:xfrm>
                      <a:off x="9435706" y="3930387"/>
                      <a:ext cx="1731570" cy="1141113"/>
                      <a:chOff x="9435706" y="3930387"/>
                      <a:chExt cx="1731570" cy="1141113"/>
                    </a:xfrm>
                  </p:grpSpPr>
                  <p:grpSp>
                    <p:nvGrpSpPr>
                      <p:cNvPr id="32" name="Group 31"/>
                      <p:cNvGrpSpPr/>
                      <p:nvPr/>
                    </p:nvGrpSpPr>
                    <p:grpSpPr>
                      <a:xfrm>
                        <a:off x="9435706" y="3935933"/>
                        <a:ext cx="1615463" cy="1135567"/>
                        <a:chOff x="7995419" y="4443162"/>
                        <a:chExt cx="1615463" cy="1135567"/>
                      </a:xfrm>
                    </p:grpSpPr>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35193" y="4443162"/>
                          <a:ext cx="815000" cy="815000"/>
                        </a:xfrm>
                        <a:prstGeom prst="rect">
                          <a:avLst/>
                        </a:prstGeom>
                      </p:spPr>
                    </p:pic>
                    <p:sp>
                      <p:nvSpPr>
                        <p:cNvPr id="26" name="TextBox 25"/>
                        <p:cNvSpPr txBox="1"/>
                        <p:nvPr/>
                      </p:nvSpPr>
                      <p:spPr>
                        <a:xfrm>
                          <a:off x="7995419" y="5268572"/>
                          <a:ext cx="658693" cy="310157"/>
                        </a:xfrm>
                        <a:prstGeom prst="rect">
                          <a:avLst/>
                        </a:prstGeom>
                        <a:noFill/>
                      </p:spPr>
                      <p:txBody>
                        <a:bodyPr wrap="square" lIns="0" tIns="0" rIns="0" bIns="0" rtlCol="0">
                          <a:noAutofit/>
                        </a:bodyPr>
                        <a:lstStyle/>
                        <a:p>
                          <a:pPr algn="ctr">
                            <a:lnSpc>
                              <a:spcPct val="90000"/>
                            </a:lnSpc>
                          </a:pPr>
                          <a:r>
                            <a:rPr lang="pt-PT" sz="1100">
                              <a:solidFill>
                                <a:schemeClr val="bg2"/>
                              </a:solidFill>
                            </a:rPr>
                            <a:t>Test</a:t>
                          </a:r>
                          <a:endParaRPr lang="en-US" sz="1100">
                            <a:solidFill>
                              <a:schemeClr val="bg2"/>
                            </a:solidFill>
                          </a:endParaRPr>
                        </a:p>
                      </p:txBody>
                    </p:sp>
                    <p:sp>
                      <p:nvSpPr>
                        <p:cNvPr id="135" name="TextBox 134"/>
                        <p:cNvSpPr txBox="1"/>
                        <p:nvPr/>
                      </p:nvSpPr>
                      <p:spPr>
                        <a:xfrm>
                          <a:off x="8952189" y="5258160"/>
                          <a:ext cx="658693" cy="310157"/>
                        </a:xfrm>
                        <a:prstGeom prst="rect">
                          <a:avLst/>
                        </a:prstGeom>
                        <a:noFill/>
                      </p:spPr>
                      <p:txBody>
                        <a:bodyPr wrap="square" lIns="0" tIns="0" rIns="0" bIns="0" rtlCol="0">
                          <a:noAutofit/>
                        </a:bodyPr>
                        <a:lstStyle/>
                        <a:p>
                          <a:pPr algn="ctr">
                            <a:lnSpc>
                              <a:spcPct val="90000"/>
                            </a:lnSpc>
                          </a:pPr>
                          <a:r>
                            <a:rPr lang="pt-PT" sz="1100">
                              <a:solidFill>
                                <a:schemeClr val="bg2"/>
                              </a:solidFill>
                            </a:rPr>
                            <a:t>Dev</a:t>
                          </a:r>
                          <a:endParaRPr lang="en-US" sz="1100">
                            <a:solidFill>
                              <a:schemeClr val="bg2"/>
                            </a:solidFill>
                          </a:endParaRPr>
                        </a:p>
                      </p:txBody>
                    </p:sp>
                  </p:grpSp>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21288" y="3930387"/>
                        <a:ext cx="845988" cy="845988"/>
                      </a:xfrm>
                      <a:prstGeom prst="rect">
                        <a:avLst/>
                      </a:prstGeom>
                    </p:spPr>
                  </p:pic>
                </p:grpSp>
                <p:grpSp>
                  <p:nvGrpSpPr>
                    <p:cNvPr id="25" name="Group 24"/>
                    <p:cNvGrpSpPr/>
                    <p:nvPr/>
                  </p:nvGrpSpPr>
                  <p:grpSpPr>
                    <a:xfrm>
                      <a:off x="10244722" y="4249629"/>
                      <a:ext cx="1033903" cy="430238"/>
                      <a:chOff x="10262724" y="4197943"/>
                      <a:chExt cx="1033903" cy="430238"/>
                    </a:xfrm>
                  </p:grpSpPr>
                  <p:grpSp>
                    <p:nvGrpSpPr>
                      <p:cNvPr id="13" name="Group 12"/>
                      <p:cNvGrpSpPr/>
                      <p:nvPr/>
                    </p:nvGrpSpPr>
                    <p:grpSpPr>
                      <a:xfrm>
                        <a:off x="10262724" y="4197943"/>
                        <a:ext cx="629103" cy="140293"/>
                        <a:chOff x="9725183" y="4160313"/>
                        <a:chExt cx="629103" cy="140293"/>
                      </a:xfrm>
                    </p:grpSpPr>
                    <p:pic>
                      <p:nvPicPr>
                        <p:cNvPr id="156" name="Picture 15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25183" y="4160313"/>
                          <a:ext cx="629103" cy="140293"/>
                        </a:xfrm>
                        <a:prstGeom prst="rect">
                          <a:avLst/>
                        </a:prstGeom>
                      </p:spPr>
                    </p:pic>
                    <p:cxnSp>
                      <p:nvCxnSpPr>
                        <p:cNvPr id="157" name="Straight Connector 156"/>
                        <p:cNvCxnSpPr/>
                        <p:nvPr/>
                      </p:nvCxnSpPr>
                      <p:spPr>
                        <a:xfrm>
                          <a:off x="9740688" y="4229463"/>
                          <a:ext cx="598091" cy="0"/>
                        </a:xfrm>
                        <a:prstGeom prst="line">
                          <a:avLst/>
                        </a:prstGeom>
                        <a:ln w="15875">
                          <a:tailEnd type="none"/>
                        </a:ln>
                        <a:effectLst>
                          <a:outerShdw blurRad="40000" dist="23000" dir="5400000" rotWithShape="0">
                            <a:schemeClr val="bg1">
                              <a:alpha val="35000"/>
                            </a:schemeClr>
                          </a:outerShdw>
                        </a:effectLst>
                      </p:spPr>
                      <p:style>
                        <a:lnRef idx="3">
                          <a:schemeClr val="dk1"/>
                        </a:lnRef>
                        <a:fillRef idx="0">
                          <a:schemeClr val="dk1"/>
                        </a:fillRef>
                        <a:effectRef idx="2">
                          <a:schemeClr val="dk1"/>
                        </a:effectRef>
                        <a:fontRef idx="minor">
                          <a:schemeClr val="tx1"/>
                        </a:fontRef>
                      </p:style>
                    </p:cxnSp>
                  </p:grpSp>
                  <p:cxnSp>
                    <p:nvCxnSpPr>
                      <p:cNvPr id="189" name="Straight Arrow Connector 188"/>
                      <p:cNvCxnSpPr/>
                      <p:nvPr/>
                    </p:nvCxnSpPr>
                    <p:spPr>
                      <a:xfrm flipH="1">
                        <a:off x="10824699" y="4345280"/>
                        <a:ext cx="0" cy="123254"/>
                      </a:xfrm>
                      <a:prstGeom prst="straightConnector1">
                        <a:avLst/>
                      </a:prstGeom>
                      <a:ln w="6350">
                        <a:solidFill>
                          <a:schemeClr val="bg1"/>
                        </a:solidFill>
                        <a:miter lim="800000"/>
                        <a:tailEnd type="arrow" w="sm" len="sm"/>
                      </a:ln>
                    </p:spPr>
                    <p:style>
                      <a:lnRef idx="1">
                        <a:schemeClr val="accent1"/>
                      </a:lnRef>
                      <a:fillRef idx="0">
                        <a:schemeClr val="accent1"/>
                      </a:fillRef>
                      <a:effectRef idx="0">
                        <a:schemeClr val="accent1"/>
                      </a:effectRef>
                      <a:fontRef idx="minor">
                        <a:schemeClr val="tx1"/>
                      </a:fontRef>
                    </p:style>
                  </p:cxnSp>
                  <p:pic>
                    <p:nvPicPr>
                      <p:cNvPr id="190" name="Picture 18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666047" y="4486411"/>
                        <a:ext cx="630580" cy="141770"/>
                      </a:xfrm>
                      <a:prstGeom prst="rect">
                        <a:avLst/>
                      </a:prstGeom>
                    </p:spPr>
                  </p:pic>
                </p:grpSp>
              </p:grpSp>
            </p:grpSp>
          </p:grpSp>
        </p:grpSp>
      </p:grpSp>
      <p:grpSp>
        <p:nvGrpSpPr>
          <p:cNvPr id="69" name="Database Vault"/>
          <p:cNvGrpSpPr/>
          <p:nvPr/>
        </p:nvGrpSpPr>
        <p:grpSpPr>
          <a:xfrm>
            <a:off x="4078543" y="3111418"/>
            <a:ext cx="2381296" cy="833429"/>
            <a:chOff x="4076955" y="3111417"/>
            <a:chExt cx="2381296" cy="833429"/>
          </a:xfrm>
        </p:grpSpPr>
        <p:grpSp>
          <p:nvGrpSpPr>
            <p:cNvPr id="57" name="Group 56"/>
            <p:cNvGrpSpPr/>
            <p:nvPr/>
          </p:nvGrpSpPr>
          <p:grpSpPr>
            <a:xfrm>
              <a:off x="4076955" y="3111417"/>
              <a:ext cx="2381296" cy="833429"/>
              <a:chOff x="4076955" y="3111417"/>
              <a:chExt cx="2381296" cy="833429"/>
            </a:xfrm>
          </p:grpSpPr>
          <p:sp>
            <p:nvSpPr>
              <p:cNvPr id="73" name="TextBox 72"/>
              <p:cNvSpPr txBox="1"/>
              <p:nvPr/>
            </p:nvSpPr>
            <p:spPr>
              <a:xfrm flipH="1">
                <a:off x="4076955" y="3483185"/>
                <a:ext cx="2063558" cy="461661"/>
              </a:xfrm>
              <a:prstGeom prst="rect">
                <a:avLst/>
              </a:prstGeom>
              <a:noFill/>
            </p:spPr>
            <p:txBody>
              <a:bodyPr wrap="square" lIns="91436" tIns="45718" rIns="91436" bIns="45718" rtlCol="0">
                <a:spAutoFit/>
              </a:bodyPr>
              <a:lstStyle/>
              <a:p>
                <a:endParaRPr lang="en-US" sz="1200" b="1" u="sng" dirty="0">
                  <a:solidFill>
                    <a:schemeClr val="bg2"/>
                  </a:solidFill>
                </a:endParaRPr>
              </a:p>
              <a:p>
                <a:r>
                  <a:rPr lang="en-US" sz="1200" b="1" dirty="0">
                    <a:solidFill>
                      <a:schemeClr val="bg2"/>
                    </a:solidFill>
                  </a:rPr>
                  <a:t>Database Vault</a:t>
                </a:r>
              </a:p>
            </p:txBody>
          </p:sp>
          <p:pic>
            <p:nvPicPr>
              <p:cNvPr id="49" name="Picture 48"/>
              <p:cNvPicPr>
                <a:picLocks noChangeAspect="1"/>
              </p:cNvPicPr>
              <p:nvPr/>
            </p:nvPicPr>
            <p:blipFill>
              <a:blip r:embed="rId19">
                <a:extLst>
                  <a:ext uri="{28A0092B-C50C-407E-A947-70E740481C1C}">
                    <a14:useLocalDpi xmlns:a14="http://schemas.microsoft.com/office/drawing/2010/main" val="0"/>
                  </a:ext>
                </a:extLst>
              </a:blip>
              <a:srcRect t="14092" b="14097"/>
              <a:stretch>
                <a:fillRect/>
              </a:stretch>
            </p:blipFill>
            <p:spPr>
              <a:xfrm>
                <a:off x="6007819" y="3111417"/>
                <a:ext cx="450432" cy="323461"/>
              </a:xfrm>
              <a:prstGeom prst="rect">
                <a:avLst/>
              </a:prstGeom>
              <a:ln>
                <a:solidFill>
                  <a:srgbClr val="FF9A9A"/>
                </a:solidFill>
              </a:ln>
            </p:spPr>
          </p:pic>
          <p:grpSp>
            <p:nvGrpSpPr>
              <p:cNvPr id="4" name="Group 3"/>
              <p:cNvGrpSpPr/>
              <p:nvPr/>
            </p:nvGrpSpPr>
            <p:grpSpPr>
              <a:xfrm>
                <a:off x="5323991" y="3491488"/>
                <a:ext cx="683828" cy="332746"/>
                <a:chOff x="4640932" y="3390109"/>
                <a:chExt cx="1151175" cy="295303"/>
              </a:xfrm>
            </p:grpSpPr>
            <p:sp>
              <p:nvSpPr>
                <p:cNvPr id="68" name="DBV Line Hor"/>
                <p:cNvSpPr>
                  <a:spLocks noChangeShapeType="1"/>
                </p:cNvSpPr>
                <p:nvPr/>
              </p:nvSpPr>
              <p:spPr bwMode="auto">
                <a:xfrm flipV="1">
                  <a:off x="4640932" y="3680872"/>
                  <a:ext cx="1151175" cy="2611"/>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sp>
              <p:nvSpPr>
                <p:cNvPr id="112" name="DBV Line Vert"/>
                <p:cNvSpPr>
                  <a:spLocks noChangeShapeType="1"/>
                </p:cNvSpPr>
                <p:nvPr/>
              </p:nvSpPr>
              <p:spPr bwMode="auto">
                <a:xfrm rot="16200000" flipV="1">
                  <a:off x="5624293" y="3536480"/>
                  <a:ext cx="295303" cy="2562"/>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pic>
            <p:nvPicPr>
              <p:cNvPr id="202" name="Picture 201" descr="Reject.png"/>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911136" y="3347158"/>
                <a:ext cx="162404" cy="162446"/>
              </a:xfrm>
              <a:prstGeom prst="rect">
                <a:avLst/>
              </a:prstGeom>
            </p:spPr>
          </p:pic>
        </p:grpSp>
        <p:pic>
          <p:nvPicPr>
            <p:cNvPr id="211" name="Picture 210" descr="network">
              <a:extLst>
                <a:ext uri="{FF2B5EF4-FFF2-40B4-BE49-F238E27FC236}">
                  <a16:creationId xmlns:a16="http://schemas.microsoft.com/office/drawing/2014/main" id="{41C73EC8-DFC4-4F39-9AC1-E68F5735930E}"/>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5554681" y="3572597"/>
              <a:ext cx="314629" cy="202588"/>
            </a:xfrm>
            <a:prstGeom prst="rect">
              <a:avLst/>
            </a:prstGeom>
            <a:noFill/>
            <a:ln w="9525">
              <a:noFill/>
              <a:miter lim="800000"/>
            </a:ln>
          </p:spPr>
        </p:pic>
        <p:pic>
          <p:nvPicPr>
            <p:cNvPr id="53" name="Picture 5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07695" y="3545649"/>
              <a:ext cx="228104" cy="228104"/>
            </a:xfrm>
            <a:prstGeom prst="rect">
              <a:avLst/>
            </a:prstGeom>
          </p:spPr>
        </p:pic>
      </p:grpSp>
      <p:grpSp>
        <p:nvGrpSpPr>
          <p:cNvPr id="11" name="Database Clients"/>
          <p:cNvGrpSpPr/>
          <p:nvPr/>
        </p:nvGrpSpPr>
        <p:grpSpPr>
          <a:xfrm>
            <a:off x="527191" y="1799265"/>
            <a:ext cx="1470403" cy="2029684"/>
            <a:chOff x="525602" y="1799265"/>
            <a:chExt cx="1470403" cy="2029684"/>
          </a:xfrm>
        </p:grpSpPr>
        <p:sp>
          <p:nvSpPr>
            <p:cNvPr id="184" name="Text Box 12"/>
            <p:cNvSpPr txBox="1">
              <a:spLocks noChangeArrowheads="1"/>
            </p:cNvSpPr>
            <p:nvPr/>
          </p:nvSpPr>
          <p:spPr bwMode="auto">
            <a:xfrm>
              <a:off x="865472" y="1799265"/>
              <a:ext cx="792781" cy="369300"/>
            </a:xfrm>
            <a:prstGeom prst="rect">
              <a:avLst/>
            </a:prstGeom>
            <a:noFill/>
            <a:ln w="9525" algn="ctr">
              <a:noFill/>
              <a:miter lim="800000"/>
            </a:ln>
            <a:effectLst>
              <a:prstShdw prst="shdw17" dist="17961" dir="2700000">
                <a:schemeClr val="accent1">
                  <a:gamma/>
                  <a:shade val="60000"/>
                  <a:invGamma/>
                </a:schemeClr>
              </a:prstShdw>
            </a:effectLst>
          </p:spPr>
          <p:txBody>
            <a:bodyPr wrap="none" lIns="121888" tIns="60944" rIns="121888" bIns="60944">
              <a:spAutoFit/>
            </a:bodyPr>
            <a:lstStyle/>
            <a:p>
              <a:pPr algn="r">
                <a:defRPr/>
              </a:pPr>
              <a:r>
                <a:rPr lang="en-US" sz="1600" b="1" u="sng">
                  <a:solidFill>
                    <a:schemeClr val="bg2"/>
                  </a:solidFill>
                  <a:cs typeface="Arial"/>
                </a:rPr>
                <a:t>Users</a:t>
              </a:r>
            </a:p>
          </p:txBody>
        </p:sp>
        <p:sp>
          <p:nvSpPr>
            <p:cNvPr id="185" name="Text Box 12"/>
            <p:cNvSpPr txBox="1">
              <a:spLocks noChangeArrowheads="1"/>
            </p:cNvSpPr>
            <p:nvPr/>
          </p:nvSpPr>
          <p:spPr bwMode="auto">
            <a:xfrm>
              <a:off x="525602" y="3459649"/>
              <a:ext cx="1470403" cy="369300"/>
            </a:xfrm>
            <a:prstGeom prst="rect">
              <a:avLst/>
            </a:prstGeom>
            <a:noFill/>
            <a:ln w="9525" algn="ctr">
              <a:noFill/>
              <a:miter lim="800000"/>
            </a:ln>
            <a:effectLst>
              <a:prstShdw prst="shdw17" dist="17961" dir="2700000">
                <a:schemeClr val="accent1">
                  <a:gamma/>
                  <a:shade val="60000"/>
                  <a:invGamma/>
                </a:schemeClr>
              </a:prstShdw>
            </a:effectLst>
          </p:spPr>
          <p:txBody>
            <a:bodyPr wrap="none" lIns="121888" tIns="60944" rIns="121888" bIns="60944">
              <a:spAutoFit/>
            </a:bodyPr>
            <a:lstStyle/>
            <a:p>
              <a:pPr algn="r">
                <a:defRPr/>
              </a:pPr>
              <a:r>
                <a:rPr lang="en-US" sz="1600" b="1">
                  <a:solidFill>
                    <a:schemeClr val="bg2"/>
                  </a:solidFill>
                  <a:cs typeface="Arial"/>
                </a:rPr>
                <a:t>Applications</a:t>
              </a:r>
            </a:p>
          </p:txBody>
        </p:sp>
        <p:pic>
          <p:nvPicPr>
            <p:cNvPr id="186" name="Picture 185" descr="cloud-apps-51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3008" y="2866693"/>
              <a:ext cx="604484" cy="604641"/>
            </a:xfrm>
            <a:prstGeom prst="rect">
              <a:avLst/>
            </a:prstGeom>
          </p:spPr>
        </p:pic>
        <p:pic>
          <p:nvPicPr>
            <p:cNvPr id="187" name="Picture 186" descr="people-executive-woman-51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7256" y="2168572"/>
              <a:ext cx="548537" cy="548680"/>
            </a:xfrm>
            <a:prstGeom prst="rect">
              <a:avLst/>
            </a:prstGeom>
          </p:spPr>
        </p:pic>
      </p:grpSp>
      <p:sp>
        <p:nvSpPr>
          <p:cNvPr id="90" name="Data Flow Masking Rectangle"/>
          <p:cNvSpPr/>
          <p:nvPr/>
        </p:nvSpPr>
        <p:spPr>
          <a:xfrm>
            <a:off x="2781264" y="2232677"/>
            <a:ext cx="3002064" cy="1095023"/>
          </a:xfrm>
          <a:prstGeom prst="rect">
            <a:avLst/>
          </a:prstGeom>
          <a:solidFill>
            <a:srgbClr val="312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Database Firewall">
            <a:extLst>
              <a:ext uri="{FF2B5EF4-FFF2-40B4-BE49-F238E27FC236}">
                <a16:creationId xmlns:a16="http://schemas.microsoft.com/office/drawing/2014/main" id="{616ED672-5870-4844-804D-748DACF6BB4C}"/>
              </a:ext>
            </a:extLst>
          </p:cNvPr>
          <p:cNvGrpSpPr/>
          <p:nvPr/>
        </p:nvGrpSpPr>
        <p:grpSpPr>
          <a:xfrm>
            <a:off x="1539982" y="2085678"/>
            <a:ext cx="4372744" cy="1152530"/>
            <a:chOff x="1539982" y="2085678"/>
            <a:chExt cx="4372744" cy="1152530"/>
          </a:xfrm>
        </p:grpSpPr>
        <p:sp>
          <p:nvSpPr>
            <p:cNvPr id="99" name="To-DBFW-3"/>
            <p:cNvSpPr>
              <a:spLocks noChangeShapeType="1"/>
            </p:cNvSpPr>
            <p:nvPr/>
          </p:nvSpPr>
          <p:spPr bwMode="auto">
            <a:xfrm>
              <a:off x="1543752" y="3046185"/>
              <a:ext cx="1609141" cy="7728"/>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96" name="To-DBFW-2"/>
            <p:cNvSpPr>
              <a:spLocks noChangeShapeType="1"/>
            </p:cNvSpPr>
            <p:nvPr/>
          </p:nvSpPr>
          <p:spPr bwMode="auto">
            <a:xfrm flipV="1">
              <a:off x="1539982" y="2838469"/>
              <a:ext cx="1611511" cy="6331"/>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100" name="To-DBFW-1"/>
            <p:cNvSpPr>
              <a:spLocks noChangeShapeType="1"/>
            </p:cNvSpPr>
            <p:nvPr/>
          </p:nvSpPr>
          <p:spPr bwMode="auto">
            <a:xfrm flipV="1">
              <a:off x="1541381" y="2568482"/>
              <a:ext cx="1611511" cy="689"/>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92" name="DB Firewall Text"/>
            <p:cNvSpPr txBox="1">
              <a:spLocks noChangeArrowheads="1"/>
            </p:cNvSpPr>
            <p:nvPr/>
          </p:nvSpPr>
          <p:spPr bwMode="auto">
            <a:xfrm>
              <a:off x="3050169" y="2085678"/>
              <a:ext cx="1483860" cy="276995"/>
            </a:xfrm>
            <a:prstGeom prst="rect">
              <a:avLst/>
            </a:prstGeom>
            <a:noFill/>
            <a:ln w="9525" algn="ctr">
              <a:noFill/>
              <a:miter lim="800000"/>
            </a:ln>
            <a:effectLst>
              <a:prstShdw prst="shdw17" dist="17961" dir="2700000">
                <a:schemeClr val="accent1">
                  <a:gamma/>
                  <a:shade val="60000"/>
                  <a:invGamma/>
                </a:schemeClr>
              </a:prstShdw>
            </a:effectLst>
          </p:spPr>
          <p:txBody>
            <a:bodyPr wrap="none" lIns="91436" tIns="45718" rIns="91436" bIns="45718">
              <a:spAutoFit/>
            </a:bodyPr>
            <a:lstStyle/>
            <a:p>
              <a:pPr>
                <a:defRPr/>
              </a:pPr>
              <a:r>
                <a:rPr lang="en-US" sz="1200" b="1">
                  <a:solidFill>
                    <a:schemeClr val="bg2"/>
                  </a:solidFill>
                  <a:cs typeface="Arial"/>
                </a:rPr>
                <a:t>Database Firewall</a:t>
              </a:r>
            </a:p>
          </p:txBody>
        </p:sp>
        <p:pic>
          <p:nvPicPr>
            <p:cNvPr id="188" name="DB Firewall" descr="firewall.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98506" y="2339436"/>
              <a:ext cx="898538" cy="898772"/>
            </a:xfrm>
            <a:prstGeom prst="rect">
              <a:avLst/>
            </a:prstGeom>
          </p:spPr>
        </p:pic>
        <p:grpSp>
          <p:nvGrpSpPr>
            <p:cNvPr id="14" name="Fm-DBFW"/>
            <p:cNvGrpSpPr/>
            <p:nvPr/>
          </p:nvGrpSpPr>
          <p:grpSpPr>
            <a:xfrm>
              <a:off x="4129436" y="2586865"/>
              <a:ext cx="1783290" cy="246087"/>
              <a:chOff x="3796927" y="1646153"/>
              <a:chExt cx="1092001" cy="184562"/>
            </a:xfrm>
          </p:grpSpPr>
          <p:sp>
            <p:nvSpPr>
              <p:cNvPr id="101" name="Fm-DBFW-Green"/>
              <p:cNvSpPr>
                <a:spLocks noChangeShapeType="1"/>
              </p:cNvSpPr>
              <p:nvPr/>
            </p:nvSpPr>
            <p:spPr bwMode="auto">
              <a:xfrm>
                <a:off x="3796927" y="1646153"/>
                <a:ext cx="1092000" cy="7693"/>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102" name="Fm-DBFW-Yellow"/>
              <p:cNvSpPr>
                <a:spLocks noChangeShapeType="1"/>
              </p:cNvSpPr>
              <p:nvPr/>
            </p:nvSpPr>
            <p:spPr bwMode="auto">
              <a:xfrm>
                <a:off x="3796927" y="1828616"/>
                <a:ext cx="1092001" cy="2099"/>
              </a:xfrm>
              <a:prstGeom prst="line">
                <a:avLst/>
              </a:prstGeom>
              <a:noFill/>
              <a:ln w="19050">
                <a:solidFill>
                  <a:srgbClr val="FFC000"/>
                </a:solidFill>
                <a:prstDash val="sysDot"/>
                <a:round/>
                <a:tailEnd type="triangle" w="sm" len="med"/>
              </a:ln>
            </p:spPr>
            <p:txBody>
              <a:bodyPr lIns="91436" tIns="45718" rIns="91436" bIns="45718"/>
              <a:lstStyle/>
              <a:p>
                <a:endParaRPr lang="en-US"/>
              </a:p>
            </p:txBody>
          </p:sp>
        </p:grpSp>
        <p:pic>
          <p:nvPicPr>
            <p:cNvPr id="205" name="Fm-DBFW-Passed" descr="check-green-512.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958283" y="2487201"/>
              <a:ext cx="191404" cy="191454"/>
            </a:xfrm>
            <a:prstGeom prst="rect">
              <a:avLst/>
            </a:prstGeom>
          </p:spPr>
        </p:pic>
        <p:pic>
          <p:nvPicPr>
            <p:cNvPr id="206" name="Fm-DBFW-Blocked" descr="Reject.png"/>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976655" y="2975458"/>
              <a:ext cx="162404" cy="162446"/>
            </a:xfrm>
            <a:prstGeom prst="rect">
              <a:avLst/>
            </a:prstGeom>
          </p:spPr>
        </p:pic>
        <p:pic>
          <p:nvPicPr>
            <p:cNvPr id="207" name="Fm-DBFW-Alert" descr="Warning.png"/>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75505" y="2733082"/>
              <a:ext cx="162404" cy="162446"/>
            </a:xfrm>
            <a:prstGeom prst="rect">
              <a:avLst/>
            </a:prstGeom>
          </p:spPr>
        </p:pic>
      </p:grpSp>
      <p:grpSp>
        <p:nvGrpSpPr>
          <p:cNvPr id="70" name="Firewall Events"/>
          <p:cNvGrpSpPr/>
          <p:nvPr/>
        </p:nvGrpSpPr>
        <p:grpSpPr>
          <a:xfrm>
            <a:off x="2912836" y="3259836"/>
            <a:ext cx="759632" cy="1457241"/>
            <a:chOff x="2911248" y="3259835"/>
            <a:chExt cx="759632" cy="1457241"/>
          </a:xfrm>
        </p:grpSpPr>
        <p:sp>
          <p:nvSpPr>
            <p:cNvPr id="276" name="Text Box 12"/>
            <p:cNvSpPr txBox="1">
              <a:spLocks noChangeArrowheads="1"/>
            </p:cNvSpPr>
            <p:nvPr/>
          </p:nvSpPr>
          <p:spPr bwMode="auto">
            <a:xfrm>
              <a:off x="2925552" y="3991716"/>
              <a:ext cx="745328" cy="276995"/>
            </a:xfrm>
            <a:prstGeom prst="rect">
              <a:avLst/>
            </a:prstGeom>
            <a:noFill/>
            <a:ln w="9525" algn="ctr">
              <a:noFill/>
              <a:miter lim="800000"/>
            </a:ln>
            <a:effectLst>
              <a:prstShdw prst="shdw17" dist="17961" dir="2700000">
                <a:schemeClr val="accent1">
                  <a:gamma/>
                  <a:shade val="60000"/>
                  <a:invGamma/>
                </a:schemeClr>
              </a:prstShdw>
            </a:effectLst>
          </p:spPr>
          <p:txBody>
            <a:bodyPr wrap="square" lIns="91436" tIns="45718" rIns="91436" bIns="45718">
              <a:spAutoFit/>
            </a:bodyPr>
            <a:lstStyle/>
            <a:p>
              <a:pPr algn="ctr">
                <a:defRPr/>
              </a:pPr>
              <a:r>
                <a:rPr lang="en-US" sz="1200" b="1">
                  <a:solidFill>
                    <a:schemeClr val="bg2"/>
                  </a:solidFill>
                  <a:cs typeface="Arial"/>
                </a:rPr>
                <a:t>Events</a:t>
              </a:r>
            </a:p>
          </p:txBody>
        </p:sp>
        <p:cxnSp>
          <p:nvCxnSpPr>
            <p:cNvPr id="414" name="Elbow Connector 413"/>
            <p:cNvCxnSpPr>
              <a:stCxn id="188" idx="2"/>
              <a:endCxn id="172" idx="0"/>
            </p:cNvCxnSpPr>
            <p:nvPr/>
          </p:nvCxnSpPr>
          <p:spPr>
            <a:xfrm rot="5400000">
              <a:off x="2499397" y="3671686"/>
              <a:ext cx="1457241" cy="633540"/>
            </a:xfrm>
            <a:prstGeom prst="bentConnector3">
              <a:avLst>
                <a:gd name="adj1" fmla="val 50000"/>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8E82D0BA-D254-4A1D-99CD-825F4766A681}"/>
              </a:ext>
            </a:extLst>
          </p:cNvPr>
          <p:cNvSpPr txBox="1"/>
          <p:nvPr/>
        </p:nvSpPr>
        <p:spPr>
          <a:xfrm>
            <a:off x="7619342" y="3293780"/>
            <a:ext cx="1615669" cy="492420"/>
          </a:xfrm>
          <a:prstGeom prst="rect">
            <a:avLst/>
          </a:prstGeom>
          <a:noFill/>
        </p:spPr>
        <p:txBody>
          <a:bodyPr wrap="square" lIns="121899" tIns="60949" rIns="121899" bIns="60949" rtlCol="0">
            <a:spAutoFit/>
          </a:bodyPr>
          <a:lstStyle/>
          <a:p>
            <a:pPr algn="ctr"/>
            <a:r>
              <a:rPr lang="pt-PT" sz="1200" b="1">
                <a:solidFill>
                  <a:schemeClr val="bg2"/>
                </a:solidFill>
              </a:rPr>
              <a:t>Database Security Assessment Tool</a:t>
            </a:r>
            <a:endParaRPr lang="en-US" sz="1200" b="1">
              <a:solidFill>
                <a:schemeClr val="bg2"/>
              </a:solidFill>
            </a:endParaRPr>
          </a:p>
        </p:txBody>
      </p:sp>
      <p:sp>
        <p:nvSpPr>
          <p:cNvPr id="6" name="Footer Placeholder 5">
            <a:extLst>
              <a:ext uri="{FF2B5EF4-FFF2-40B4-BE49-F238E27FC236}">
                <a16:creationId xmlns:a16="http://schemas.microsoft.com/office/drawing/2014/main" id="{1B1FBF9D-8819-4BF9-84BF-C37663487E23}"/>
              </a:ext>
            </a:extLst>
          </p:cNvPr>
          <p:cNvSpPr>
            <a:spLocks noGrp="1"/>
          </p:cNvSpPr>
          <p:nvPr>
            <p:ph type="ftr" sz="quarter" idx="3"/>
          </p:nvPr>
        </p:nvSpPr>
        <p:spPr/>
        <p:txBody>
          <a:bodyPr/>
          <a:lstStyle/>
          <a:p>
            <a:r>
              <a:rPr lang="en-US"/>
              <a:t>Copyright © 2020, Oracle and/or its affiliates </a:t>
            </a:r>
          </a:p>
        </p:txBody>
      </p:sp>
      <p:sp>
        <p:nvSpPr>
          <p:cNvPr id="7" name="Slide Number Placeholder 6">
            <a:extLst>
              <a:ext uri="{FF2B5EF4-FFF2-40B4-BE49-F238E27FC236}">
                <a16:creationId xmlns:a16="http://schemas.microsoft.com/office/drawing/2014/main" id="{565ADC08-8198-4577-ABA8-A3B7373878F1}"/>
              </a:ext>
            </a:extLst>
          </p:cNvPr>
          <p:cNvSpPr>
            <a:spLocks noGrp="1"/>
          </p:cNvSpPr>
          <p:nvPr>
            <p:ph type="sldNum" sz="quarter" idx="4"/>
          </p:nvPr>
        </p:nvSpPr>
        <p:spPr/>
        <p:txBody>
          <a:bodyPr/>
          <a:lstStyle/>
          <a:p>
            <a:fld id="{345D60D9-5372-5F40-9443-0F9AE5BDC3C8}" type="slidenum">
              <a:rPr lang="en-US" smtClean="0"/>
              <a:t>4</a:t>
            </a:fld>
            <a:endParaRPr lang="en-US"/>
          </a:p>
        </p:txBody>
      </p:sp>
      <p:sp>
        <p:nvSpPr>
          <p:cNvPr id="5" name="Text Placeholder 4">
            <a:extLst>
              <a:ext uri="{FF2B5EF4-FFF2-40B4-BE49-F238E27FC236}">
                <a16:creationId xmlns:a16="http://schemas.microsoft.com/office/drawing/2014/main" id="{36D65D29-D1AF-495A-8020-68DC1794FC7F}"/>
              </a:ext>
            </a:extLst>
          </p:cNvPr>
          <p:cNvSpPr>
            <a:spLocks noGrp="1"/>
          </p:cNvSpPr>
          <p:nvPr>
            <p:ph type="body" sz="quarter" idx="10"/>
          </p:nvPr>
        </p:nvSpPr>
        <p:spPr/>
        <p:txBody>
          <a:bodyPr/>
          <a:lstStyle/>
          <a:p>
            <a:r>
              <a:rPr lang="ko-KR" altLang="en-US" dirty="0"/>
              <a:t>오라클 </a:t>
            </a:r>
            <a:r>
              <a:rPr lang="en-US" altLang="ko-KR" dirty="0"/>
              <a:t>Security solution</a:t>
            </a:r>
            <a:r>
              <a:rPr lang="ko-KR" altLang="en-US" dirty="0"/>
              <a:t> </a:t>
            </a:r>
            <a:r>
              <a:rPr lang="en-US" altLang="ko-KR" dirty="0"/>
              <a:t>overview</a:t>
            </a:r>
            <a:r>
              <a:rPr lang="ko-KR" altLang="en-US" dirty="0"/>
              <a:t> </a:t>
            </a:r>
            <a:endParaRPr lang="pt-PT" altLang="ko-KR" dirty="0"/>
          </a:p>
          <a:p>
            <a:r>
              <a:rPr lang="pt-PT" sz="2000" dirty="0" smtClean="0"/>
              <a:t>Maximum </a:t>
            </a:r>
            <a:r>
              <a:rPr lang="pt-PT" sz="2000" dirty="0"/>
              <a:t>Security Architecture - on-premises</a:t>
            </a:r>
            <a:endParaRPr lang="en-US" sz="2000" dirty="0"/>
          </a:p>
        </p:txBody>
      </p:sp>
      <p:sp>
        <p:nvSpPr>
          <p:cNvPr id="3" name="TextBox 2"/>
          <p:cNvSpPr txBox="1"/>
          <p:nvPr/>
        </p:nvSpPr>
        <p:spPr>
          <a:xfrm>
            <a:off x="6087351" y="2748715"/>
            <a:ext cx="986167" cy="276999"/>
          </a:xfrm>
          <a:prstGeom prst="rect">
            <a:avLst/>
          </a:prstGeom>
          <a:noFill/>
        </p:spPr>
        <p:txBody>
          <a:bodyPr wrap="none" rtlCol="0">
            <a:spAutoFit/>
          </a:bodyPr>
          <a:lstStyle/>
          <a:p>
            <a:r>
              <a:rPr lang="en-US" altLang="ko-KR" sz="1200" b="1" dirty="0" smtClean="0">
                <a:solidFill>
                  <a:schemeClr val="bg1"/>
                </a:solidFill>
              </a:rPr>
              <a:t>VPD &amp; OLS</a:t>
            </a:r>
            <a:endParaRPr lang="ko-KR" altLang="en-US" sz="1200" b="1" dirty="0">
              <a:solidFill>
                <a:schemeClr val="bg1"/>
              </a:solidFill>
            </a:endParaRPr>
          </a:p>
        </p:txBody>
      </p:sp>
    </p:spTree>
    <p:extLst>
      <p:ext uri="{BB962C8B-B14F-4D97-AF65-F5344CB8AC3E}">
        <p14:creationId xmlns:p14="http://schemas.microsoft.com/office/powerpoint/2010/main" val="20398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40</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5. </a:t>
            </a:r>
            <a:r>
              <a:rPr lang="ko-KR" altLang="en-US" dirty="0"/>
              <a:t>유저에게 </a:t>
            </a:r>
            <a:r>
              <a:rPr lang="en-US" altLang="ko-KR" dirty="0"/>
              <a:t>Policy </a:t>
            </a:r>
            <a:r>
              <a:rPr lang="ko-KR" altLang="en-US" dirty="0"/>
              <a:t>권한 </a:t>
            </a:r>
            <a:r>
              <a:rPr lang="ko-KR" altLang="en-US" dirty="0" smtClean="0"/>
              <a:t>부여</a:t>
            </a:r>
            <a:endParaRPr lang="ko-KR" altLang="en-US" dirty="0"/>
          </a:p>
        </p:txBody>
      </p:sp>
      <p:sp>
        <p:nvSpPr>
          <p:cNvPr id="6" name="직사각형 5"/>
          <p:cNvSpPr/>
          <p:nvPr/>
        </p:nvSpPr>
        <p:spPr>
          <a:xfrm>
            <a:off x="762000" y="1413748"/>
            <a:ext cx="10268989" cy="4216539"/>
          </a:xfrm>
          <a:prstGeom prst="rect">
            <a:avLst/>
          </a:prstGeom>
        </p:spPr>
        <p:txBody>
          <a:bodyPr wrap="square">
            <a:spAutoFit/>
          </a:bodyPr>
          <a:lstStyle/>
          <a:p>
            <a:r>
              <a:rPr lang="en-US" altLang="ko-KR" sz="1600" dirty="0"/>
              <a:t>5.3 </a:t>
            </a:r>
            <a:r>
              <a:rPr lang="ko-KR" altLang="en-US" sz="1600" dirty="0"/>
              <a:t>데이터 입력 및 </a:t>
            </a:r>
            <a:r>
              <a:rPr lang="ko-KR" altLang="en-US" sz="1600" dirty="0" err="1"/>
              <a:t>라벨값</a:t>
            </a:r>
            <a:r>
              <a:rPr lang="ko-KR" altLang="en-US" sz="1600" dirty="0"/>
              <a:t> 확인</a:t>
            </a:r>
          </a:p>
          <a:p>
            <a:endParaRPr lang="en-US" altLang="ko-KR" sz="1400" dirty="0" smtClean="0"/>
          </a:p>
          <a:p>
            <a:r>
              <a:rPr lang="en-US" altLang="ko-KR" sz="1400" dirty="0" smtClean="0"/>
              <a:t>conn </a:t>
            </a:r>
            <a:r>
              <a:rPr lang="en-US" altLang="ko-KR" sz="1400" dirty="0" err="1" smtClean="0"/>
              <a:t>docadmin</a:t>
            </a:r>
            <a:r>
              <a:rPr lang="en-US" altLang="ko-KR" sz="1400" dirty="0" smtClean="0"/>
              <a:t>/</a:t>
            </a:r>
            <a:r>
              <a:rPr lang="en-US" altLang="ko-KR" sz="1400" dirty="0" err="1" smtClean="0"/>
              <a:t>docadmin@pdbxx</a:t>
            </a:r>
            <a:endParaRPr lang="en-US" altLang="ko-KR" sz="1400" dirty="0"/>
          </a:p>
          <a:p>
            <a:endParaRPr lang="en-US" altLang="ko-KR" sz="1400" dirty="0"/>
          </a:p>
          <a:p>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values('20-0001','4202_01','2</a:t>
            </a:r>
            <a:r>
              <a:rPr lang="ko-KR" altLang="en-US" sz="1400" dirty="0"/>
              <a:t>급</a:t>
            </a:r>
            <a:r>
              <a:rPr lang="en-US" altLang="ko-KR" sz="1400" dirty="0"/>
              <a:t>','</a:t>
            </a:r>
            <a:r>
              <a:rPr lang="ko-KR" altLang="en-US" sz="1400" dirty="0"/>
              <a:t>결재</a:t>
            </a:r>
            <a:r>
              <a:rPr lang="en-US" altLang="ko-KR" sz="1400" dirty="0"/>
              <a:t>','AFOC_OP',UTL_RAW.CAST_TO_RAW('20-0001 </a:t>
            </a:r>
            <a:r>
              <a:rPr lang="ko-KR" altLang="en-US" sz="1400" dirty="0"/>
              <a:t>문서는 </a:t>
            </a:r>
            <a:r>
              <a:rPr lang="en-US" altLang="ko-KR" sz="1400" dirty="0"/>
              <a:t>2</a:t>
            </a:r>
            <a:r>
              <a:rPr lang="ko-KR" altLang="en-US" sz="1400" dirty="0"/>
              <a:t>급 입니다</a:t>
            </a:r>
            <a:r>
              <a:rPr lang="en-US" altLang="ko-KR" sz="1400" dirty="0"/>
              <a:t>'));</a:t>
            </a:r>
          </a:p>
          <a:p>
            <a:endParaRPr lang="en-US" altLang="ko-KR" sz="1400" dirty="0"/>
          </a:p>
          <a:p>
            <a:r>
              <a:rPr lang="en-US" altLang="ko-KR" sz="1400" dirty="0"/>
              <a:t>col label format a30</a:t>
            </a:r>
          </a:p>
          <a:p>
            <a:r>
              <a:rPr lang="en-US" altLang="ko-KR" sz="1400" dirty="0"/>
              <a:t>col content format a30</a:t>
            </a:r>
          </a:p>
          <a:p>
            <a:r>
              <a:rPr lang="en-US" altLang="ko-KR" sz="1400" dirty="0"/>
              <a:t>select </a:t>
            </a:r>
            <a:r>
              <a:rPr lang="en-US" altLang="ko-KR" sz="1400" dirty="0" err="1"/>
              <a:t>doc_no,doc_creator,doc_type,doc_state</a:t>
            </a:r>
            <a:r>
              <a:rPr lang="en-US" altLang="ko-KR" sz="1400" dirty="0"/>
              <a:t>, </a:t>
            </a:r>
            <a:r>
              <a:rPr lang="en-US" altLang="ko-KR" sz="1400" dirty="0" err="1"/>
              <a:t>label_to_char</a:t>
            </a:r>
            <a:r>
              <a:rPr lang="en-US" altLang="ko-KR" sz="1400" dirty="0"/>
              <a:t>(</a:t>
            </a:r>
            <a:r>
              <a:rPr lang="en-US" altLang="ko-KR" sz="1400" dirty="0" err="1"/>
              <a:t>doc_t_label</a:t>
            </a:r>
            <a:r>
              <a:rPr lang="en-US" altLang="ko-KR" sz="1400" dirty="0"/>
              <a:t>) label, UTL_RAW.CAST_TO_VARCHAR2(content) as content from </a:t>
            </a:r>
            <a:r>
              <a:rPr lang="en-US" altLang="ko-KR" sz="1400" dirty="0" err="1"/>
              <a:t>docadmin.doc_t</a:t>
            </a:r>
            <a:r>
              <a:rPr lang="en-US" altLang="ko-KR" sz="1400" dirty="0"/>
              <a:t>;</a:t>
            </a:r>
          </a:p>
          <a:p>
            <a:endParaRPr lang="en-US" altLang="ko-KR" sz="1400" dirty="0"/>
          </a:p>
          <a:p>
            <a:r>
              <a:rPr lang="en-US" altLang="ko-KR" sz="1400" dirty="0"/>
              <a:t>DOC_NO	   </a:t>
            </a:r>
            <a:r>
              <a:rPr lang="en-US" altLang="ko-KR" sz="1400" dirty="0" smtClean="0"/>
              <a:t>DOC_CREATOR DOC_TYPE   </a:t>
            </a:r>
            <a:r>
              <a:rPr lang="en-US" altLang="ko-KR" sz="1400" dirty="0"/>
              <a:t>DOC_STATE  LABEL			     CONTENT</a:t>
            </a:r>
          </a:p>
          <a:p>
            <a:r>
              <a:rPr lang="en-US" altLang="ko-KR" sz="1400" dirty="0"/>
              <a:t>---------- -------------------- </a:t>
            </a:r>
            <a:r>
              <a:rPr lang="en-US" altLang="ko-KR" sz="1400" dirty="0" smtClean="0"/>
              <a:t>------- </a:t>
            </a:r>
            <a:r>
              <a:rPr lang="en-US" altLang="ko-KR" sz="1400" dirty="0"/>
              <a:t>---------- </a:t>
            </a:r>
            <a:r>
              <a:rPr lang="en-US" altLang="ko-KR" sz="1400" dirty="0" smtClean="0"/>
              <a:t>--------- --------------------- </a:t>
            </a:r>
            <a:r>
              <a:rPr lang="en-US" altLang="ko-KR" sz="1400" dirty="0"/>
              <a:t>------------------------------</a:t>
            </a:r>
          </a:p>
          <a:p>
            <a:r>
              <a:rPr lang="en-US" altLang="ko-KR" sz="1400" dirty="0"/>
              <a:t>20-0001    4202_01            </a:t>
            </a:r>
            <a:r>
              <a:rPr lang="en-US" altLang="ko-KR" sz="1400" dirty="0" smtClean="0"/>
              <a:t>      </a:t>
            </a:r>
            <a:r>
              <a:rPr lang="en-US" altLang="ko-KR" sz="1400" dirty="0"/>
              <a:t>2</a:t>
            </a:r>
            <a:r>
              <a:rPr lang="ko-KR" altLang="en-US" sz="1400" dirty="0"/>
              <a:t>급        </a:t>
            </a:r>
            <a:r>
              <a:rPr lang="ko-KR" altLang="en-US" sz="1400" dirty="0" smtClean="0"/>
              <a:t>         결재                   </a:t>
            </a:r>
            <a:r>
              <a:rPr lang="en-US" altLang="ko-KR" sz="1400" dirty="0" smtClean="0"/>
              <a:t>			</a:t>
            </a:r>
            <a:r>
              <a:rPr lang="ko-KR" altLang="en-US" sz="1400" dirty="0" smtClean="0"/>
              <a:t>                   </a:t>
            </a:r>
            <a:r>
              <a:rPr lang="en-US" altLang="ko-KR" sz="1400" dirty="0"/>
              <a:t>20-0001 </a:t>
            </a:r>
            <a:r>
              <a:rPr lang="ko-KR" altLang="en-US" sz="1400" dirty="0"/>
              <a:t>문서는 </a:t>
            </a:r>
            <a:r>
              <a:rPr lang="en-US" altLang="ko-KR" sz="1400" dirty="0"/>
              <a:t>2</a:t>
            </a:r>
            <a:r>
              <a:rPr lang="ko-KR" altLang="en-US" sz="1400" dirty="0"/>
              <a:t>급 입니다</a:t>
            </a:r>
          </a:p>
          <a:p>
            <a:endParaRPr lang="ko-KR" altLang="en-US" sz="1400" dirty="0"/>
          </a:p>
          <a:p>
            <a:r>
              <a:rPr lang="ko-KR" altLang="en-US" sz="1400" dirty="0"/>
              <a:t>다음 진행을 위하여 </a:t>
            </a:r>
            <a:r>
              <a:rPr lang="ko-KR" altLang="en-US" sz="1400" dirty="0" smtClean="0"/>
              <a:t>입</a:t>
            </a:r>
            <a:r>
              <a:rPr lang="ko-KR" altLang="en-US" sz="1400" dirty="0"/>
              <a:t>력</a:t>
            </a:r>
            <a:r>
              <a:rPr lang="ko-KR" altLang="en-US" sz="1400" dirty="0" smtClean="0"/>
              <a:t> </a:t>
            </a:r>
            <a:r>
              <a:rPr lang="ko-KR" altLang="en-US" sz="1400" dirty="0"/>
              <a:t>데이터를 </a:t>
            </a:r>
            <a:r>
              <a:rPr lang="ko-KR" altLang="en-US" sz="1400" dirty="0" err="1"/>
              <a:t>롤백합니다</a:t>
            </a:r>
            <a:r>
              <a:rPr lang="en-US" altLang="ko-KR" sz="1400" dirty="0"/>
              <a:t>.</a:t>
            </a:r>
          </a:p>
          <a:p>
            <a:endParaRPr lang="en-US" altLang="ko-KR" sz="1400" dirty="0"/>
          </a:p>
          <a:p>
            <a:r>
              <a:rPr lang="en-US" altLang="ko-KR" sz="1400" dirty="0">
                <a:solidFill>
                  <a:schemeClr val="accent1"/>
                </a:solidFill>
              </a:rPr>
              <a:t>rollback</a:t>
            </a:r>
            <a:r>
              <a:rPr lang="en-US" altLang="ko-KR" sz="1400" dirty="0"/>
              <a:t>;</a:t>
            </a:r>
          </a:p>
        </p:txBody>
      </p:sp>
    </p:spTree>
    <p:extLst>
      <p:ext uri="{BB962C8B-B14F-4D97-AF65-F5344CB8AC3E}">
        <p14:creationId xmlns:p14="http://schemas.microsoft.com/office/powerpoint/2010/main" val="1451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6. Row data </a:t>
            </a:r>
            <a:r>
              <a:rPr lang="ko-KR" altLang="en-US" dirty="0" err="1" smtClean="0"/>
              <a:t>라벨링</a:t>
            </a:r>
            <a:endParaRPr lang="ko-KR" altLang="en-US" dirty="0"/>
          </a:p>
        </p:txBody>
      </p:sp>
      <p:sp>
        <p:nvSpPr>
          <p:cNvPr id="6" name="직사각형 5"/>
          <p:cNvSpPr/>
          <p:nvPr/>
        </p:nvSpPr>
        <p:spPr>
          <a:xfrm>
            <a:off x="761999" y="1255129"/>
            <a:ext cx="10643063" cy="2154436"/>
          </a:xfrm>
          <a:prstGeom prst="rect">
            <a:avLst/>
          </a:prstGeom>
        </p:spPr>
        <p:txBody>
          <a:bodyPr wrap="square">
            <a:spAutoFit/>
          </a:bodyPr>
          <a:lstStyle/>
          <a:p>
            <a:r>
              <a:rPr lang="en-US" altLang="ko-KR" sz="1600" dirty="0"/>
              <a:t>6.1 Row data </a:t>
            </a:r>
            <a:r>
              <a:rPr lang="ko-KR" altLang="en-US" sz="1600" dirty="0" err="1" smtClean="0"/>
              <a:t>라벨링</a:t>
            </a:r>
            <a:r>
              <a:rPr lang="ko-KR" altLang="en-US" sz="1600" dirty="0" smtClean="0"/>
              <a:t> 방법</a:t>
            </a:r>
            <a:endParaRPr lang="en-US" altLang="ko-KR" sz="1600" dirty="0" smtClean="0"/>
          </a:p>
          <a:p>
            <a:r>
              <a:rPr lang="en-US" altLang="ko-KR" sz="1400" dirty="0" smtClean="0"/>
              <a:t>Row </a:t>
            </a:r>
            <a:r>
              <a:rPr lang="ko-KR" altLang="en-US" sz="1400" dirty="0"/>
              <a:t>데이터에 </a:t>
            </a:r>
            <a:r>
              <a:rPr lang="ko-KR" altLang="en-US" sz="1400" dirty="0" err="1"/>
              <a:t>라벨링을</a:t>
            </a:r>
            <a:r>
              <a:rPr lang="ko-KR" altLang="en-US" sz="1400" dirty="0"/>
              <a:t> 위한 방법은 아래 기술한 것 처럼 </a:t>
            </a:r>
            <a:r>
              <a:rPr lang="en-US" altLang="ko-KR" sz="1400" dirty="0"/>
              <a:t>4</a:t>
            </a:r>
            <a:r>
              <a:rPr lang="ko-KR" altLang="en-US" sz="1400" dirty="0"/>
              <a:t>가지 방법을 지원합니다</a:t>
            </a:r>
            <a:r>
              <a:rPr lang="en-US" altLang="ko-KR" sz="1400" dirty="0"/>
              <a:t>. </a:t>
            </a:r>
            <a:r>
              <a:rPr lang="ko-KR" altLang="en-US" sz="1400" dirty="0"/>
              <a:t>이 데모에서는 </a:t>
            </a:r>
            <a:r>
              <a:rPr lang="en-US" altLang="ko-KR" sz="1400" dirty="0"/>
              <a:t>4</a:t>
            </a:r>
            <a:r>
              <a:rPr lang="ko-KR" altLang="en-US" sz="1400" dirty="0"/>
              <a:t>번째 방법인 </a:t>
            </a:r>
            <a:r>
              <a:rPr lang="en-US" altLang="ko-KR" sz="1400" dirty="0"/>
              <a:t>"Label Function"</a:t>
            </a:r>
            <a:r>
              <a:rPr lang="ko-KR" altLang="en-US" sz="1400" dirty="0"/>
              <a:t>을 만들어 사용하는 방법으로 진행합니다</a:t>
            </a:r>
            <a:r>
              <a:rPr lang="en-US" altLang="ko-KR" sz="1400" dirty="0"/>
              <a:t>. </a:t>
            </a:r>
            <a:r>
              <a:rPr lang="ko-KR" altLang="en-US" sz="1400" dirty="0"/>
              <a:t>참고로 </a:t>
            </a:r>
            <a:r>
              <a:rPr lang="en-US" altLang="ko-KR" sz="1400" dirty="0"/>
              <a:t>1</a:t>
            </a:r>
            <a:r>
              <a:rPr lang="ko-KR" altLang="en-US" sz="1400" dirty="0"/>
              <a:t>번 방법을 추가하여 설명합니다</a:t>
            </a:r>
            <a:r>
              <a:rPr lang="en-US" altLang="ko-KR" sz="1400" dirty="0"/>
              <a:t>.</a:t>
            </a:r>
          </a:p>
          <a:p>
            <a:endParaRPr lang="en-US" altLang="ko-KR" sz="1400" dirty="0"/>
          </a:p>
          <a:p>
            <a:pPr>
              <a:spcBef>
                <a:spcPts val="600"/>
              </a:spcBef>
            </a:pPr>
            <a:r>
              <a:rPr lang="en-US" altLang="ko-KR" sz="1400" dirty="0"/>
              <a:t> 1. </a:t>
            </a:r>
            <a:r>
              <a:rPr lang="en-US" altLang="ko-KR" sz="1400" dirty="0" err="1"/>
              <a:t>char_to_label</a:t>
            </a:r>
            <a:r>
              <a:rPr lang="en-US" altLang="ko-KR" sz="1400" dirty="0"/>
              <a:t> </a:t>
            </a:r>
            <a:r>
              <a:rPr lang="ko-KR" altLang="en-US" sz="1400" dirty="0"/>
              <a:t>함수를 이용하여 </a:t>
            </a:r>
            <a:r>
              <a:rPr lang="en-US" altLang="ko-KR" sz="1400" dirty="0"/>
              <a:t>line by line</a:t>
            </a:r>
            <a:r>
              <a:rPr lang="ko-KR" altLang="en-US" sz="1400" dirty="0"/>
              <a:t>으로 </a:t>
            </a:r>
            <a:r>
              <a:rPr lang="ko-KR" altLang="en-US" sz="1400" dirty="0" err="1"/>
              <a:t>라벨링하는</a:t>
            </a:r>
            <a:r>
              <a:rPr lang="ko-KR" altLang="en-US" sz="1400" dirty="0"/>
              <a:t> 방법</a:t>
            </a:r>
          </a:p>
          <a:p>
            <a:pPr>
              <a:spcBef>
                <a:spcPts val="600"/>
              </a:spcBef>
            </a:pPr>
            <a:r>
              <a:rPr lang="ko-KR" altLang="en-US" sz="1400" dirty="0"/>
              <a:t> </a:t>
            </a:r>
            <a:r>
              <a:rPr lang="en-US" altLang="ko-KR" sz="1400" dirty="0"/>
              <a:t>2. Numeric tag </a:t>
            </a:r>
            <a:r>
              <a:rPr lang="ko-KR" altLang="en-US" sz="1400" dirty="0"/>
              <a:t>값으로 직접 </a:t>
            </a:r>
            <a:r>
              <a:rPr lang="ko-KR" altLang="en-US" sz="1400" dirty="0" err="1"/>
              <a:t>라벨링하는</a:t>
            </a:r>
            <a:r>
              <a:rPr lang="ko-KR" altLang="en-US" sz="1400" dirty="0"/>
              <a:t> 방법</a:t>
            </a:r>
          </a:p>
          <a:p>
            <a:pPr>
              <a:spcBef>
                <a:spcPts val="600"/>
              </a:spcBef>
            </a:pPr>
            <a:r>
              <a:rPr lang="ko-KR" altLang="en-US" sz="1400" dirty="0"/>
              <a:t> </a:t>
            </a:r>
            <a:r>
              <a:rPr lang="en-US" altLang="ko-KR" sz="1400" dirty="0"/>
              <a:t>3. User session</a:t>
            </a:r>
            <a:r>
              <a:rPr lang="ko-KR" altLang="en-US" sz="1400" dirty="0"/>
              <a:t>에 </a:t>
            </a:r>
            <a:r>
              <a:rPr lang="en-US" altLang="ko-KR" sz="1400" dirty="0"/>
              <a:t>"</a:t>
            </a:r>
            <a:r>
              <a:rPr lang="en-US" altLang="ko-KR" sz="1400" dirty="0" err="1"/>
              <a:t>Default_Label</a:t>
            </a:r>
            <a:r>
              <a:rPr lang="en-US" altLang="ko-KR" sz="1400" dirty="0"/>
              <a:t>"</a:t>
            </a:r>
            <a:r>
              <a:rPr lang="ko-KR" altLang="en-US" sz="1400" dirty="0"/>
              <a:t>을 설정하여 라벨인 하는 방법</a:t>
            </a:r>
          </a:p>
          <a:p>
            <a:pPr>
              <a:spcBef>
                <a:spcPts val="600"/>
              </a:spcBef>
            </a:pPr>
            <a:r>
              <a:rPr lang="ko-KR" altLang="en-US" sz="1400" dirty="0"/>
              <a:t> </a:t>
            </a:r>
            <a:r>
              <a:rPr lang="en-US" altLang="ko-KR" sz="1400" dirty="0"/>
              <a:t>4. Label Function</a:t>
            </a:r>
            <a:r>
              <a:rPr lang="ko-KR" altLang="en-US" sz="1400" dirty="0"/>
              <a:t>을 만들어 자동으로 </a:t>
            </a:r>
            <a:r>
              <a:rPr lang="ko-KR" altLang="en-US" sz="1400" dirty="0" err="1"/>
              <a:t>라벨링</a:t>
            </a:r>
            <a:r>
              <a:rPr lang="ko-KR" altLang="en-US" sz="1400" dirty="0"/>
              <a:t> 하는 방법</a:t>
            </a:r>
            <a:endParaRPr lang="en-US" altLang="ko-KR" sz="1200" dirty="0"/>
          </a:p>
        </p:txBody>
      </p:sp>
    </p:spTree>
    <p:extLst>
      <p:ext uri="{BB962C8B-B14F-4D97-AF65-F5344CB8AC3E}">
        <p14:creationId xmlns:p14="http://schemas.microsoft.com/office/powerpoint/2010/main" val="198014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6. Row data </a:t>
            </a:r>
            <a:r>
              <a:rPr lang="ko-KR" altLang="en-US" dirty="0" err="1" smtClean="0"/>
              <a:t>라벨링</a:t>
            </a:r>
            <a:endParaRPr lang="ko-KR" altLang="en-US" dirty="0"/>
          </a:p>
        </p:txBody>
      </p:sp>
      <p:sp>
        <p:nvSpPr>
          <p:cNvPr id="6" name="직사각형 5"/>
          <p:cNvSpPr/>
          <p:nvPr/>
        </p:nvSpPr>
        <p:spPr>
          <a:xfrm>
            <a:off x="761999" y="1255129"/>
            <a:ext cx="10643063" cy="3354765"/>
          </a:xfrm>
          <a:prstGeom prst="rect">
            <a:avLst/>
          </a:prstGeom>
        </p:spPr>
        <p:txBody>
          <a:bodyPr wrap="square">
            <a:spAutoFit/>
          </a:bodyPr>
          <a:lstStyle/>
          <a:p>
            <a:r>
              <a:rPr lang="en-US" altLang="ko-KR" sz="1600" dirty="0" smtClean="0"/>
              <a:t>6.2 </a:t>
            </a:r>
            <a:r>
              <a:rPr lang="en-US" altLang="ko-KR" sz="1600" dirty="0" err="1" smtClean="0"/>
              <a:t>char_to_label</a:t>
            </a:r>
            <a:r>
              <a:rPr lang="en-US" altLang="ko-KR" sz="1600" dirty="0" smtClean="0"/>
              <a:t> </a:t>
            </a:r>
            <a:r>
              <a:rPr lang="ko-KR" altLang="en-US" sz="1600" dirty="0"/>
              <a:t>함수를 이용하여 </a:t>
            </a:r>
            <a:r>
              <a:rPr lang="en-US" altLang="ko-KR" sz="1600" dirty="0"/>
              <a:t>line by line</a:t>
            </a:r>
            <a:r>
              <a:rPr lang="ko-KR" altLang="en-US" sz="1600" dirty="0"/>
              <a:t>으로 라벨인 하는 방법</a:t>
            </a:r>
            <a:endParaRPr lang="ko-KR" altLang="en-US" sz="1400" dirty="0"/>
          </a:p>
          <a:p>
            <a:endParaRPr lang="ko-KR" altLang="en-US" sz="1400" dirty="0"/>
          </a:p>
          <a:p>
            <a:r>
              <a:rPr lang="en-US" altLang="ko-KR" sz="1400" dirty="0">
                <a:solidFill>
                  <a:schemeClr val="accent1"/>
                </a:solidFill>
              </a:rPr>
              <a:t>insert into </a:t>
            </a:r>
            <a:r>
              <a:rPr lang="en-US" altLang="ko-KR" sz="1400" dirty="0" err="1">
                <a:solidFill>
                  <a:schemeClr val="accent1"/>
                </a:solidFill>
              </a:rPr>
              <a:t>docadmin.doc_t</a:t>
            </a:r>
            <a:r>
              <a:rPr lang="en-US" altLang="ko-KR" sz="1400" dirty="0">
                <a:solidFill>
                  <a:schemeClr val="accent1"/>
                </a:solidFill>
              </a:rPr>
              <a:t>(</a:t>
            </a:r>
            <a:r>
              <a:rPr lang="en-US" altLang="ko-KR" sz="1400" dirty="0" err="1">
                <a:solidFill>
                  <a:schemeClr val="accent1"/>
                </a:solidFill>
              </a:rPr>
              <a:t>doc_no,doc_creator,doc_type,doc_state</a:t>
            </a:r>
            <a:r>
              <a:rPr lang="en-US" altLang="ko-KR" sz="1400" dirty="0">
                <a:solidFill>
                  <a:schemeClr val="accent1"/>
                </a:solidFill>
              </a:rPr>
              <a:t>, </a:t>
            </a:r>
            <a:r>
              <a:rPr lang="en-US" altLang="ko-KR" sz="1400" dirty="0" err="1">
                <a:solidFill>
                  <a:schemeClr val="accent1"/>
                </a:solidFill>
              </a:rPr>
              <a:t>sign_org</a:t>
            </a:r>
            <a:r>
              <a:rPr lang="en-US" altLang="ko-KR" sz="1400" dirty="0">
                <a:solidFill>
                  <a:schemeClr val="accent1"/>
                </a:solidFill>
              </a:rPr>
              <a:t>, content, </a:t>
            </a:r>
            <a:r>
              <a:rPr lang="en-US" altLang="ko-KR" sz="1400" dirty="0" err="1">
                <a:solidFill>
                  <a:schemeClr val="accent1"/>
                </a:solidFill>
              </a:rPr>
              <a:t>doc_t_label</a:t>
            </a:r>
            <a:r>
              <a:rPr lang="en-US" altLang="ko-KR" sz="1400" dirty="0">
                <a:solidFill>
                  <a:schemeClr val="accent1"/>
                </a:solidFill>
              </a:rPr>
              <a:t>) values('20-0001','4202_01','2</a:t>
            </a:r>
            <a:r>
              <a:rPr lang="ko-KR" altLang="en-US" sz="1400" dirty="0">
                <a:solidFill>
                  <a:schemeClr val="accent1"/>
                </a:solidFill>
              </a:rPr>
              <a:t>급</a:t>
            </a:r>
            <a:r>
              <a:rPr lang="en-US" altLang="ko-KR" sz="1400" dirty="0">
                <a:solidFill>
                  <a:schemeClr val="accent1"/>
                </a:solidFill>
              </a:rPr>
              <a:t>','</a:t>
            </a:r>
            <a:r>
              <a:rPr lang="ko-KR" altLang="en-US" sz="1400" dirty="0">
                <a:solidFill>
                  <a:schemeClr val="accent1"/>
                </a:solidFill>
              </a:rPr>
              <a:t>결재</a:t>
            </a:r>
            <a:r>
              <a:rPr lang="en-US" altLang="ko-KR" sz="1400" dirty="0">
                <a:solidFill>
                  <a:schemeClr val="accent1"/>
                </a:solidFill>
              </a:rPr>
              <a:t>','AFOC_OP',UTL_RAW.CAST_TO_RAW('20-0001 </a:t>
            </a:r>
            <a:r>
              <a:rPr lang="ko-KR" altLang="en-US" sz="1400" dirty="0">
                <a:solidFill>
                  <a:schemeClr val="accent1"/>
                </a:solidFill>
              </a:rPr>
              <a:t>문서는 </a:t>
            </a:r>
            <a:r>
              <a:rPr lang="en-US" altLang="ko-KR" sz="1400" dirty="0">
                <a:solidFill>
                  <a:schemeClr val="accent1"/>
                </a:solidFill>
              </a:rPr>
              <a:t>2</a:t>
            </a:r>
            <a:r>
              <a:rPr lang="ko-KR" altLang="en-US" sz="1400" dirty="0">
                <a:solidFill>
                  <a:schemeClr val="accent1"/>
                </a:solidFill>
              </a:rPr>
              <a:t>급 입니다</a:t>
            </a:r>
            <a:r>
              <a:rPr lang="en-US" altLang="ko-KR" sz="1400" dirty="0">
                <a:solidFill>
                  <a:schemeClr val="accent1"/>
                </a:solidFill>
              </a:rPr>
              <a:t>'), </a:t>
            </a:r>
            <a:r>
              <a:rPr lang="en-US" altLang="ko-KR" sz="1400" dirty="0" err="1">
                <a:solidFill>
                  <a:schemeClr val="accent1"/>
                </a:solidFill>
              </a:rPr>
              <a:t>char_to_label</a:t>
            </a:r>
            <a:r>
              <a:rPr lang="en-US" altLang="ko-KR" sz="1400" dirty="0">
                <a:solidFill>
                  <a:schemeClr val="accent1"/>
                </a:solidFill>
              </a:rPr>
              <a:t>('</a:t>
            </a:r>
            <a:r>
              <a:rPr lang="en-US" altLang="ko-KR" sz="1400" dirty="0" err="1">
                <a:solidFill>
                  <a:schemeClr val="accent1"/>
                </a:solidFill>
              </a:rPr>
              <a:t>doc_t_pol','S:SA</a:t>
            </a:r>
            <a:r>
              <a:rPr lang="en-US" altLang="ko-KR" sz="1400" dirty="0">
                <a:solidFill>
                  <a:schemeClr val="accent1"/>
                </a:solidFill>
              </a:rPr>
              <a:t>'));</a:t>
            </a:r>
          </a:p>
          <a:p>
            <a:endParaRPr lang="en-US" altLang="ko-KR" sz="1400" dirty="0"/>
          </a:p>
          <a:p>
            <a:r>
              <a:rPr lang="en-US" altLang="ko-KR" sz="1400" dirty="0"/>
              <a:t> select </a:t>
            </a:r>
            <a:r>
              <a:rPr lang="en-US" altLang="ko-KR" sz="1400" dirty="0" err="1"/>
              <a:t>doc_no,doc_creator,doc_type,doc_state</a:t>
            </a:r>
            <a:r>
              <a:rPr lang="en-US" altLang="ko-KR" sz="1400" dirty="0"/>
              <a:t>, </a:t>
            </a:r>
            <a:r>
              <a:rPr lang="en-US" altLang="ko-KR" sz="1400" dirty="0" err="1"/>
              <a:t>label_to_char</a:t>
            </a:r>
            <a:r>
              <a:rPr lang="en-US" altLang="ko-KR" sz="1400" dirty="0"/>
              <a:t>(</a:t>
            </a:r>
            <a:r>
              <a:rPr lang="en-US" altLang="ko-KR" sz="1400" dirty="0" err="1"/>
              <a:t>doc_t_label</a:t>
            </a:r>
            <a:r>
              <a:rPr lang="en-US" altLang="ko-KR" sz="1400" dirty="0"/>
              <a:t>) label, UTL_RAW.CAST_TO_VARCHAR2(content) as content from </a:t>
            </a:r>
            <a:r>
              <a:rPr lang="en-US" altLang="ko-KR" sz="1400" dirty="0" err="1"/>
              <a:t>docadmin.doc_t</a:t>
            </a:r>
            <a:r>
              <a:rPr lang="en-US" altLang="ko-KR" sz="1400" dirty="0"/>
              <a:t>;</a:t>
            </a:r>
          </a:p>
          <a:p>
            <a:endParaRPr lang="en-US" altLang="ko-KR" sz="1400" dirty="0"/>
          </a:p>
          <a:p>
            <a:r>
              <a:rPr lang="en-US" altLang="ko-KR" sz="1400" dirty="0"/>
              <a:t> DOC_NO	   DOC_CREATOR		DOC_TYPE   DOC_STATE  LABEL			     CONTENT</a:t>
            </a:r>
          </a:p>
          <a:p>
            <a:r>
              <a:rPr lang="en-US" altLang="ko-KR" sz="1400" dirty="0"/>
              <a:t> ---------- -------------------- ---------- ---------- ------------------------------ ------------------------------</a:t>
            </a:r>
          </a:p>
          <a:p>
            <a:r>
              <a:rPr lang="en-US" altLang="ko-KR" sz="1400" dirty="0"/>
              <a:t> 20-0001    4202_01              2</a:t>
            </a:r>
            <a:r>
              <a:rPr lang="ko-KR" altLang="en-US" sz="1400" dirty="0"/>
              <a:t>급        결재       </a:t>
            </a:r>
            <a:r>
              <a:rPr lang="en-US" altLang="ko-KR" sz="1400" dirty="0"/>
              <a:t>S:SA                           20-0001 </a:t>
            </a:r>
            <a:r>
              <a:rPr lang="ko-KR" altLang="en-US" sz="1400" dirty="0"/>
              <a:t>문서는 </a:t>
            </a:r>
            <a:r>
              <a:rPr lang="en-US" altLang="ko-KR" sz="1400" dirty="0"/>
              <a:t>2</a:t>
            </a:r>
            <a:r>
              <a:rPr lang="ko-KR" altLang="en-US" sz="1400" dirty="0"/>
              <a:t>급 입니다</a:t>
            </a:r>
          </a:p>
          <a:p>
            <a:endParaRPr lang="ko-KR" altLang="en-US" sz="1400" dirty="0"/>
          </a:p>
          <a:p>
            <a:r>
              <a:rPr lang="ko-KR" altLang="en-US" sz="1400" dirty="0"/>
              <a:t>이 데모에서는 이 방법을 사용하지 않습니다</a:t>
            </a:r>
            <a:r>
              <a:rPr lang="en-US" altLang="ko-KR" sz="1400" dirty="0"/>
              <a:t>. </a:t>
            </a:r>
            <a:r>
              <a:rPr lang="ko-KR" altLang="en-US" sz="1400" dirty="0"/>
              <a:t>다음 진행을 위하여 </a:t>
            </a:r>
            <a:r>
              <a:rPr lang="ko-KR" altLang="en-US" sz="1400" dirty="0" err="1"/>
              <a:t>롤백합니다</a:t>
            </a:r>
            <a:r>
              <a:rPr lang="en-US" altLang="ko-KR" sz="1400" dirty="0"/>
              <a:t>. */</a:t>
            </a:r>
          </a:p>
          <a:p>
            <a:endParaRPr lang="en-US" altLang="ko-KR" sz="1400" dirty="0">
              <a:solidFill>
                <a:schemeClr val="accent1"/>
              </a:solidFill>
            </a:endParaRPr>
          </a:p>
          <a:p>
            <a:r>
              <a:rPr lang="en-US" altLang="ko-KR" sz="1400" dirty="0">
                <a:solidFill>
                  <a:schemeClr val="accent1"/>
                </a:solidFill>
              </a:rPr>
              <a:t>rollback; </a:t>
            </a:r>
            <a:endParaRPr lang="en-US" altLang="ko-KR" sz="1200" dirty="0">
              <a:solidFill>
                <a:schemeClr val="accent1"/>
              </a:solidFill>
            </a:endParaRPr>
          </a:p>
        </p:txBody>
      </p:sp>
    </p:spTree>
    <p:extLst>
      <p:ext uri="{BB962C8B-B14F-4D97-AF65-F5344CB8AC3E}">
        <p14:creationId xmlns:p14="http://schemas.microsoft.com/office/powerpoint/2010/main" val="22464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6. Row data </a:t>
            </a:r>
            <a:r>
              <a:rPr lang="ko-KR" altLang="en-US" dirty="0" err="1" smtClean="0"/>
              <a:t>라벨링</a:t>
            </a:r>
            <a:endParaRPr lang="ko-KR" altLang="en-US" dirty="0"/>
          </a:p>
        </p:txBody>
      </p:sp>
      <p:sp>
        <p:nvSpPr>
          <p:cNvPr id="6" name="직사각형 5"/>
          <p:cNvSpPr/>
          <p:nvPr/>
        </p:nvSpPr>
        <p:spPr>
          <a:xfrm>
            <a:off x="695497" y="1105971"/>
            <a:ext cx="11740343" cy="5724644"/>
          </a:xfrm>
          <a:prstGeom prst="rect">
            <a:avLst/>
          </a:prstGeom>
        </p:spPr>
        <p:txBody>
          <a:bodyPr wrap="square">
            <a:spAutoFit/>
          </a:bodyPr>
          <a:lstStyle/>
          <a:p>
            <a:pPr>
              <a:spcBef>
                <a:spcPts val="600"/>
              </a:spcBef>
            </a:pPr>
            <a:r>
              <a:rPr lang="en-US" altLang="ko-KR" sz="1600" dirty="0" smtClean="0"/>
              <a:t>6.3 </a:t>
            </a:r>
            <a:r>
              <a:rPr lang="en-US" altLang="ko-KR" sz="1600" dirty="0"/>
              <a:t>Label Function</a:t>
            </a:r>
            <a:r>
              <a:rPr lang="ko-KR" altLang="en-US" sz="1600" dirty="0"/>
              <a:t>을 만들어 자동으로 </a:t>
            </a:r>
            <a:r>
              <a:rPr lang="ko-KR" altLang="en-US" sz="1600" dirty="0" err="1"/>
              <a:t>라벨링</a:t>
            </a:r>
            <a:r>
              <a:rPr lang="ko-KR" altLang="en-US" sz="1600" dirty="0"/>
              <a:t> 하는 방법</a:t>
            </a:r>
            <a:endParaRPr lang="en-US" altLang="ko-KR" sz="1400" dirty="0"/>
          </a:p>
          <a:p>
            <a:r>
              <a:rPr lang="en-US" altLang="ko-KR" sz="1400" dirty="0" smtClean="0"/>
              <a:t>conn </a:t>
            </a:r>
            <a:r>
              <a:rPr lang="en-US" altLang="ko-KR" sz="1400" dirty="0" err="1" smtClean="0"/>
              <a:t>docadmin</a:t>
            </a:r>
            <a:r>
              <a:rPr lang="en-US" altLang="ko-KR" sz="1400" dirty="0" smtClean="0"/>
              <a:t>/</a:t>
            </a:r>
            <a:r>
              <a:rPr lang="en-US" altLang="ko-KR" sz="1400" dirty="0" err="1" smtClean="0"/>
              <a:t>docadmin@pdbxx</a:t>
            </a:r>
            <a:endParaRPr lang="en-US" altLang="ko-KR" sz="1400" dirty="0"/>
          </a:p>
          <a:p>
            <a:r>
              <a:rPr lang="en-US" altLang="ko-KR" sz="1100" dirty="0" smtClean="0"/>
              <a:t>set </a:t>
            </a:r>
            <a:r>
              <a:rPr lang="en-US" altLang="ko-KR" sz="1100" dirty="0" err="1"/>
              <a:t>serveroupput</a:t>
            </a:r>
            <a:r>
              <a:rPr lang="en-US" altLang="ko-KR" sz="1100" dirty="0"/>
              <a:t> on</a:t>
            </a:r>
          </a:p>
          <a:p>
            <a:r>
              <a:rPr lang="en-US" altLang="ko-KR" sz="1100" dirty="0" smtClean="0"/>
              <a:t>CREATE </a:t>
            </a:r>
            <a:r>
              <a:rPr lang="en-US" altLang="ko-KR" sz="1100" dirty="0"/>
              <a:t>OR REPLACE FUNCTION </a:t>
            </a:r>
            <a:r>
              <a:rPr lang="en-US" altLang="ko-KR" sz="1100" dirty="0" err="1"/>
              <a:t>gen_doc_t_label</a:t>
            </a:r>
            <a:endParaRPr lang="en-US" altLang="ko-KR" sz="1100" dirty="0"/>
          </a:p>
          <a:p>
            <a:r>
              <a:rPr lang="en-US" altLang="ko-KR" sz="1100" dirty="0"/>
              <a:t>(</a:t>
            </a:r>
            <a:r>
              <a:rPr lang="en-US" altLang="ko-KR" sz="1100" dirty="0" err="1"/>
              <a:t>doc_type</a:t>
            </a:r>
            <a:r>
              <a:rPr lang="en-US" altLang="ko-KR" sz="1100" dirty="0"/>
              <a:t> VARCHAR2, </a:t>
            </a:r>
            <a:r>
              <a:rPr lang="en-US" altLang="ko-KR" sz="1100" dirty="0" err="1"/>
              <a:t>doc_state</a:t>
            </a:r>
            <a:r>
              <a:rPr lang="en-US" altLang="ko-KR" sz="1100" dirty="0"/>
              <a:t> VARCHAR2, </a:t>
            </a:r>
            <a:r>
              <a:rPr lang="en-US" altLang="ko-KR" sz="1100" dirty="0" err="1"/>
              <a:t>sign_org</a:t>
            </a:r>
            <a:r>
              <a:rPr lang="en-US" altLang="ko-KR" sz="1100" dirty="0"/>
              <a:t> VARCHAR2, </a:t>
            </a:r>
            <a:r>
              <a:rPr lang="en-US" altLang="ko-KR" sz="1100" dirty="0" err="1"/>
              <a:t>dist_target</a:t>
            </a:r>
            <a:r>
              <a:rPr lang="en-US" altLang="ko-KR" sz="1100" dirty="0"/>
              <a:t> VARCHAR2)</a:t>
            </a:r>
          </a:p>
          <a:p>
            <a:r>
              <a:rPr lang="en-US" altLang="ko-KR" sz="1100" dirty="0"/>
              <a:t>RETURN </a:t>
            </a:r>
            <a:r>
              <a:rPr lang="en-US" altLang="ko-KR" sz="1100" dirty="0" err="1"/>
              <a:t>lbacsys.lbac_label</a:t>
            </a:r>
            <a:endParaRPr lang="en-US" altLang="ko-KR" sz="1100" dirty="0"/>
          </a:p>
          <a:p>
            <a:r>
              <a:rPr lang="en-US" altLang="ko-KR" sz="1100" dirty="0"/>
              <a:t>AS</a:t>
            </a:r>
          </a:p>
          <a:p>
            <a:r>
              <a:rPr lang="en-US" altLang="ko-KR" sz="1100" dirty="0"/>
              <a:t>  </a:t>
            </a:r>
            <a:r>
              <a:rPr lang="en-US" altLang="ko-KR" sz="1100" dirty="0" err="1"/>
              <a:t>i_label</a:t>
            </a:r>
            <a:r>
              <a:rPr lang="en-US" altLang="ko-KR" sz="1100" dirty="0"/>
              <a:t> VARCHAR2(1000);</a:t>
            </a:r>
          </a:p>
          <a:p>
            <a:r>
              <a:rPr lang="en-US" altLang="ko-KR" sz="1100" dirty="0"/>
              <a:t>BEGIN</a:t>
            </a:r>
          </a:p>
          <a:p>
            <a:r>
              <a:rPr lang="en-US" altLang="ko-KR" sz="1100" dirty="0"/>
              <a:t>  /************* assign data levels **************/</a:t>
            </a:r>
          </a:p>
          <a:p>
            <a:r>
              <a:rPr lang="en-US" altLang="ko-KR" sz="1100" dirty="0"/>
              <a:t>  IF </a:t>
            </a:r>
            <a:r>
              <a:rPr lang="en-US" altLang="ko-KR" sz="1100" dirty="0" err="1"/>
              <a:t>doc_type</a:t>
            </a:r>
            <a:r>
              <a:rPr lang="en-US" altLang="ko-KR" sz="1100" dirty="0"/>
              <a:t>='2</a:t>
            </a:r>
            <a:r>
              <a:rPr lang="ko-KR" altLang="en-US" sz="1100" dirty="0"/>
              <a:t>급</a:t>
            </a:r>
            <a:r>
              <a:rPr lang="en-US" altLang="ko-KR" sz="1100" dirty="0"/>
              <a:t>' </a:t>
            </a:r>
            <a:r>
              <a:rPr lang="en-US" altLang="ko-KR" sz="1100" dirty="0" smtClean="0"/>
              <a:t>THEN  </a:t>
            </a:r>
            <a:r>
              <a:rPr lang="en-US" altLang="ko-KR" sz="1100" dirty="0" err="1"/>
              <a:t>i_label</a:t>
            </a:r>
            <a:r>
              <a:rPr lang="en-US" altLang="ko-KR" sz="1100" dirty="0"/>
              <a:t> := 'S:';</a:t>
            </a:r>
          </a:p>
          <a:p>
            <a:r>
              <a:rPr lang="en-US" altLang="ko-KR" sz="1100" dirty="0"/>
              <a:t>  ELSIF </a:t>
            </a:r>
            <a:r>
              <a:rPr lang="en-US" altLang="ko-KR" sz="1100" dirty="0" err="1"/>
              <a:t>doc_type</a:t>
            </a:r>
            <a:r>
              <a:rPr lang="en-US" altLang="ko-KR" sz="1100" dirty="0"/>
              <a:t>='3</a:t>
            </a:r>
            <a:r>
              <a:rPr lang="ko-KR" altLang="en-US" sz="1100" dirty="0"/>
              <a:t>급</a:t>
            </a:r>
            <a:r>
              <a:rPr lang="en-US" altLang="ko-KR" sz="1100" dirty="0"/>
              <a:t>' </a:t>
            </a:r>
            <a:r>
              <a:rPr lang="en-US" altLang="ko-KR" sz="1100" dirty="0" smtClean="0"/>
              <a:t>THEN  </a:t>
            </a:r>
            <a:r>
              <a:rPr lang="en-US" altLang="ko-KR" sz="1100" dirty="0" err="1"/>
              <a:t>i_label</a:t>
            </a:r>
            <a:r>
              <a:rPr lang="en-US" altLang="ko-KR" sz="1100" dirty="0"/>
              <a:t> := 'C:';</a:t>
            </a:r>
          </a:p>
          <a:p>
            <a:r>
              <a:rPr lang="en-US" altLang="ko-KR" sz="1100" dirty="0"/>
              <a:t>  ELSIF </a:t>
            </a:r>
            <a:r>
              <a:rPr lang="en-US" altLang="ko-KR" sz="1100" dirty="0" err="1"/>
              <a:t>doc_type</a:t>
            </a:r>
            <a:r>
              <a:rPr lang="en-US" altLang="ko-KR" sz="1100" dirty="0"/>
              <a:t>='</a:t>
            </a:r>
            <a:r>
              <a:rPr lang="ko-KR" altLang="en-US" sz="1100" dirty="0"/>
              <a:t>대외비</a:t>
            </a:r>
            <a:r>
              <a:rPr lang="en-US" altLang="ko-KR" sz="1100" dirty="0"/>
              <a:t>' </a:t>
            </a:r>
            <a:r>
              <a:rPr lang="en-US" altLang="ko-KR" sz="1100" dirty="0" smtClean="0"/>
              <a:t>THEN  </a:t>
            </a:r>
            <a:r>
              <a:rPr lang="en-US" altLang="ko-KR" sz="1100" dirty="0" err="1"/>
              <a:t>i_label</a:t>
            </a:r>
            <a:r>
              <a:rPr lang="en-US" altLang="ko-KR" sz="1100" dirty="0"/>
              <a:t> := 'R:';</a:t>
            </a:r>
          </a:p>
          <a:p>
            <a:r>
              <a:rPr lang="en-US" altLang="ko-KR" sz="1100" dirty="0"/>
              <a:t>  END IF;</a:t>
            </a:r>
          </a:p>
          <a:p>
            <a:r>
              <a:rPr lang="en-US" altLang="ko-KR" sz="1100" dirty="0"/>
              <a:t>  /************** assign compartments *************/</a:t>
            </a:r>
          </a:p>
          <a:p>
            <a:r>
              <a:rPr lang="en-US" altLang="ko-KR" sz="1100" dirty="0"/>
              <a:t>  CASE </a:t>
            </a:r>
            <a:r>
              <a:rPr lang="en-US" altLang="ko-KR" sz="1100" dirty="0" err="1"/>
              <a:t>doc_type</a:t>
            </a:r>
            <a:endParaRPr lang="en-US" altLang="ko-KR" sz="1100" dirty="0"/>
          </a:p>
          <a:p>
            <a:r>
              <a:rPr lang="en-US" altLang="ko-KR" sz="1100" dirty="0"/>
              <a:t>      WHEN '2</a:t>
            </a:r>
            <a:r>
              <a:rPr lang="ko-KR" altLang="en-US" sz="1100" dirty="0"/>
              <a:t>급</a:t>
            </a:r>
            <a:r>
              <a:rPr lang="en-US" altLang="ko-KR" sz="1100" dirty="0"/>
              <a:t>' </a:t>
            </a:r>
            <a:r>
              <a:rPr lang="en-US" altLang="ko-KR" sz="1100" dirty="0" smtClean="0"/>
              <a:t>THEN </a:t>
            </a:r>
            <a:r>
              <a:rPr lang="en-US" altLang="ko-KR" sz="1100" dirty="0" err="1" smtClean="0"/>
              <a:t>i_label</a:t>
            </a:r>
            <a:r>
              <a:rPr lang="en-US" altLang="ko-KR" sz="1100" dirty="0" smtClean="0"/>
              <a:t> </a:t>
            </a:r>
            <a:r>
              <a:rPr lang="en-US" altLang="ko-KR" sz="1100" dirty="0"/>
              <a:t>:= </a:t>
            </a:r>
            <a:r>
              <a:rPr lang="en-US" altLang="ko-KR" sz="1100" dirty="0" err="1"/>
              <a:t>i_label</a:t>
            </a:r>
            <a:r>
              <a:rPr lang="en-US" altLang="ko-KR" sz="1100" dirty="0"/>
              <a:t> || 'SA';</a:t>
            </a:r>
          </a:p>
          <a:p>
            <a:r>
              <a:rPr lang="en-US" altLang="ko-KR" sz="1100" dirty="0"/>
              <a:t>      WHEN '3</a:t>
            </a:r>
            <a:r>
              <a:rPr lang="ko-KR" altLang="en-US" sz="1100" dirty="0"/>
              <a:t>급</a:t>
            </a:r>
            <a:r>
              <a:rPr lang="en-US" altLang="ko-KR" sz="1100" dirty="0"/>
              <a:t>' </a:t>
            </a:r>
            <a:r>
              <a:rPr lang="en-US" altLang="ko-KR" sz="1100" dirty="0" smtClean="0"/>
              <a:t>THEN </a:t>
            </a:r>
            <a:r>
              <a:rPr lang="en-US" altLang="ko-KR" sz="1100" dirty="0" err="1" smtClean="0"/>
              <a:t>i_label</a:t>
            </a:r>
            <a:r>
              <a:rPr lang="en-US" altLang="ko-KR" sz="1100" dirty="0" smtClean="0"/>
              <a:t> </a:t>
            </a:r>
            <a:r>
              <a:rPr lang="en-US" altLang="ko-KR" sz="1100" dirty="0"/>
              <a:t>:= </a:t>
            </a:r>
            <a:r>
              <a:rPr lang="en-US" altLang="ko-KR" sz="1100" dirty="0" err="1"/>
              <a:t>i_label</a:t>
            </a:r>
            <a:r>
              <a:rPr lang="en-US" altLang="ko-KR" sz="1100" dirty="0"/>
              <a:t> || 'CA';</a:t>
            </a:r>
          </a:p>
          <a:p>
            <a:r>
              <a:rPr lang="en-US" altLang="ko-KR" sz="1100" dirty="0"/>
              <a:t>      WHEN '</a:t>
            </a:r>
            <a:r>
              <a:rPr lang="ko-KR" altLang="en-US" sz="1100" dirty="0"/>
              <a:t>대외비</a:t>
            </a:r>
            <a:r>
              <a:rPr lang="en-US" altLang="ko-KR" sz="1100" dirty="0"/>
              <a:t>' </a:t>
            </a:r>
            <a:r>
              <a:rPr lang="en-US" altLang="ko-KR" sz="1100" dirty="0" smtClean="0"/>
              <a:t>THEN </a:t>
            </a:r>
            <a:r>
              <a:rPr lang="en-US" altLang="ko-KR" sz="1100" dirty="0" err="1" smtClean="0"/>
              <a:t>i_label</a:t>
            </a:r>
            <a:r>
              <a:rPr lang="en-US" altLang="ko-KR" sz="1100" dirty="0" smtClean="0"/>
              <a:t> </a:t>
            </a:r>
            <a:r>
              <a:rPr lang="en-US" altLang="ko-KR" sz="1100" dirty="0"/>
              <a:t>:= </a:t>
            </a:r>
            <a:r>
              <a:rPr lang="en-US" altLang="ko-KR" sz="1100" dirty="0" err="1"/>
              <a:t>i_label</a:t>
            </a:r>
            <a:r>
              <a:rPr lang="en-US" altLang="ko-KR" sz="1100" dirty="0"/>
              <a:t> || 'GA';</a:t>
            </a:r>
          </a:p>
          <a:p>
            <a:r>
              <a:rPr lang="en-US" altLang="ko-KR" sz="1100" dirty="0"/>
              <a:t>  END CASE;</a:t>
            </a:r>
          </a:p>
          <a:p>
            <a:r>
              <a:rPr lang="en-US" altLang="ko-KR" sz="1100" dirty="0"/>
              <a:t>   /************* assign groups *************/</a:t>
            </a:r>
          </a:p>
          <a:p>
            <a:r>
              <a:rPr lang="en-US" altLang="ko-KR" sz="1100" dirty="0"/>
              <a:t>  CASE </a:t>
            </a:r>
            <a:r>
              <a:rPr lang="en-US" altLang="ko-KR" sz="1100" dirty="0" err="1"/>
              <a:t>doc_state</a:t>
            </a:r>
            <a:endParaRPr lang="en-US" altLang="ko-KR" sz="1100" dirty="0"/>
          </a:p>
          <a:p>
            <a:r>
              <a:rPr lang="en-US" altLang="ko-KR" sz="1100" dirty="0"/>
              <a:t>    WHEN '</a:t>
            </a:r>
            <a:r>
              <a:rPr lang="ko-KR" altLang="en-US" sz="1100" dirty="0"/>
              <a:t>결재</a:t>
            </a:r>
            <a:r>
              <a:rPr lang="en-US" altLang="ko-KR" sz="1100" dirty="0"/>
              <a:t>'  </a:t>
            </a:r>
            <a:r>
              <a:rPr lang="en-US" altLang="ko-KR" sz="1100" dirty="0" smtClean="0"/>
              <a:t>THEN </a:t>
            </a:r>
            <a:r>
              <a:rPr lang="en-US" altLang="ko-KR" sz="1100" dirty="0" err="1" smtClean="0"/>
              <a:t>i_label</a:t>
            </a:r>
            <a:r>
              <a:rPr lang="en-US" altLang="ko-KR" sz="1100" dirty="0" smtClean="0"/>
              <a:t> </a:t>
            </a:r>
            <a:r>
              <a:rPr lang="en-US" altLang="ko-KR" sz="1100" dirty="0"/>
              <a:t>:= </a:t>
            </a:r>
            <a:r>
              <a:rPr lang="en-US" altLang="ko-KR" sz="1100" dirty="0" err="1"/>
              <a:t>i_label</a:t>
            </a:r>
            <a:r>
              <a:rPr lang="en-US" altLang="ko-KR" sz="1100" dirty="0"/>
              <a:t> ||':'|| </a:t>
            </a:r>
            <a:r>
              <a:rPr lang="en-US" altLang="ko-KR" sz="1100" dirty="0" err="1"/>
              <a:t>sign_org</a:t>
            </a:r>
            <a:r>
              <a:rPr lang="en-US" altLang="ko-KR" sz="1100" dirty="0"/>
              <a:t> ;</a:t>
            </a:r>
          </a:p>
          <a:p>
            <a:r>
              <a:rPr lang="en-US" altLang="ko-KR" sz="1100" dirty="0"/>
              <a:t>    WHEN '</a:t>
            </a:r>
            <a:r>
              <a:rPr lang="ko-KR" altLang="en-US" sz="1100" dirty="0"/>
              <a:t>배부</a:t>
            </a:r>
            <a:r>
              <a:rPr lang="en-US" altLang="ko-KR" sz="1100" dirty="0"/>
              <a:t>' </a:t>
            </a:r>
            <a:r>
              <a:rPr lang="en-US" altLang="ko-KR" sz="1100" dirty="0" smtClean="0"/>
              <a:t>THEN </a:t>
            </a:r>
            <a:r>
              <a:rPr lang="en-US" altLang="ko-KR" sz="1100" dirty="0" err="1" smtClean="0"/>
              <a:t>i_label</a:t>
            </a:r>
            <a:r>
              <a:rPr lang="en-US" altLang="ko-KR" sz="1100" dirty="0" smtClean="0"/>
              <a:t> </a:t>
            </a:r>
            <a:r>
              <a:rPr lang="en-US" altLang="ko-KR" sz="1100" dirty="0"/>
              <a:t>:= </a:t>
            </a:r>
            <a:r>
              <a:rPr lang="en-US" altLang="ko-KR" sz="1100" dirty="0" err="1"/>
              <a:t>i_label</a:t>
            </a:r>
            <a:r>
              <a:rPr lang="en-US" altLang="ko-KR" sz="1100" dirty="0"/>
              <a:t> ||':'|| </a:t>
            </a:r>
            <a:r>
              <a:rPr lang="en-US" altLang="ko-KR" sz="1100" dirty="0" err="1"/>
              <a:t>sign_org</a:t>
            </a:r>
            <a:r>
              <a:rPr lang="en-US" altLang="ko-KR" sz="1100" dirty="0"/>
              <a:t> || ',' || </a:t>
            </a:r>
            <a:r>
              <a:rPr lang="en-US" altLang="ko-KR" sz="1100" dirty="0" err="1"/>
              <a:t>dist_target</a:t>
            </a:r>
            <a:r>
              <a:rPr lang="en-US" altLang="ko-KR" sz="1100" dirty="0"/>
              <a:t>;</a:t>
            </a:r>
          </a:p>
          <a:p>
            <a:r>
              <a:rPr lang="en-US" altLang="ko-KR" sz="1100" dirty="0"/>
              <a:t>  END CASE;</a:t>
            </a:r>
          </a:p>
          <a:p>
            <a:endParaRPr lang="en-US" altLang="ko-KR" sz="1100" dirty="0"/>
          </a:p>
          <a:p>
            <a:r>
              <a:rPr lang="en-US" altLang="ko-KR" sz="1100" dirty="0"/>
              <a:t>  /********* return </a:t>
            </a:r>
            <a:r>
              <a:rPr lang="en-US" altLang="ko-KR" sz="1100" dirty="0" err="1"/>
              <a:t>Datat</a:t>
            </a:r>
            <a:r>
              <a:rPr lang="en-US" altLang="ko-KR" sz="1100" dirty="0"/>
              <a:t> label *************/</a:t>
            </a:r>
          </a:p>
          <a:p>
            <a:r>
              <a:rPr lang="en-US" altLang="ko-KR" sz="1100" dirty="0" smtClean="0"/>
              <a:t>   </a:t>
            </a:r>
            <a:r>
              <a:rPr lang="en-US" altLang="ko-KR" sz="1100" dirty="0"/>
              <a:t>RETURN </a:t>
            </a:r>
            <a:r>
              <a:rPr lang="en-US" altLang="ko-KR" sz="1100" dirty="0" err="1"/>
              <a:t>to_lbac_data_label</a:t>
            </a:r>
            <a:r>
              <a:rPr lang="en-US" altLang="ko-KR" sz="1100" dirty="0"/>
              <a:t>('doc_t_pol',</a:t>
            </a:r>
            <a:r>
              <a:rPr lang="en-US" altLang="ko-KR" sz="1100" dirty="0" err="1"/>
              <a:t>i_label</a:t>
            </a:r>
            <a:r>
              <a:rPr lang="en-US" altLang="ko-KR" sz="1100" dirty="0"/>
              <a:t>);</a:t>
            </a:r>
          </a:p>
          <a:p>
            <a:r>
              <a:rPr lang="en-US" altLang="ko-KR" sz="1100" dirty="0" smtClean="0"/>
              <a:t>END</a:t>
            </a:r>
            <a:r>
              <a:rPr lang="en-US" altLang="ko-KR" sz="1100" dirty="0"/>
              <a:t>;</a:t>
            </a:r>
          </a:p>
          <a:p>
            <a:r>
              <a:rPr lang="en-US" altLang="ko-KR" sz="1100" dirty="0"/>
              <a:t>/</a:t>
            </a:r>
          </a:p>
          <a:p>
            <a:endParaRPr lang="en-US" altLang="ko-KR" sz="1400" dirty="0"/>
          </a:p>
        </p:txBody>
      </p:sp>
      <p:sp>
        <p:nvSpPr>
          <p:cNvPr id="5" name="직사각형 4"/>
          <p:cNvSpPr/>
          <p:nvPr/>
        </p:nvSpPr>
        <p:spPr>
          <a:xfrm>
            <a:off x="6873138" y="1136302"/>
            <a:ext cx="4646815" cy="1384995"/>
          </a:xfrm>
          <a:prstGeom prst="rect">
            <a:avLst/>
          </a:prstGeom>
        </p:spPr>
        <p:txBody>
          <a:bodyPr wrap="square">
            <a:spAutoFit/>
          </a:bodyPr>
          <a:lstStyle/>
          <a:p>
            <a:pPr marL="171450" indent="-171450">
              <a:buFont typeface="Arial" panose="020B0604020202020204" pitchFamily="34" charset="0"/>
              <a:buChar char="•"/>
            </a:pPr>
            <a:r>
              <a:rPr lang="en-US" altLang="ko-KR" sz="1200" dirty="0"/>
              <a:t>Label Function</a:t>
            </a:r>
            <a:r>
              <a:rPr lang="ko-KR" altLang="en-US" sz="1200" dirty="0"/>
              <a:t>은 </a:t>
            </a:r>
            <a:r>
              <a:rPr lang="en-US" altLang="ko-KR" sz="1200" dirty="0"/>
              <a:t>OLS Policy</a:t>
            </a:r>
            <a:r>
              <a:rPr lang="ko-KR" altLang="en-US" sz="1200" dirty="0"/>
              <a:t>가 적용된 테이블 </a:t>
            </a:r>
            <a:r>
              <a:rPr lang="en-US" altLang="ko-KR" sz="1200" dirty="0"/>
              <a:t>row</a:t>
            </a:r>
            <a:r>
              <a:rPr lang="ko-KR" altLang="en-US" sz="1200" dirty="0"/>
              <a:t>별로 자동 </a:t>
            </a:r>
            <a:r>
              <a:rPr lang="ko-KR" altLang="en-US" sz="1200" dirty="0" err="1"/>
              <a:t>라벨인하는</a:t>
            </a:r>
            <a:r>
              <a:rPr lang="ko-KR" altLang="en-US" sz="1200" dirty="0"/>
              <a:t> 방법을 제공합니다</a:t>
            </a:r>
            <a:r>
              <a:rPr lang="en-US" altLang="ko-KR" sz="1200" dirty="0"/>
              <a:t>.</a:t>
            </a:r>
          </a:p>
          <a:p>
            <a:pPr marL="171450" indent="-171450">
              <a:buFont typeface="Arial" panose="020B0604020202020204" pitchFamily="34" charset="0"/>
              <a:buChar char="•"/>
            </a:pPr>
            <a:r>
              <a:rPr lang="ko-KR" altLang="en-US" sz="1200" dirty="0"/>
              <a:t>먼저 아래와 같이 </a:t>
            </a:r>
            <a:r>
              <a:rPr lang="en-US" altLang="ko-KR" sz="1200" dirty="0"/>
              <a:t>1) Function</a:t>
            </a:r>
            <a:r>
              <a:rPr lang="ko-KR" altLang="en-US" sz="1200" dirty="0"/>
              <a:t>을 만들고 </a:t>
            </a:r>
            <a:r>
              <a:rPr lang="en-US" altLang="ko-KR" sz="1200" dirty="0"/>
              <a:t>2) </a:t>
            </a:r>
            <a:r>
              <a:rPr lang="ko-KR" altLang="en-US" sz="1200" dirty="0"/>
              <a:t>이 </a:t>
            </a:r>
            <a:r>
              <a:rPr lang="en-US" altLang="ko-KR" sz="1200" dirty="0"/>
              <a:t>Function</a:t>
            </a:r>
            <a:r>
              <a:rPr lang="ko-KR" altLang="en-US" sz="1200" dirty="0"/>
              <a:t>의 실행 권한을 </a:t>
            </a:r>
            <a:r>
              <a:rPr lang="en-US" altLang="ko-KR" sz="1200" dirty="0"/>
              <a:t>LBACSYS</a:t>
            </a:r>
            <a:r>
              <a:rPr lang="ko-KR" altLang="en-US" sz="1200" dirty="0"/>
              <a:t>에게 부여합니다</a:t>
            </a:r>
            <a:r>
              <a:rPr lang="en-US" altLang="ko-KR" sz="1200" dirty="0"/>
              <a:t>. 3) LBACSYS</a:t>
            </a:r>
            <a:r>
              <a:rPr lang="ko-KR" altLang="en-US" sz="1200" dirty="0"/>
              <a:t>에서 </a:t>
            </a:r>
            <a:r>
              <a:rPr lang="en-US" altLang="ko-KR" sz="1200" dirty="0" err="1"/>
              <a:t>doc_t_pol</a:t>
            </a:r>
            <a:r>
              <a:rPr lang="en-US" altLang="ko-KR" sz="1200" dirty="0"/>
              <a:t> </a:t>
            </a:r>
            <a:r>
              <a:rPr lang="ko-KR" altLang="en-US" sz="1200" dirty="0"/>
              <a:t>정책에 다시 </a:t>
            </a:r>
            <a:r>
              <a:rPr lang="en-US" altLang="ko-KR" sz="1200" dirty="0"/>
              <a:t>apply</a:t>
            </a:r>
            <a:r>
              <a:rPr lang="ko-KR" altLang="en-US" sz="1200" dirty="0"/>
              <a:t>합니다</a:t>
            </a:r>
            <a:r>
              <a:rPr lang="en-US" altLang="ko-KR" sz="1200" dirty="0"/>
              <a:t>. </a:t>
            </a:r>
            <a:r>
              <a:rPr lang="ko-KR" altLang="en-US" sz="1200" dirty="0"/>
              <a:t>이 과정에서 기존에 </a:t>
            </a:r>
            <a:r>
              <a:rPr lang="en-US" altLang="ko-KR" sz="1200" dirty="0"/>
              <a:t>apply </a:t>
            </a:r>
            <a:r>
              <a:rPr lang="ko-KR" altLang="en-US" sz="1200" dirty="0"/>
              <a:t>되어 있던 </a:t>
            </a:r>
            <a:r>
              <a:rPr lang="en-US" altLang="ko-KR" sz="1200" dirty="0"/>
              <a:t>policy</a:t>
            </a:r>
            <a:r>
              <a:rPr lang="ko-KR" altLang="en-US" sz="1200" dirty="0"/>
              <a:t>를 제거 한 후에 다시 </a:t>
            </a:r>
            <a:r>
              <a:rPr lang="en-US" altLang="ko-KR" sz="1200" dirty="0"/>
              <a:t>policy</a:t>
            </a:r>
            <a:r>
              <a:rPr lang="ko-KR" altLang="en-US" sz="1200" dirty="0"/>
              <a:t>를 </a:t>
            </a:r>
            <a:r>
              <a:rPr lang="en-US" altLang="ko-KR" sz="1200" dirty="0"/>
              <a:t>apply</a:t>
            </a:r>
            <a:r>
              <a:rPr lang="ko-KR" altLang="en-US" sz="1200" dirty="0"/>
              <a:t>하면 </a:t>
            </a:r>
            <a:r>
              <a:rPr lang="en-US" altLang="ko-KR" sz="1200" dirty="0"/>
              <a:t>error</a:t>
            </a:r>
            <a:r>
              <a:rPr lang="ko-KR" altLang="en-US" sz="1200" dirty="0"/>
              <a:t>를 피할 수 있습니다</a:t>
            </a:r>
            <a:r>
              <a:rPr lang="en-US" altLang="ko-KR" sz="1200" dirty="0"/>
              <a:t>.</a:t>
            </a:r>
          </a:p>
        </p:txBody>
      </p:sp>
    </p:spTree>
    <p:extLst>
      <p:ext uri="{BB962C8B-B14F-4D97-AF65-F5344CB8AC3E}">
        <p14:creationId xmlns:p14="http://schemas.microsoft.com/office/powerpoint/2010/main" val="19286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6. Row data </a:t>
            </a:r>
            <a:r>
              <a:rPr lang="ko-KR" altLang="en-US" dirty="0" err="1" smtClean="0"/>
              <a:t>라벨링</a:t>
            </a:r>
            <a:endParaRPr lang="ko-KR" altLang="en-US" dirty="0"/>
          </a:p>
        </p:txBody>
      </p:sp>
      <p:sp>
        <p:nvSpPr>
          <p:cNvPr id="6" name="직사각형 5"/>
          <p:cNvSpPr/>
          <p:nvPr/>
        </p:nvSpPr>
        <p:spPr>
          <a:xfrm>
            <a:off x="695497" y="1105971"/>
            <a:ext cx="11740343" cy="923330"/>
          </a:xfrm>
          <a:prstGeom prst="rect">
            <a:avLst/>
          </a:prstGeom>
        </p:spPr>
        <p:txBody>
          <a:bodyPr wrap="square">
            <a:spAutoFit/>
          </a:bodyPr>
          <a:lstStyle/>
          <a:p>
            <a:pPr>
              <a:spcBef>
                <a:spcPts val="600"/>
              </a:spcBef>
            </a:pPr>
            <a:r>
              <a:rPr lang="en-US" altLang="ko-KR" sz="1600" dirty="0" smtClean="0"/>
              <a:t>6.4 label function </a:t>
            </a:r>
            <a:r>
              <a:rPr lang="ko-KR" altLang="en-US" sz="1600" dirty="0" smtClean="0"/>
              <a:t>실행 권한 부여</a:t>
            </a:r>
            <a:endParaRPr lang="en-US" altLang="ko-KR" sz="1600" dirty="0" smtClean="0"/>
          </a:p>
          <a:p>
            <a:pPr>
              <a:spcBef>
                <a:spcPts val="600"/>
              </a:spcBef>
            </a:pPr>
            <a:r>
              <a:rPr lang="en-US" altLang="ko-KR" sz="1400" dirty="0" err="1"/>
              <a:t>gen_doc_t_label</a:t>
            </a:r>
            <a:r>
              <a:rPr lang="en-US" altLang="ko-KR" sz="1400" dirty="0"/>
              <a:t> </a:t>
            </a:r>
            <a:r>
              <a:rPr lang="ko-KR" altLang="en-US" sz="1400" dirty="0"/>
              <a:t>실행 권한을 </a:t>
            </a:r>
            <a:r>
              <a:rPr lang="en-US" altLang="ko-KR" sz="1400" dirty="0"/>
              <a:t>LBACSYS</a:t>
            </a:r>
            <a:r>
              <a:rPr lang="ko-KR" altLang="en-US" sz="1400" dirty="0"/>
              <a:t>에게 줍니다</a:t>
            </a:r>
            <a:r>
              <a:rPr lang="en-US" altLang="ko-KR" sz="1400" dirty="0"/>
              <a:t>.</a:t>
            </a:r>
          </a:p>
          <a:p>
            <a:pPr>
              <a:spcBef>
                <a:spcPts val="600"/>
              </a:spcBef>
            </a:pPr>
            <a:r>
              <a:rPr lang="en-US" altLang="ko-KR" sz="1400" dirty="0"/>
              <a:t>grant execute on </a:t>
            </a:r>
            <a:r>
              <a:rPr lang="en-US" altLang="ko-KR" sz="1400" dirty="0" err="1"/>
              <a:t>docadmin.gen_doc_t_label</a:t>
            </a:r>
            <a:r>
              <a:rPr lang="en-US" altLang="ko-KR" sz="1400" dirty="0"/>
              <a:t> to </a:t>
            </a:r>
            <a:r>
              <a:rPr lang="en-US" altLang="ko-KR" sz="1400" dirty="0" err="1"/>
              <a:t>lbacsys</a:t>
            </a:r>
            <a:r>
              <a:rPr lang="en-US" altLang="ko-KR" sz="1400" dirty="0"/>
              <a:t>; </a:t>
            </a:r>
          </a:p>
        </p:txBody>
      </p:sp>
      <p:sp>
        <p:nvSpPr>
          <p:cNvPr id="7" name="직사각형 6"/>
          <p:cNvSpPr/>
          <p:nvPr/>
        </p:nvSpPr>
        <p:spPr>
          <a:xfrm>
            <a:off x="695497" y="2269065"/>
            <a:ext cx="10717878" cy="523220"/>
          </a:xfrm>
          <a:prstGeom prst="rect">
            <a:avLst/>
          </a:prstGeom>
        </p:spPr>
        <p:txBody>
          <a:bodyPr wrap="square">
            <a:spAutoFit/>
          </a:bodyPr>
          <a:lstStyle/>
          <a:p>
            <a:r>
              <a:rPr lang="ko-KR" altLang="en-US" sz="1400" dirty="0" err="1"/>
              <a:t>Label</a:t>
            </a:r>
            <a:r>
              <a:rPr lang="ko-KR" altLang="en-US" sz="1400" dirty="0"/>
              <a:t> </a:t>
            </a:r>
            <a:r>
              <a:rPr lang="ko-KR" altLang="en-US" sz="1400" dirty="0" err="1"/>
              <a:t>Function이</a:t>
            </a:r>
            <a:r>
              <a:rPr lang="ko-KR" altLang="en-US" sz="1400" dirty="0"/>
              <a:t> 적용되면 </a:t>
            </a:r>
            <a:r>
              <a:rPr lang="ko-KR" altLang="en-US" sz="1400" dirty="0" err="1"/>
              <a:t>User</a:t>
            </a:r>
            <a:r>
              <a:rPr lang="ko-KR" altLang="en-US" sz="1400" dirty="0"/>
              <a:t> </a:t>
            </a:r>
            <a:r>
              <a:rPr lang="ko-KR" altLang="en-US" sz="1400" dirty="0" err="1"/>
              <a:t>session</a:t>
            </a:r>
            <a:r>
              <a:rPr lang="ko-KR" altLang="en-US" sz="1400" dirty="0"/>
              <a:t> </a:t>
            </a:r>
            <a:r>
              <a:rPr lang="ko-KR" altLang="en-US" sz="1400" dirty="0" err="1"/>
              <a:t>lable에</a:t>
            </a:r>
            <a:r>
              <a:rPr lang="ko-KR" altLang="en-US" sz="1400" dirty="0"/>
              <a:t> 적용된 </a:t>
            </a:r>
            <a:r>
              <a:rPr lang="ko-KR" altLang="en-US" sz="1400" dirty="0" err="1"/>
              <a:t>Default_label</a:t>
            </a:r>
            <a:r>
              <a:rPr lang="ko-KR" altLang="en-US" sz="1400" dirty="0"/>
              <a:t> 값보다 우선 적용됩니다. </a:t>
            </a:r>
            <a:r>
              <a:rPr lang="ko-KR" altLang="en-US" sz="1400" dirty="0" err="1"/>
              <a:t>Label</a:t>
            </a:r>
            <a:r>
              <a:rPr lang="ko-KR" altLang="en-US" sz="1400" dirty="0"/>
              <a:t> </a:t>
            </a:r>
            <a:r>
              <a:rPr lang="ko-KR" altLang="en-US" sz="1400" dirty="0" err="1"/>
              <a:t>Function을</a:t>
            </a:r>
            <a:r>
              <a:rPr lang="ko-KR" altLang="en-US" sz="1400" dirty="0"/>
              <a:t> 적용한 </a:t>
            </a:r>
            <a:r>
              <a:rPr lang="ko-KR" altLang="en-US" sz="1400" dirty="0" err="1"/>
              <a:t>Policy로</a:t>
            </a:r>
            <a:r>
              <a:rPr lang="ko-KR" altLang="en-US" sz="1400" dirty="0"/>
              <a:t> 다시 </a:t>
            </a:r>
            <a:r>
              <a:rPr lang="ko-KR" altLang="en-US" sz="1400" dirty="0" err="1"/>
              <a:t>Update</a:t>
            </a:r>
            <a:r>
              <a:rPr lang="ko-KR" altLang="en-US" sz="1400" dirty="0"/>
              <a:t> 합니다.</a:t>
            </a:r>
          </a:p>
        </p:txBody>
      </p:sp>
      <p:sp>
        <p:nvSpPr>
          <p:cNvPr id="8" name="직사각형 7"/>
          <p:cNvSpPr/>
          <p:nvPr/>
        </p:nvSpPr>
        <p:spPr>
          <a:xfrm>
            <a:off x="845128" y="3629669"/>
            <a:ext cx="9396153" cy="2031325"/>
          </a:xfrm>
          <a:prstGeom prst="rect">
            <a:avLst/>
          </a:prstGeom>
        </p:spPr>
        <p:txBody>
          <a:bodyPr wrap="square">
            <a:spAutoFit/>
          </a:bodyPr>
          <a:lstStyle/>
          <a:p>
            <a:r>
              <a:rPr lang="ko-KR" altLang="en-US" sz="1400" dirty="0" err="1"/>
              <a:t>Begin</a:t>
            </a:r>
            <a:endParaRPr lang="ko-KR" altLang="en-US" sz="1400" dirty="0"/>
          </a:p>
          <a:p>
            <a:r>
              <a:rPr lang="ko-KR" altLang="en-US" sz="1400" dirty="0" err="1"/>
              <a:t>sa_policy_admin.apply_table_policy</a:t>
            </a:r>
            <a:r>
              <a:rPr lang="ko-KR" altLang="en-US" sz="1400" dirty="0"/>
              <a:t>(</a:t>
            </a:r>
          </a:p>
          <a:p>
            <a:r>
              <a:rPr lang="ko-KR" altLang="en-US" sz="1400" dirty="0"/>
              <a:t>     </a:t>
            </a:r>
            <a:r>
              <a:rPr lang="ko-KR" altLang="en-US" sz="1400" dirty="0" err="1"/>
              <a:t>policy_name</a:t>
            </a:r>
            <a:r>
              <a:rPr lang="ko-KR" altLang="en-US" sz="1400" dirty="0"/>
              <a:t> =&gt; '</a:t>
            </a:r>
            <a:r>
              <a:rPr lang="ko-KR" altLang="en-US" sz="1400" dirty="0" err="1"/>
              <a:t>doc_t_pol</a:t>
            </a:r>
            <a:r>
              <a:rPr lang="ko-KR" altLang="en-US" sz="1400" dirty="0"/>
              <a:t>',</a:t>
            </a:r>
          </a:p>
          <a:p>
            <a:r>
              <a:rPr lang="ko-KR" altLang="en-US" sz="1400" dirty="0"/>
              <a:t>     </a:t>
            </a:r>
            <a:r>
              <a:rPr lang="ko-KR" altLang="en-US" sz="1400" dirty="0" err="1"/>
              <a:t>schema_name</a:t>
            </a:r>
            <a:r>
              <a:rPr lang="ko-KR" altLang="en-US" sz="1400" dirty="0"/>
              <a:t> =&gt; '</a:t>
            </a:r>
            <a:r>
              <a:rPr lang="ko-KR" altLang="en-US" sz="1400" dirty="0" err="1"/>
              <a:t>docadmin</a:t>
            </a:r>
            <a:r>
              <a:rPr lang="ko-KR" altLang="en-US" sz="1400" dirty="0"/>
              <a:t>', </a:t>
            </a:r>
          </a:p>
          <a:p>
            <a:r>
              <a:rPr lang="ko-KR" altLang="en-US" sz="1400" dirty="0"/>
              <a:t>     </a:t>
            </a:r>
            <a:r>
              <a:rPr lang="ko-KR" altLang="en-US" sz="1400" dirty="0" err="1"/>
              <a:t>table_name</a:t>
            </a:r>
            <a:r>
              <a:rPr lang="ko-KR" altLang="en-US" sz="1400" dirty="0"/>
              <a:t> =&gt; '</a:t>
            </a:r>
            <a:r>
              <a:rPr lang="ko-KR" altLang="en-US" sz="1400" dirty="0" err="1"/>
              <a:t>doc_t</a:t>
            </a:r>
            <a:r>
              <a:rPr lang="ko-KR" altLang="en-US" sz="1400" dirty="0"/>
              <a:t>',</a:t>
            </a:r>
          </a:p>
          <a:p>
            <a:r>
              <a:rPr lang="ko-KR" altLang="en-US" sz="1400" dirty="0"/>
              <a:t>     </a:t>
            </a:r>
            <a:r>
              <a:rPr lang="ko-KR" altLang="en-US" sz="1400" dirty="0" err="1"/>
              <a:t>table_options</a:t>
            </a:r>
            <a:r>
              <a:rPr lang="ko-KR" altLang="en-US" sz="1400" dirty="0"/>
              <a:t> =&gt; '</a:t>
            </a:r>
            <a:r>
              <a:rPr lang="ko-KR" altLang="en-US" sz="1400" dirty="0" err="1"/>
              <a:t>all_control</a:t>
            </a:r>
            <a:r>
              <a:rPr lang="ko-KR" altLang="en-US" sz="1400" dirty="0"/>
              <a:t>', </a:t>
            </a:r>
          </a:p>
          <a:p>
            <a:r>
              <a:rPr lang="ko-KR" altLang="en-US" sz="1400" dirty="0"/>
              <a:t>     </a:t>
            </a:r>
            <a:r>
              <a:rPr lang="ko-KR" altLang="en-US" sz="1400" dirty="0" err="1"/>
              <a:t>label_function</a:t>
            </a:r>
            <a:r>
              <a:rPr lang="ko-KR" altLang="en-US" sz="1400" dirty="0"/>
              <a:t> =&gt; '</a:t>
            </a:r>
            <a:r>
              <a:rPr lang="ko-KR" altLang="en-US" sz="1400" dirty="0" err="1"/>
              <a:t>docadmin.gen_doc_t_label</a:t>
            </a:r>
            <a:r>
              <a:rPr lang="ko-KR" altLang="en-US" sz="1400" dirty="0"/>
              <a:t>(:new.doc_</a:t>
            </a:r>
            <a:r>
              <a:rPr lang="ko-KR" altLang="en-US" sz="1400" dirty="0" err="1"/>
              <a:t>type</a:t>
            </a:r>
            <a:r>
              <a:rPr lang="ko-KR" altLang="en-US" sz="1400" dirty="0"/>
              <a:t>,:new.doc_</a:t>
            </a:r>
            <a:r>
              <a:rPr lang="ko-KR" altLang="en-US" sz="1400" dirty="0" err="1"/>
              <a:t>state</a:t>
            </a:r>
            <a:r>
              <a:rPr lang="ko-KR" altLang="en-US" sz="1400" dirty="0"/>
              <a:t>,:new.sign_</a:t>
            </a:r>
            <a:r>
              <a:rPr lang="ko-KR" altLang="en-US" sz="1400" dirty="0" err="1"/>
              <a:t>org</a:t>
            </a:r>
            <a:r>
              <a:rPr lang="ko-KR" altLang="en-US" sz="1400" dirty="0"/>
              <a:t>,:</a:t>
            </a:r>
            <a:r>
              <a:rPr lang="ko-KR" altLang="en-US" sz="1400" dirty="0" err="1"/>
              <a:t>new.dist_target</a:t>
            </a:r>
            <a:r>
              <a:rPr lang="ko-KR" altLang="en-US" sz="1400" dirty="0"/>
              <a:t>)');</a:t>
            </a:r>
          </a:p>
          <a:p>
            <a:r>
              <a:rPr lang="ko-KR" altLang="en-US" sz="1400" dirty="0"/>
              <a:t>END;</a:t>
            </a:r>
          </a:p>
          <a:p>
            <a:r>
              <a:rPr lang="ko-KR" altLang="en-US" sz="1400" dirty="0"/>
              <a:t>/</a:t>
            </a:r>
          </a:p>
        </p:txBody>
      </p:sp>
      <p:sp>
        <p:nvSpPr>
          <p:cNvPr id="9" name="직사각형 8"/>
          <p:cNvSpPr/>
          <p:nvPr/>
        </p:nvSpPr>
        <p:spPr>
          <a:xfrm>
            <a:off x="695497" y="3240883"/>
            <a:ext cx="1759649" cy="338554"/>
          </a:xfrm>
          <a:prstGeom prst="rect">
            <a:avLst/>
          </a:prstGeom>
        </p:spPr>
        <p:txBody>
          <a:bodyPr wrap="none">
            <a:spAutoFit/>
          </a:bodyPr>
          <a:lstStyle/>
          <a:p>
            <a:pPr>
              <a:spcBef>
                <a:spcPts val="600"/>
              </a:spcBef>
            </a:pPr>
            <a:r>
              <a:rPr lang="en-US" altLang="ko-KR" sz="1600" dirty="0" smtClean="0"/>
              <a:t>6.5 Policy update</a:t>
            </a:r>
            <a:endParaRPr lang="en-US" altLang="ko-KR" sz="1600" dirty="0"/>
          </a:p>
        </p:txBody>
      </p:sp>
    </p:spTree>
    <p:extLst>
      <p:ext uri="{BB962C8B-B14F-4D97-AF65-F5344CB8AC3E}">
        <p14:creationId xmlns:p14="http://schemas.microsoft.com/office/powerpoint/2010/main" val="102079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6. Row data </a:t>
            </a:r>
            <a:r>
              <a:rPr lang="ko-KR" altLang="en-US" dirty="0" err="1" smtClean="0"/>
              <a:t>라벨링</a:t>
            </a:r>
            <a:endParaRPr lang="ko-KR" altLang="en-US" dirty="0"/>
          </a:p>
        </p:txBody>
      </p:sp>
      <p:sp>
        <p:nvSpPr>
          <p:cNvPr id="6" name="직사각형 5"/>
          <p:cNvSpPr/>
          <p:nvPr/>
        </p:nvSpPr>
        <p:spPr>
          <a:xfrm>
            <a:off x="695497" y="1105971"/>
            <a:ext cx="11740343" cy="338554"/>
          </a:xfrm>
          <a:prstGeom prst="rect">
            <a:avLst/>
          </a:prstGeom>
        </p:spPr>
        <p:txBody>
          <a:bodyPr wrap="square">
            <a:spAutoFit/>
          </a:bodyPr>
          <a:lstStyle/>
          <a:p>
            <a:pPr>
              <a:spcBef>
                <a:spcPts val="600"/>
              </a:spcBef>
            </a:pPr>
            <a:r>
              <a:rPr lang="en-US" altLang="ko-KR" sz="1600" dirty="0" smtClean="0"/>
              <a:t>6.6 </a:t>
            </a:r>
            <a:r>
              <a:rPr lang="ko-KR" altLang="en-US" sz="1600" dirty="0" err="1" smtClean="0"/>
              <a:t>레이블된</a:t>
            </a:r>
            <a:r>
              <a:rPr lang="ko-KR" altLang="en-US" sz="1600" dirty="0" smtClean="0"/>
              <a:t> 데이터 확인</a:t>
            </a:r>
            <a:endParaRPr lang="en-US" altLang="ko-KR" sz="1400" dirty="0"/>
          </a:p>
        </p:txBody>
      </p:sp>
      <p:sp>
        <p:nvSpPr>
          <p:cNvPr id="10" name="직사각형 9"/>
          <p:cNvSpPr/>
          <p:nvPr/>
        </p:nvSpPr>
        <p:spPr>
          <a:xfrm>
            <a:off x="762000" y="1444525"/>
            <a:ext cx="11183389" cy="5178341"/>
          </a:xfrm>
          <a:prstGeom prst="rect">
            <a:avLst/>
          </a:prstGeom>
        </p:spPr>
        <p:txBody>
          <a:bodyPr wrap="square">
            <a:spAutoFit/>
          </a:bodyPr>
          <a:lstStyle/>
          <a:p>
            <a:r>
              <a:rPr lang="en-US" altLang="ko-KR" sz="1400" dirty="0" smtClean="0"/>
              <a:t>l</a:t>
            </a:r>
            <a:r>
              <a:rPr lang="ko-KR" altLang="en-US" sz="1400" dirty="0" err="1" smtClean="0"/>
              <a:t>abel</a:t>
            </a:r>
            <a:r>
              <a:rPr lang="ko-KR" altLang="en-US" sz="1400" dirty="0" smtClean="0"/>
              <a:t> </a:t>
            </a:r>
            <a:r>
              <a:rPr lang="ko-KR" altLang="en-US" sz="1400" dirty="0" err="1"/>
              <a:t>Function이</a:t>
            </a:r>
            <a:r>
              <a:rPr lang="ko-KR" altLang="en-US" sz="1400" dirty="0"/>
              <a:t> 적용된 상태에서 데이터를 입력합니다. 입력 후 </a:t>
            </a:r>
            <a:r>
              <a:rPr lang="ko-KR" altLang="en-US" sz="1400" dirty="0" err="1"/>
              <a:t>doc_t</a:t>
            </a:r>
            <a:r>
              <a:rPr lang="ko-KR" altLang="en-US" sz="1400" dirty="0"/>
              <a:t> 테이블을 조회하면 자동으로 </a:t>
            </a:r>
            <a:r>
              <a:rPr lang="ko-KR" altLang="en-US" sz="1400" dirty="0" err="1"/>
              <a:t>라벨링이</a:t>
            </a:r>
            <a:r>
              <a:rPr lang="ko-KR" altLang="en-US" sz="1400" dirty="0"/>
              <a:t> 된 것을 확인 할 수 있습니다.</a:t>
            </a:r>
          </a:p>
          <a:p>
            <a:endParaRPr lang="ko-KR" altLang="en-US" sz="1400" dirty="0"/>
          </a:p>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a:p>
            <a:endParaRPr lang="ko-KR" altLang="en-US" sz="1400" dirty="0"/>
          </a:p>
          <a:p>
            <a:r>
              <a:rPr lang="ko-KR" altLang="en-US" sz="1200" dirty="0" err="1"/>
              <a:t>insert</a:t>
            </a:r>
            <a:r>
              <a:rPr lang="ko-KR" altLang="en-US" sz="1200" dirty="0"/>
              <a:t> </a:t>
            </a:r>
            <a:r>
              <a:rPr lang="ko-KR" altLang="en-US" sz="1200" dirty="0" err="1"/>
              <a:t>into</a:t>
            </a:r>
            <a:r>
              <a:rPr lang="ko-KR" altLang="en-US" sz="1200" dirty="0"/>
              <a:t> </a:t>
            </a:r>
            <a:r>
              <a:rPr lang="ko-KR" altLang="en-US" sz="1200" dirty="0" err="1"/>
              <a:t>docadmin.doc_t</a:t>
            </a:r>
            <a:r>
              <a:rPr lang="ko-KR" altLang="en-US" sz="1200" dirty="0"/>
              <a:t>(</a:t>
            </a:r>
            <a:r>
              <a:rPr lang="ko-KR" altLang="en-US" sz="1200" dirty="0" err="1"/>
              <a:t>doc_no,doc_creator,doc_type,doc_state</a:t>
            </a:r>
            <a:r>
              <a:rPr lang="ko-KR" altLang="en-US" sz="1200" dirty="0"/>
              <a:t>, </a:t>
            </a:r>
            <a:r>
              <a:rPr lang="ko-KR" altLang="en-US" sz="1200" dirty="0" err="1"/>
              <a:t>sign_org</a:t>
            </a:r>
            <a:r>
              <a:rPr lang="ko-KR" altLang="en-US" sz="1200" dirty="0"/>
              <a:t>, </a:t>
            </a:r>
            <a:r>
              <a:rPr lang="ko-KR" altLang="en-US" sz="1200" dirty="0" err="1"/>
              <a:t>content</a:t>
            </a:r>
            <a:r>
              <a:rPr lang="ko-KR" altLang="en-US" sz="1200" dirty="0"/>
              <a:t>) </a:t>
            </a:r>
            <a:r>
              <a:rPr lang="ko-KR" altLang="en-US" sz="1200" dirty="0" err="1"/>
              <a:t>values</a:t>
            </a:r>
            <a:r>
              <a:rPr lang="ko-KR" altLang="en-US" sz="1200" dirty="0"/>
              <a:t>('20-0001','4202_01','2급','결재','AFOC_OP</a:t>
            </a:r>
            <a:r>
              <a:rPr lang="ko-KR" altLang="en-US" sz="1200" dirty="0" smtClean="0"/>
              <a:t>', UTL_RAW.CAST_TO_RAW</a:t>
            </a:r>
            <a:r>
              <a:rPr lang="ko-KR" altLang="en-US" sz="1200" dirty="0"/>
              <a:t>('20-0001 문서는 2급 입니다'));</a:t>
            </a:r>
          </a:p>
          <a:p>
            <a:r>
              <a:rPr lang="ko-KR" altLang="en-US" sz="1200" dirty="0" err="1"/>
              <a:t>insert</a:t>
            </a:r>
            <a:r>
              <a:rPr lang="ko-KR" altLang="en-US" sz="1200" dirty="0"/>
              <a:t> </a:t>
            </a:r>
            <a:r>
              <a:rPr lang="ko-KR" altLang="en-US" sz="1200" dirty="0" err="1"/>
              <a:t>into</a:t>
            </a:r>
            <a:r>
              <a:rPr lang="ko-KR" altLang="en-US" sz="1200" dirty="0"/>
              <a:t> </a:t>
            </a:r>
            <a:r>
              <a:rPr lang="ko-KR" altLang="en-US" sz="1200" dirty="0" err="1"/>
              <a:t>docadmin.doc_t</a:t>
            </a:r>
            <a:r>
              <a:rPr lang="ko-KR" altLang="en-US" sz="1200" dirty="0"/>
              <a:t>(</a:t>
            </a:r>
            <a:r>
              <a:rPr lang="ko-KR" altLang="en-US" sz="1200" dirty="0" err="1"/>
              <a:t>doc_no,doc_creator,doc_type,doc_state</a:t>
            </a:r>
            <a:r>
              <a:rPr lang="ko-KR" altLang="en-US" sz="1200" dirty="0"/>
              <a:t>, </a:t>
            </a:r>
            <a:r>
              <a:rPr lang="ko-KR" altLang="en-US" sz="1200" dirty="0" err="1"/>
              <a:t>sign_org</a:t>
            </a:r>
            <a:r>
              <a:rPr lang="ko-KR" altLang="en-US" sz="1200" dirty="0"/>
              <a:t>, </a:t>
            </a:r>
            <a:r>
              <a:rPr lang="ko-KR" altLang="en-US" sz="1200" dirty="0" err="1"/>
              <a:t>content</a:t>
            </a:r>
            <a:r>
              <a:rPr lang="ko-KR" altLang="en-US" sz="1200" dirty="0"/>
              <a:t>) </a:t>
            </a:r>
            <a:r>
              <a:rPr lang="ko-KR" altLang="en-US" sz="1200" dirty="0" err="1"/>
              <a:t>values</a:t>
            </a:r>
            <a:r>
              <a:rPr lang="ko-KR" altLang="en-US" sz="1200" dirty="0"/>
              <a:t>('20-0002','4202_01','3급','결재','AFOC_OP</a:t>
            </a:r>
            <a:r>
              <a:rPr lang="ko-KR" altLang="en-US" sz="1200" dirty="0" smtClean="0"/>
              <a:t>', UTL_RAW.CAST_TO_RAW</a:t>
            </a:r>
            <a:r>
              <a:rPr lang="ko-KR" altLang="en-US" sz="1200" dirty="0"/>
              <a:t>('20-0002 문서는 3급 입니다'));</a:t>
            </a:r>
          </a:p>
          <a:p>
            <a:r>
              <a:rPr lang="ko-KR" altLang="en-US" sz="1200" dirty="0" err="1"/>
              <a:t>insert</a:t>
            </a:r>
            <a:r>
              <a:rPr lang="ko-KR" altLang="en-US" sz="1200" dirty="0"/>
              <a:t> </a:t>
            </a:r>
            <a:r>
              <a:rPr lang="ko-KR" altLang="en-US" sz="1200" dirty="0" err="1"/>
              <a:t>into</a:t>
            </a:r>
            <a:r>
              <a:rPr lang="ko-KR" altLang="en-US" sz="1200" dirty="0"/>
              <a:t> </a:t>
            </a:r>
            <a:r>
              <a:rPr lang="ko-KR" altLang="en-US" sz="1200" dirty="0" err="1"/>
              <a:t>docadmin.doc_t</a:t>
            </a:r>
            <a:r>
              <a:rPr lang="ko-KR" altLang="en-US" sz="1200" dirty="0"/>
              <a:t>(</a:t>
            </a:r>
            <a:r>
              <a:rPr lang="ko-KR" altLang="en-US" sz="1200" dirty="0" err="1"/>
              <a:t>doc_no,doc_creator,doc_type,doc_state</a:t>
            </a:r>
            <a:r>
              <a:rPr lang="ko-KR" altLang="en-US" sz="1200" dirty="0"/>
              <a:t>, </a:t>
            </a:r>
            <a:r>
              <a:rPr lang="ko-KR" altLang="en-US" sz="1200" dirty="0" err="1"/>
              <a:t>sign_org</a:t>
            </a:r>
            <a:r>
              <a:rPr lang="ko-KR" altLang="en-US" sz="1200" dirty="0"/>
              <a:t>, </a:t>
            </a:r>
            <a:r>
              <a:rPr lang="ko-KR" altLang="en-US" sz="1200" dirty="0" err="1"/>
              <a:t>content</a:t>
            </a:r>
            <a:r>
              <a:rPr lang="ko-KR" altLang="en-US" sz="1200" dirty="0"/>
              <a:t>) </a:t>
            </a:r>
            <a:r>
              <a:rPr lang="ko-KR" altLang="en-US" sz="1200" dirty="0" err="1"/>
              <a:t>values</a:t>
            </a:r>
            <a:r>
              <a:rPr lang="ko-KR" altLang="en-US" sz="1200" dirty="0"/>
              <a:t>('20-0003','4202_02','대외비','결재','AFOC_OP</a:t>
            </a:r>
            <a:r>
              <a:rPr lang="ko-KR" altLang="en-US" sz="1200" dirty="0" smtClean="0"/>
              <a:t>', UTL_RAW.CAST_TO_RAW</a:t>
            </a:r>
            <a:r>
              <a:rPr lang="ko-KR" altLang="en-US" sz="1200" dirty="0"/>
              <a:t>('20-0003 문서는 대외비 입니다'));</a:t>
            </a:r>
          </a:p>
          <a:p>
            <a:endParaRPr lang="en-US" altLang="ko-KR" sz="1200" dirty="0" smtClean="0"/>
          </a:p>
          <a:p>
            <a:r>
              <a:rPr lang="ko-KR" altLang="en-US" sz="1200" dirty="0" err="1" smtClean="0"/>
              <a:t>commit</a:t>
            </a:r>
            <a:r>
              <a:rPr lang="ko-KR" altLang="en-US" sz="1200" dirty="0"/>
              <a:t>;</a:t>
            </a:r>
          </a:p>
          <a:p>
            <a:endParaRPr lang="ko-KR" altLang="en-US" sz="1400" dirty="0"/>
          </a:p>
          <a:p>
            <a:r>
              <a:rPr lang="ko-KR" altLang="en-US" sz="1200" dirty="0" err="1"/>
              <a:t>set</a:t>
            </a:r>
            <a:r>
              <a:rPr lang="ko-KR" altLang="en-US" sz="1200" dirty="0"/>
              <a:t> </a:t>
            </a:r>
            <a:r>
              <a:rPr lang="ko-KR" altLang="en-US" sz="1200" dirty="0" err="1"/>
              <a:t>line</a:t>
            </a:r>
            <a:r>
              <a:rPr lang="ko-KR" altLang="en-US" sz="1200" dirty="0"/>
              <a:t> 200</a:t>
            </a:r>
          </a:p>
          <a:p>
            <a:r>
              <a:rPr lang="ko-KR" altLang="en-US" sz="1200" dirty="0" err="1"/>
              <a:t>col</a:t>
            </a:r>
            <a:r>
              <a:rPr lang="ko-KR" altLang="en-US" sz="1200" dirty="0"/>
              <a:t> </a:t>
            </a:r>
            <a:r>
              <a:rPr lang="ko-KR" altLang="en-US" sz="1200" dirty="0" err="1"/>
              <a:t>dist_target</a:t>
            </a:r>
            <a:r>
              <a:rPr lang="ko-KR" altLang="en-US" sz="1200" dirty="0"/>
              <a:t> </a:t>
            </a:r>
            <a:r>
              <a:rPr lang="ko-KR" altLang="en-US" sz="1200" dirty="0" err="1"/>
              <a:t>forma</a:t>
            </a:r>
            <a:r>
              <a:rPr lang="ko-KR" altLang="en-US" sz="1200" dirty="0"/>
              <a:t> a30</a:t>
            </a:r>
          </a:p>
          <a:p>
            <a:r>
              <a:rPr lang="ko-KR" altLang="en-US" sz="1200" dirty="0" err="1"/>
              <a:t>col</a:t>
            </a:r>
            <a:r>
              <a:rPr lang="ko-KR" altLang="en-US" sz="1200" dirty="0"/>
              <a:t> </a:t>
            </a:r>
            <a:r>
              <a:rPr lang="ko-KR" altLang="en-US" sz="1200" dirty="0" err="1"/>
              <a:t>label</a:t>
            </a:r>
            <a:r>
              <a:rPr lang="ko-KR" altLang="en-US" sz="1200" dirty="0"/>
              <a:t> </a:t>
            </a:r>
            <a:r>
              <a:rPr lang="ko-KR" altLang="en-US" sz="1200" dirty="0" err="1"/>
              <a:t>format</a:t>
            </a:r>
            <a:r>
              <a:rPr lang="ko-KR" altLang="en-US" sz="1200" dirty="0"/>
              <a:t> a30</a:t>
            </a:r>
          </a:p>
          <a:p>
            <a:r>
              <a:rPr lang="ko-KR" altLang="en-US" sz="1200" dirty="0" err="1"/>
              <a:t>col</a:t>
            </a:r>
            <a:r>
              <a:rPr lang="ko-KR" altLang="en-US" sz="1200" dirty="0"/>
              <a:t> </a:t>
            </a:r>
            <a:r>
              <a:rPr lang="ko-KR" altLang="en-US" sz="1200" dirty="0" err="1"/>
              <a:t>content</a:t>
            </a:r>
            <a:r>
              <a:rPr lang="ko-KR" altLang="en-US" sz="1200" dirty="0"/>
              <a:t> </a:t>
            </a:r>
            <a:r>
              <a:rPr lang="ko-KR" altLang="en-US" sz="1200" dirty="0" err="1"/>
              <a:t>format</a:t>
            </a:r>
            <a:r>
              <a:rPr lang="ko-KR" altLang="en-US" sz="1200" dirty="0"/>
              <a:t> a30</a:t>
            </a:r>
          </a:p>
          <a:p>
            <a:endParaRPr lang="en-US" altLang="ko-KR" sz="1400" dirty="0" smtClean="0"/>
          </a:p>
          <a:p>
            <a:r>
              <a:rPr lang="ko-KR" altLang="en-US" sz="1200" dirty="0" err="1" smtClean="0"/>
              <a:t>select</a:t>
            </a:r>
            <a:r>
              <a:rPr lang="ko-KR" altLang="en-US" sz="1200" dirty="0" smtClean="0"/>
              <a:t> </a:t>
            </a:r>
            <a:r>
              <a:rPr lang="ko-KR" altLang="en-US" sz="1200" dirty="0" err="1"/>
              <a:t>doc_no,doc_creator,doc_type,doc_state</a:t>
            </a:r>
            <a:r>
              <a:rPr lang="ko-KR" altLang="en-US" sz="1200" dirty="0"/>
              <a:t>, </a:t>
            </a:r>
            <a:r>
              <a:rPr lang="ko-KR" altLang="en-US" sz="1200" dirty="0" err="1"/>
              <a:t>sign_org,label_to_char</a:t>
            </a:r>
            <a:r>
              <a:rPr lang="ko-KR" altLang="en-US" sz="1200" dirty="0"/>
              <a:t>(</a:t>
            </a:r>
            <a:r>
              <a:rPr lang="ko-KR" altLang="en-US" sz="1200" dirty="0" err="1"/>
              <a:t>doc_t_label</a:t>
            </a:r>
            <a:r>
              <a:rPr lang="ko-KR" altLang="en-US" sz="1200" dirty="0"/>
              <a:t>) </a:t>
            </a:r>
            <a:r>
              <a:rPr lang="ko-KR" altLang="en-US" sz="1200" dirty="0" err="1"/>
              <a:t>label</a:t>
            </a:r>
            <a:r>
              <a:rPr lang="ko-KR" altLang="en-US" sz="1200" dirty="0"/>
              <a:t>, UTL_RAW.CAST_TO_VARCHAR2(</a:t>
            </a:r>
            <a:r>
              <a:rPr lang="ko-KR" altLang="en-US" sz="1200" dirty="0" err="1"/>
              <a:t>content</a:t>
            </a:r>
            <a:r>
              <a:rPr lang="ko-KR" altLang="en-US" sz="1200" dirty="0"/>
              <a:t>) </a:t>
            </a:r>
            <a:r>
              <a:rPr lang="ko-KR" altLang="en-US" sz="1200" dirty="0" err="1"/>
              <a:t>as</a:t>
            </a:r>
            <a:r>
              <a:rPr lang="ko-KR" altLang="en-US" sz="1200" dirty="0"/>
              <a:t> </a:t>
            </a:r>
            <a:r>
              <a:rPr lang="ko-KR" altLang="en-US" sz="1200" dirty="0" err="1"/>
              <a:t>content</a:t>
            </a:r>
            <a:r>
              <a:rPr lang="ko-KR" altLang="en-US" sz="1200" dirty="0"/>
              <a:t> </a:t>
            </a:r>
            <a:r>
              <a:rPr lang="ko-KR" altLang="en-US" sz="1200" dirty="0" err="1"/>
              <a:t>from</a:t>
            </a:r>
            <a:r>
              <a:rPr lang="ko-KR" altLang="en-US" sz="1200" dirty="0"/>
              <a:t> </a:t>
            </a:r>
            <a:r>
              <a:rPr lang="ko-KR" altLang="en-US" sz="1200" dirty="0" err="1"/>
              <a:t>docadmin.doc_t</a:t>
            </a:r>
            <a:r>
              <a:rPr lang="ko-KR" altLang="en-US" sz="1200" dirty="0"/>
              <a:t>;</a:t>
            </a:r>
          </a:p>
          <a:p>
            <a:endParaRPr lang="en-US" altLang="ko-KR" sz="1400" dirty="0" smtClean="0"/>
          </a:p>
          <a:p>
            <a:r>
              <a:rPr lang="ko-KR" altLang="en-US" sz="1050" dirty="0" smtClean="0"/>
              <a:t>DOC_NO     </a:t>
            </a:r>
            <a:r>
              <a:rPr lang="ko-KR" altLang="en-US" sz="1050" dirty="0"/>
              <a:t>DOC_CREATOR          DOC_TYPE   DOC_STATE  SIGN_ORG             LABEL                          CONTENT</a:t>
            </a:r>
          </a:p>
          <a:p>
            <a:r>
              <a:rPr lang="ko-KR" altLang="en-US" sz="1050" dirty="0"/>
              <a:t>---------- -------------------- ---------- ---------- -------------------- ------------------------------ ------------------------------</a:t>
            </a:r>
          </a:p>
          <a:p>
            <a:r>
              <a:rPr lang="ko-KR" altLang="en-US" sz="1050" dirty="0"/>
              <a:t>20-0001    4202_01              2급        결재       AFOC_OP              S:SA:AFOC_OP                   20-0001 문서는 2급 입니다</a:t>
            </a:r>
          </a:p>
          <a:p>
            <a:r>
              <a:rPr lang="ko-KR" altLang="en-US" sz="1050" dirty="0"/>
              <a:t>20-0002    4202_01              3급        결재       AFOC_OP              C:CA:AFOC_OP                   20-0002 문서는 3급 입니다</a:t>
            </a:r>
          </a:p>
          <a:p>
            <a:r>
              <a:rPr lang="ko-KR" altLang="en-US" sz="1050" dirty="0"/>
              <a:t>20-0003    4202_02              대외비     결재       AFOC_OP              R:GA:AFOC_OP                   20-0003 문서는 대외비 입니다</a:t>
            </a:r>
          </a:p>
        </p:txBody>
      </p:sp>
    </p:spTree>
    <p:extLst>
      <p:ext uri="{BB962C8B-B14F-4D97-AF65-F5344CB8AC3E}">
        <p14:creationId xmlns:p14="http://schemas.microsoft.com/office/powerpoint/2010/main" val="36623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10" name="직사각형 9"/>
          <p:cNvSpPr/>
          <p:nvPr/>
        </p:nvSpPr>
        <p:spPr>
          <a:xfrm>
            <a:off x="762000" y="1262063"/>
            <a:ext cx="11183389" cy="2277547"/>
          </a:xfrm>
          <a:prstGeom prst="rect">
            <a:avLst/>
          </a:prstGeom>
        </p:spPr>
        <p:txBody>
          <a:bodyPr wrap="square">
            <a:spAutoFit/>
          </a:bodyPr>
          <a:lstStyle/>
          <a:p>
            <a:pPr marL="285750" indent="-285750">
              <a:buFont typeface="Arial" panose="020B0604020202020204" pitchFamily="34" charset="0"/>
              <a:buChar char="•"/>
            </a:pPr>
            <a:r>
              <a:rPr lang="en-US" altLang="ko-KR" sz="1400" dirty="0" err="1" smtClean="0"/>
              <a:t>doc_t_pol</a:t>
            </a:r>
            <a:r>
              <a:rPr lang="en-US" altLang="ko-KR" sz="1400" dirty="0" smtClean="0"/>
              <a:t> </a:t>
            </a:r>
            <a:r>
              <a:rPr lang="ko-KR" altLang="en-US" sz="1400" dirty="0"/>
              <a:t>정책이 적용된 테이블에는 마치 네트워크 방화벽에서 초기상태 처럼 </a:t>
            </a:r>
            <a:r>
              <a:rPr lang="en-US" altLang="ko-KR" sz="1400" dirty="0" err="1"/>
              <a:t>docadmin</a:t>
            </a:r>
            <a:r>
              <a:rPr lang="en-US" altLang="ko-KR" sz="1400" dirty="0"/>
              <a:t> user </a:t>
            </a:r>
            <a:r>
              <a:rPr lang="ko-KR" altLang="en-US" sz="1400" dirty="0"/>
              <a:t>외에는 어느 누구도 액세스를 할 수 없습니다</a:t>
            </a:r>
            <a:r>
              <a:rPr lang="en-US" altLang="ko-KR" sz="1400" dirty="0"/>
              <a:t>. </a:t>
            </a:r>
            <a:r>
              <a:rPr lang="en-US" altLang="ko-KR" sz="1400" dirty="0" smtClean="0"/>
              <a:t>Row</a:t>
            </a:r>
            <a:r>
              <a:rPr lang="ko-KR" altLang="en-US" sz="1400" dirty="0"/>
              <a:t>에 </a:t>
            </a:r>
            <a:r>
              <a:rPr lang="ko-KR" altLang="en-US" sz="1400" dirty="0" err="1" smtClean="0"/>
              <a:t>레이블링이</a:t>
            </a:r>
            <a:r>
              <a:rPr lang="ko-KR" altLang="en-US" sz="1400" dirty="0" smtClean="0"/>
              <a:t> </a:t>
            </a:r>
            <a:r>
              <a:rPr lang="ko-KR" altLang="en-US" sz="1400" dirty="0"/>
              <a:t>된 이후에는 </a:t>
            </a:r>
            <a:r>
              <a:rPr lang="en-US" altLang="ko-KR" sz="1400" dirty="0"/>
              <a:t>User session label </a:t>
            </a:r>
            <a:r>
              <a:rPr lang="ko-KR" altLang="en-US" sz="1400" dirty="0"/>
              <a:t>값과 </a:t>
            </a:r>
            <a:r>
              <a:rPr lang="en-US" altLang="ko-KR" sz="1400" dirty="0"/>
              <a:t>Data label </a:t>
            </a:r>
            <a:r>
              <a:rPr lang="ko-KR" altLang="en-US" sz="1400" dirty="0"/>
              <a:t>값을 기준으로 </a:t>
            </a:r>
            <a:r>
              <a:rPr lang="en-US" altLang="ko-KR" sz="1400" dirty="0"/>
              <a:t>OLS</a:t>
            </a:r>
            <a:r>
              <a:rPr lang="ko-KR" altLang="en-US" sz="1400" dirty="0"/>
              <a:t>에 내장된 </a:t>
            </a:r>
            <a:r>
              <a:rPr lang="en-US" altLang="ko-KR" sz="1400" dirty="0"/>
              <a:t>Access </a:t>
            </a:r>
            <a:r>
              <a:rPr lang="en-US" altLang="ko-KR" sz="1400" dirty="0" smtClean="0"/>
              <a:t>mediation </a:t>
            </a:r>
            <a:r>
              <a:rPr lang="ko-KR" altLang="en-US" sz="1400" dirty="0"/>
              <a:t>알고리즘에 의하여 액세스가 통제됩니다</a:t>
            </a:r>
            <a:r>
              <a:rPr lang="en-US" altLang="ko-KR" sz="1400" dirty="0"/>
              <a:t>.</a:t>
            </a:r>
          </a:p>
          <a:p>
            <a:pPr marL="285750" indent="-285750">
              <a:buFont typeface="Arial" panose="020B0604020202020204" pitchFamily="34" charset="0"/>
              <a:buChar char="•"/>
            </a:pPr>
            <a:r>
              <a:rPr lang="ko-KR" altLang="en-US" sz="1400" dirty="0"/>
              <a:t>다음 작업은 방화벽의 화이트 리스트를 만드는 작업과 같은 작업으로 </a:t>
            </a:r>
            <a:r>
              <a:rPr lang="ko-KR" altLang="en-US" sz="1400" dirty="0" smtClean="0"/>
              <a:t>서비스 유저</a:t>
            </a:r>
            <a:r>
              <a:rPr lang="en-US" altLang="ko-KR" sz="1400" dirty="0" smtClean="0"/>
              <a:t>(</a:t>
            </a:r>
            <a:r>
              <a:rPr lang="ko-KR" altLang="en-US" sz="1400" dirty="0"/>
              <a:t>비밀관리계정</a:t>
            </a:r>
            <a:r>
              <a:rPr lang="en-US" altLang="ko-KR" sz="1400" dirty="0"/>
              <a:t>)</a:t>
            </a:r>
            <a:r>
              <a:rPr lang="ko-KR" altLang="en-US" sz="1400" dirty="0"/>
              <a:t>에게 권한을 부여하여 </a:t>
            </a:r>
            <a:r>
              <a:rPr lang="ko-KR" altLang="en-US" sz="1400" dirty="0" err="1" smtClean="0"/>
              <a:t>레이블된</a:t>
            </a:r>
            <a:r>
              <a:rPr lang="ko-KR" altLang="en-US" sz="1400" dirty="0" smtClean="0"/>
              <a:t> </a:t>
            </a:r>
            <a:r>
              <a:rPr lang="ko-KR" altLang="en-US" sz="1400" dirty="0"/>
              <a:t>데이터에 접근하는 방법을 진행하겠습니다</a:t>
            </a:r>
            <a:r>
              <a:rPr lang="en-US" altLang="ko-KR" sz="1400" dirty="0"/>
              <a:t>.</a:t>
            </a:r>
          </a:p>
          <a:p>
            <a:pPr marL="285750" indent="-285750">
              <a:buFont typeface="Arial" panose="020B0604020202020204" pitchFamily="34" charset="0"/>
              <a:buChar char="•"/>
            </a:pPr>
            <a:endParaRPr lang="en-US" altLang="ko-KR" sz="1400" dirty="0"/>
          </a:p>
          <a:p>
            <a:r>
              <a:rPr lang="en-US" altLang="ko-KR" sz="1600" dirty="0"/>
              <a:t>7.1 Access Mediation </a:t>
            </a:r>
            <a:r>
              <a:rPr lang="ko-KR" altLang="en-US" sz="1600" dirty="0"/>
              <a:t>적용 상태 확인</a:t>
            </a:r>
          </a:p>
          <a:p>
            <a:pPr marL="285750" indent="-285750">
              <a:buFont typeface="Arial" panose="020B0604020202020204" pitchFamily="34" charset="0"/>
              <a:buChar char="•"/>
            </a:pPr>
            <a:r>
              <a:rPr lang="en-US" altLang="ko-KR" sz="1400" dirty="0"/>
              <a:t>user session</a:t>
            </a:r>
            <a:r>
              <a:rPr lang="ko-KR" altLang="en-US" sz="1400" dirty="0"/>
              <a:t>에 라벨 권한을 받지 못한 어떠한 </a:t>
            </a:r>
            <a:r>
              <a:rPr lang="en-US" altLang="ko-KR" sz="1400" dirty="0"/>
              <a:t>user Session</a:t>
            </a:r>
            <a:r>
              <a:rPr lang="ko-KR" altLang="en-US" sz="1400" dirty="0"/>
              <a:t>에 대해서도 </a:t>
            </a:r>
            <a:r>
              <a:rPr lang="en-US" altLang="ko-KR" sz="1400" dirty="0" err="1"/>
              <a:t>docadmin.doc_t</a:t>
            </a:r>
            <a:r>
              <a:rPr lang="en-US" altLang="ko-KR" sz="1400" dirty="0"/>
              <a:t> </a:t>
            </a:r>
            <a:r>
              <a:rPr lang="ko-KR" altLang="en-US" sz="1400" dirty="0"/>
              <a:t>테이블에 접근을 허용하지 않습니다</a:t>
            </a:r>
            <a:r>
              <a:rPr lang="en-US" altLang="ko-KR" sz="1400" dirty="0"/>
              <a:t>. </a:t>
            </a:r>
            <a:r>
              <a:rPr lang="ko-KR" altLang="en-US" sz="1400" dirty="0" smtClean="0"/>
              <a:t>만약 </a:t>
            </a:r>
            <a:r>
              <a:rPr lang="ko-KR" altLang="en-US" sz="1400" dirty="0" err="1"/>
              <a:t>비승인</a:t>
            </a:r>
            <a:r>
              <a:rPr lang="ko-KR" altLang="en-US" sz="1400" dirty="0"/>
              <a:t> 세션이 접근할 경우에는 </a:t>
            </a:r>
            <a:r>
              <a:rPr lang="en-US" altLang="ko-KR" sz="1400" dirty="0"/>
              <a:t>DB </a:t>
            </a:r>
            <a:r>
              <a:rPr lang="ko-KR" altLang="en-US" sz="1400" dirty="0"/>
              <a:t>커널에서 강제로 접근을 차단시키고 아래와 같은 에러 </a:t>
            </a:r>
            <a:r>
              <a:rPr lang="ko-KR" altLang="en-US" sz="1400" dirty="0" err="1"/>
              <a:t>메세지를</a:t>
            </a:r>
            <a:r>
              <a:rPr lang="ko-KR" altLang="en-US" sz="1400" dirty="0"/>
              <a:t> </a:t>
            </a:r>
            <a:r>
              <a:rPr lang="ko-KR" altLang="en-US" sz="1400" dirty="0" err="1"/>
              <a:t>리턴할</a:t>
            </a:r>
            <a:r>
              <a:rPr lang="ko-KR" altLang="en-US" sz="1400" dirty="0"/>
              <a:t> 것입니다</a:t>
            </a:r>
            <a:r>
              <a:rPr lang="en-US" altLang="ko-KR" sz="1400" dirty="0" smtClean="0"/>
              <a:t>. </a:t>
            </a:r>
            <a:r>
              <a:rPr lang="ko-KR" altLang="en-US" sz="1400" dirty="0" smtClean="0"/>
              <a:t>뿐만 </a:t>
            </a:r>
            <a:r>
              <a:rPr lang="ko-KR" altLang="en-US" sz="1400" dirty="0"/>
              <a:t>아니라 유저가 세션 정보를 변경하여 우회하는 경로도 허용하지 않습니다</a:t>
            </a:r>
            <a:r>
              <a:rPr lang="en-US" altLang="ko-KR" sz="1400" dirty="0"/>
              <a:t>.</a:t>
            </a:r>
            <a:endParaRPr lang="en-US" altLang="ko-KR" sz="1400" dirty="0" smtClean="0"/>
          </a:p>
        </p:txBody>
      </p:sp>
    </p:spTree>
    <p:extLst>
      <p:ext uri="{BB962C8B-B14F-4D97-AF65-F5344CB8AC3E}">
        <p14:creationId xmlns:p14="http://schemas.microsoft.com/office/powerpoint/2010/main" val="18024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47</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11" name="직사각형 10"/>
          <p:cNvSpPr/>
          <p:nvPr/>
        </p:nvSpPr>
        <p:spPr>
          <a:xfrm>
            <a:off x="728749" y="5638870"/>
            <a:ext cx="7293033" cy="646331"/>
          </a:xfrm>
          <a:prstGeom prst="rect">
            <a:avLst/>
          </a:prstGeom>
        </p:spPr>
        <p:txBody>
          <a:bodyPr wrap="square">
            <a:spAutoFit/>
          </a:bodyPr>
          <a:lstStyle/>
          <a:p>
            <a:r>
              <a:rPr lang="en-US" altLang="ko-KR" sz="1200" dirty="0"/>
              <a:t>USERNAME                       SESSION_LABEL                  COMP_READ</a:t>
            </a:r>
          </a:p>
          <a:p>
            <a:r>
              <a:rPr lang="en-US" altLang="ko-KR" sz="1200" dirty="0"/>
              <a:t>------------------------------ ------------------------------ ------------------------------</a:t>
            </a:r>
          </a:p>
          <a:p>
            <a:r>
              <a:rPr lang="en-US" altLang="ko-KR" sz="1200" dirty="0"/>
              <a:t>DOCUSER</a:t>
            </a:r>
          </a:p>
        </p:txBody>
      </p:sp>
      <p:sp>
        <p:nvSpPr>
          <p:cNvPr id="5" name="직사각형 4"/>
          <p:cNvSpPr/>
          <p:nvPr/>
        </p:nvSpPr>
        <p:spPr>
          <a:xfrm>
            <a:off x="762000" y="4684446"/>
            <a:ext cx="9429404" cy="954107"/>
          </a:xfrm>
          <a:prstGeom prst="rect">
            <a:avLst/>
          </a:prstGeom>
        </p:spPr>
        <p:txBody>
          <a:bodyPr wrap="square">
            <a:spAutoFit/>
          </a:bodyPr>
          <a:lstStyle/>
          <a:p>
            <a:r>
              <a:rPr lang="ko-KR" altLang="en-US" sz="1400" dirty="0" smtClean="0"/>
              <a:t>SELECT </a:t>
            </a:r>
            <a:r>
              <a:rPr lang="ko-KR" altLang="en-US" sz="1400" dirty="0" err="1"/>
              <a:t>sa_session.sa_user_name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username</a:t>
            </a:r>
            <a:r>
              <a:rPr lang="ko-KR" altLang="en-US" sz="1400" dirty="0"/>
              <a:t>,</a:t>
            </a:r>
          </a:p>
          <a:p>
            <a:r>
              <a:rPr lang="ko-KR" altLang="en-US" sz="1400" dirty="0" err="1"/>
              <a:t>sa_session.label</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session_label</a:t>
            </a:r>
            <a:r>
              <a:rPr lang="ko-KR" altLang="en-US" sz="1400" dirty="0" smtClean="0"/>
              <a:t>, </a:t>
            </a:r>
            <a:r>
              <a:rPr lang="ko-KR" altLang="en-US" sz="1400" dirty="0" err="1" smtClean="0"/>
              <a:t>sa_session.comp_read</a:t>
            </a:r>
            <a:r>
              <a:rPr lang="ko-KR" altLang="en-US" sz="1400" dirty="0" smtClean="0"/>
              <a:t>(</a:t>
            </a:r>
            <a:r>
              <a:rPr lang="ko-KR" altLang="en-US" sz="1400" dirty="0" err="1" smtClean="0"/>
              <a:t>policy_name</a:t>
            </a:r>
            <a:r>
              <a:rPr lang="ko-KR" altLang="en-US" sz="1400" dirty="0" smtClean="0"/>
              <a:t> </a:t>
            </a:r>
            <a:r>
              <a:rPr lang="ko-KR" altLang="en-US" sz="1400" dirty="0"/>
              <a:t>=&gt; '</a:t>
            </a:r>
            <a:r>
              <a:rPr lang="ko-KR" altLang="en-US" sz="1400" dirty="0" err="1"/>
              <a:t>doc_t_pol</a:t>
            </a:r>
            <a:r>
              <a:rPr lang="ko-KR" altLang="en-US" sz="1400" dirty="0"/>
              <a:t>') </a:t>
            </a:r>
            <a:r>
              <a:rPr lang="ko-KR" altLang="en-US" sz="1400" dirty="0" err="1"/>
              <a:t>comp_read</a:t>
            </a:r>
            <a:endParaRPr lang="ko-KR" altLang="en-US" sz="1400" dirty="0"/>
          </a:p>
          <a:p>
            <a:r>
              <a:rPr lang="ko-KR" altLang="en-US" sz="1400" dirty="0"/>
              <a:t> FROM </a:t>
            </a:r>
            <a:r>
              <a:rPr lang="ko-KR" altLang="en-US" sz="1400" dirty="0" err="1"/>
              <a:t>dual</a:t>
            </a:r>
            <a:r>
              <a:rPr lang="ko-KR" altLang="en-US" sz="1400" dirty="0"/>
              <a:t>;</a:t>
            </a:r>
          </a:p>
        </p:txBody>
      </p:sp>
      <p:sp>
        <p:nvSpPr>
          <p:cNvPr id="8" name="직사각형 7"/>
          <p:cNvSpPr/>
          <p:nvPr/>
        </p:nvSpPr>
        <p:spPr>
          <a:xfrm>
            <a:off x="762000" y="1262063"/>
            <a:ext cx="10734502" cy="3108543"/>
          </a:xfrm>
          <a:prstGeom prst="rect">
            <a:avLst/>
          </a:prstGeom>
        </p:spPr>
        <p:txBody>
          <a:bodyPr wrap="square">
            <a:spAutoFit/>
          </a:bodyPr>
          <a:lstStyle/>
          <a:p>
            <a:r>
              <a:rPr lang="en-US" altLang="ko-KR" sz="1400" dirty="0" smtClean="0"/>
              <a:t>c</a:t>
            </a:r>
            <a:r>
              <a:rPr lang="ko-KR" altLang="en-US" sz="1400" dirty="0" err="1" smtClean="0"/>
              <a:t>onn</a:t>
            </a:r>
            <a:r>
              <a:rPr lang="ko-KR" altLang="en-US" sz="1400" dirty="0" smtClean="0"/>
              <a:t> </a:t>
            </a:r>
            <a:r>
              <a:rPr lang="ko-KR" altLang="en-US" sz="1400" dirty="0" err="1" smtClean="0"/>
              <a:t>docuser</a:t>
            </a:r>
            <a:r>
              <a:rPr lang="ko-KR" altLang="en-US" sz="1400" dirty="0" smtClean="0"/>
              <a:t>/</a:t>
            </a:r>
            <a:r>
              <a:rPr lang="ko-KR" altLang="en-US" sz="1400" dirty="0" err="1" smtClean="0"/>
              <a:t>docuser</a:t>
            </a:r>
            <a:r>
              <a:rPr lang="ko-KR" altLang="en-US" sz="1400" dirty="0" smtClean="0"/>
              <a:t>@</a:t>
            </a:r>
            <a:r>
              <a:rPr lang="en-US" altLang="ko-KR" sz="1400" dirty="0" err="1" smtClean="0"/>
              <a:t>pdbxx</a:t>
            </a:r>
            <a:endParaRPr lang="ko-KR" altLang="en-US" sz="1400" dirty="0"/>
          </a:p>
          <a:p>
            <a:endParaRPr lang="ko-KR" altLang="en-US" sz="1400" dirty="0"/>
          </a:p>
          <a:p>
            <a:r>
              <a:rPr lang="ko-KR" altLang="en-US" sz="1400" dirty="0" err="1"/>
              <a:t>insert</a:t>
            </a:r>
            <a:r>
              <a:rPr lang="ko-KR" altLang="en-US" sz="1400" dirty="0"/>
              <a:t> </a:t>
            </a:r>
            <a:r>
              <a:rPr lang="ko-KR" altLang="en-US" sz="1400" dirty="0" err="1"/>
              <a:t>into</a:t>
            </a:r>
            <a:r>
              <a:rPr lang="ko-KR" altLang="en-US" sz="1400" dirty="0"/>
              <a:t> </a:t>
            </a:r>
            <a:r>
              <a:rPr lang="ko-KR" altLang="en-US" sz="1400" dirty="0" err="1"/>
              <a:t>docadmin.doc_t</a:t>
            </a:r>
            <a:r>
              <a:rPr lang="ko-KR" altLang="en-US" sz="1400" dirty="0"/>
              <a:t>(</a:t>
            </a:r>
            <a:r>
              <a:rPr lang="ko-KR" altLang="en-US" sz="1400" dirty="0" err="1"/>
              <a:t>doc_no,doc_creator,doc_type,doc_state</a:t>
            </a:r>
            <a:r>
              <a:rPr lang="ko-KR" altLang="en-US" sz="1400" dirty="0"/>
              <a:t>, </a:t>
            </a:r>
            <a:r>
              <a:rPr lang="ko-KR" altLang="en-US" sz="1400" dirty="0" err="1"/>
              <a:t>sign_org</a:t>
            </a:r>
            <a:r>
              <a:rPr lang="ko-KR" altLang="en-US" sz="1400" dirty="0"/>
              <a:t>, </a:t>
            </a:r>
            <a:r>
              <a:rPr lang="ko-KR" altLang="en-US" sz="1400" dirty="0" err="1"/>
              <a:t>content</a:t>
            </a:r>
            <a:r>
              <a:rPr lang="ko-KR" altLang="en-US" sz="1400" dirty="0"/>
              <a:t>) </a:t>
            </a:r>
            <a:r>
              <a:rPr lang="ko-KR" altLang="en-US" sz="1400" dirty="0" err="1"/>
              <a:t>values</a:t>
            </a:r>
            <a:r>
              <a:rPr lang="ko-KR" altLang="en-US" sz="1400" dirty="0"/>
              <a:t>('20-0004','4202_02','대외비','결재','AFOC_OP</a:t>
            </a:r>
            <a:r>
              <a:rPr lang="ko-KR" altLang="en-US" sz="1400" dirty="0" smtClean="0"/>
              <a:t>', UTL_RAW.CAST_TO_RAW</a:t>
            </a:r>
            <a:r>
              <a:rPr lang="ko-KR" altLang="en-US" sz="1400" dirty="0"/>
              <a:t>('20-0004 문서는 대외비 입니다'));</a:t>
            </a:r>
          </a:p>
          <a:p>
            <a:r>
              <a:rPr lang="ko-KR" altLang="en-US" sz="1400" dirty="0"/>
              <a:t>==&gt; </a:t>
            </a:r>
            <a:r>
              <a:rPr lang="ko-KR" altLang="en-US" sz="1400" dirty="0" err="1"/>
              <a:t>error</a:t>
            </a:r>
            <a:r>
              <a:rPr lang="ko-KR" altLang="en-US" sz="1400" dirty="0"/>
              <a:t> ORA-28115: </a:t>
            </a:r>
            <a:r>
              <a:rPr lang="ko-KR" altLang="en-US" sz="1400" dirty="0" err="1"/>
              <a:t>policy</a:t>
            </a:r>
            <a:r>
              <a:rPr lang="ko-KR" altLang="en-US" sz="1400" dirty="0"/>
              <a:t> </a:t>
            </a:r>
            <a:r>
              <a:rPr lang="ko-KR" altLang="en-US" sz="1400" dirty="0" err="1"/>
              <a:t>with</a:t>
            </a:r>
            <a:r>
              <a:rPr lang="ko-KR" altLang="en-US" sz="1400" dirty="0"/>
              <a:t> </a:t>
            </a:r>
            <a:r>
              <a:rPr lang="ko-KR" altLang="en-US" sz="1400" dirty="0" err="1"/>
              <a:t>check</a:t>
            </a:r>
            <a:r>
              <a:rPr lang="ko-KR" altLang="en-US" sz="1400" dirty="0"/>
              <a:t> </a:t>
            </a:r>
            <a:r>
              <a:rPr lang="ko-KR" altLang="en-US" sz="1400" dirty="0" err="1"/>
              <a:t>option</a:t>
            </a:r>
            <a:r>
              <a:rPr lang="ko-KR" altLang="en-US" sz="1400" dirty="0"/>
              <a:t> </a:t>
            </a:r>
            <a:r>
              <a:rPr lang="ko-KR" altLang="en-US" sz="1400" dirty="0" err="1"/>
              <a:t>violation</a:t>
            </a:r>
            <a:endParaRPr lang="ko-KR" altLang="en-US" sz="1400" dirty="0"/>
          </a:p>
          <a:p>
            <a:endParaRPr lang="ko-KR" altLang="en-US" sz="1400" dirty="0"/>
          </a:p>
          <a:p>
            <a:r>
              <a:rPr lang="ko-KR" altLang="en-US" sz="1400" dirty="0" err="1"/>
              <a:t>exec</a:t>
            </a:r>
            <a:r>
              <a:rPr lang="ko-KR" altLang="en-US" sz="1400" dirty="0"/>
              <a:t> </a:t>
            </a:r>
            <a:r>
              <a:rPr lang="ko-KR" altLang="en-US" sz="1400" dirty="0" err="1"/>
              <a:t>sa_session.set_access_profile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a:t>
            </a:r>
          </a:p>
          <a:p>
            <a:endParaRPr lang="ko-KR" altLang="en-US" sz="1400" dirty="0"/>
          </a:p>
          <a:p>
            <a:r>
              <a:rPr lang="ko-KR" altLang="en-US" sz="1400" dirty="0"/>
              <a:t>ERROR </a:t>
            </a:r>
            <a:r>
              <a:rPr lang="ko-KR" altLang="en-US" sz="1400" dirty="0" err="1"/>
              <a:t>at</a:t>
            </a:r>
            <a:r>
              <a:rPr lang="ko-KR" altLang="en-US" sz="1400" dirty="0"/>
              <a:t> </a:t>
            </a:r>
            <a:r>
              <a:rPr lang="ko-KR" altLang="en-US" sz="1400" dirty="0" err="1"/>
              <a:t>line</a:t>
            </a:r>
            <a:r>
              <a:rPr lang="ko-KR" altLang="en-US" sz="1400" dirty="0"/>
              <a:t> 1:</a:t>
            </a:r>
          </a:p>
          <a:p>
            <a:r>
              <a:rPr lang="ko-KR" altLang="en-US" sz="1400" dirty="0"/>
              <a:t>ORA-12407: </a:t>
            </a:r>
            <a:r>
              <a:rPr lang="ko-KR" altLang="en-US" sz="1400" dirty="0" err="1"/>
              <a:t>unauthorized</a:t>
            </a:r>
            <a:r>
              <a:rPr lang="ko-KR" altLang="en-US" sz="1400" dirty="0"/>
              <a:t> </a:t>
            </a:r>
            <a:r>
              <a:rPr lang="ko-KR" altLang="en-US" sz="1400" dirty="0" err="1"/>
              <a:t>operation</a:t>
            </a:r>
            <a:r>
              <a:rPr lang="ko-KR" altLang="en-US" sz="1400" dirty="0"/>
              <a:t> </a:t>
            </a:r>
            <a:r>
              <a:rPr lang="ko-KR" altLang="en-US" sz="1400" dirty="0" err="1"/>
              <a:t>for</a:t>
            </a:r>
            <a:r>
              <a:rPr lang="ko-KR" altLang="en-US" sz="1400" dirty="0"/>
              <a:t> </a:t>
            </a:r>
            <a:r>
              <a:rPr lang="ko-KR" altLang="en-US" sz="1400" dirty="0" err="1"/>
              <a:t>policy</a:t>
            </a:r>
            <a:endParaRPr lang="ko-KR" altLang="en-US" sz="1400" dirty="0"/>
          </a:p>
          <a:p>
            <a:r>
              <a:rPr lang="ko-KR" altLang="en-US" sz="1400" dirty="0"/>
              <a:t>ORA-06512: </a:t>
            </a:r>
            <a:r>
              <a:rPr lang="ko-KR" altLang="en-US" sz="1400" dirty="0" err="1"/>
              <a:t>at</a:t>
            </a:r>
            <a:r>
              <a:rPr lang="ko-KR" altLang="en-US" sz="1400" dirty="0"/>
              <a:t> "LBACSYS.SA_SESSION", </a:t>
            </a:r>
            <a:r>
              <a:rPr lang="ko-KR" altLang="en-US" sz="1400" dirty="0" err="1"/>
              <a:t>line</a:t>
            </a:r>
            <a:r>
              <a:rPr lang="ko-KR" altLang="en-US" sz="1400" dirty="0"/>
              <a:t> 636</a:t>
            </a:r>
          </a:p>
          <a:p>
            <a:r>
              <a:rPr lang="ko-KR" altLang="en-US" sz="1400" dirty="0"/>
              <a:t>ORA-06512: </a:t>
            </a:r>
            <a:r>
              <a:rPr lang="ko-KR" altLang="en-US" sz="1400" dirty="0" err="1"/>
              <a:t>at</a:t>
            </a:r>
            <a:r>
              <a:rPr lang="ko-KR" altLang="en-US" sz="1400" dirty="0"/>
              <a:t> "LBACSYS.SA_SESSION", </a:t>
            </a:r>
            <a:r>
              <a:rPr lang="ko-KR" altLang="en-US" sz="1400" dirty="0" err="1"/>
              <a:t>line</a:t>
            </a:r>
            <a:r>
              <a:rPr lang="ko-KR" altLang="en-US" sz="1400" dirty="0"/>
              <a:t> 661</a:t>
            </a:r>
          </a:p>
          <a:p>
            <a:r>
              <a:rPr lang="ko-KR" altLang="en-US" sz="1400" dirty="0"/>
              <a:t>ORA-06512: </a:t>
            </a:r>
            <a:r>
              <a:rPr lang="ko-KR" altLang="en-US" sz="1400" dirty="0" err="1"/>
              <a:t>at</a:t>
            </a:r>
            <a:r>
              <a:rPr lang="ko-KR" altLang="en-US" sz="1400" dirty="0"/>
              <a:t> "LBACSYS.SA_SESSION", </a:t>
            </a:r>
            <a:r>
              <a:rPr lang="ko-KR" altLang="en-US" sz="1400" dirty="0" err="1"/>
              <a:t>line</a:t>
            </a:r>
            <a:r>
              <a:rPr lang="ko-KR" altLang="en-US" sz="1400" dirty="0"/>
              <a:t> 775</a:t>
            </a:r>
          </a:p>
          <a:p>
            <a:r>
              <a:rPr lang="ko-KR" altLang="en-US" sz="1400" dirty="0"/>
              <a:t>ORA-06512: </a:t>
            </a:r>
            <a:r>
              <a:rPr lang="ko-KR" altLang="en-US" sz="1400" dirty="0" err="1"/>
              <a:t>at</a:t>
            </a:r>
            <a:r>
              <a:rPr lang="ko-KR" altLang="en-US" sz="1400" dirty="0"/>
              <a:t> </a:t>
            </a:r>
            <a:r>
              <a:rPr lang="ko-KR" altLang="en-US" sz="1400" dirty="0" err="1"/>
              <a:t>line</a:t>
            </a:r>
            <a:r>
              <a:rPr lang="ko-KR" altLang="en-US" sz="1400" dirty="0"/>
              <a:t> 1</a:t>
            </a:r>
          </a:p>
        </p:txBody>
      </p:sp>
    </p:spTree>
    <p:extLst>
      <p:ext uri="{BB962C8B-B14F-4D97-AF65-F5344CB8AC3E}">
        <p14:creationId xmlns:p14="http://schemas.microsoft.com/office/powerpoint/2010/main" val="148758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48</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6" name="직사각형 5"/>
          <p:cNvSpPr/>
          <p:nvPr/>
        </p:nvSpPr>
        <p:spPr>
          <a:xfrm>
            <a:off x="870065" y="1144526"/>
            <a:ext cx="10185862" cy="5262979"/>
          </a:xfrm>
          <a:prstGeom prst="rect">
            <a:avLst/>
          </a:prstGeom>
        </p:spPr>
        <p:txBody>
          <a:bodyPr wrap="square">
            <a:spAutoFit/>
          </a:bodyPr>
          <a:lstStyle/>
          <a:p>
            <a:r>
              <a:rPr lang="ko-KR" altLang="en-US" sz="1400" dirty="0"/>
              <a:t>7.2 유저 세션에 </a:t>
            </a:r>
            <a:r>
              <a:rPr lang="ko-KR" altLang="en-US" sz="1400" dirty="0" err="1"/>
              <a:t>label</a:t>
            </a:r>
            <a:r>
              <a:rPr lang="ko-KR" altLang="en-US" sz="1400" dirty="0"/>
              <a:t> 할당 및 </a:t>
            </a:r>
            <a:r>
              <a:rPr lang="ko-KR" altLang="en-US" sz="1400" dirty="0" err="1"/>
              <a:t>유저세션</a:t>
            </a:r>
            <a:r>
              <a:rPr lang="ko-KR" altLang="en-US" sz="1400" dirty="0"/>
              <a:t> 레이블 확인</a:t>
            </a:r>
          </a:p>
          <a:p>
            <a:pPr marL="285750" indent="-285750">
              <a:buFont typeface="Arial" panose="020B0604020202020204" pitchFamily="34" charset="0"/>
              <a:buChar char="•"/>
            </a:pPr>
            <a:r>
              <a:rPr lang="ko-KR" altLang="en-US" sz="1400" dirty="0"/>
              <a:t>앞 에서 만든 </a:t>
            </a:r>
            <a:r>
              <a:rPr lang="ko-KR" altLang="en-US" sz="1400" dirty="0" smtClean="0"/>
              <a:t>서비스 유저를 </a:t>
            </a:r>
            <a:r>
              <a:rPr lang="ko-KR" altLang="en-US" sz="1400" dirty="0"/>
              <a:t>활용하여 </a:t>
            </a:r>
            <a:r>
              <a:rPr lang="ko-KR" altLang="en-US" sz="1400" dirty="0" err="1"/>
              <a:t>doc_t</a:t>
            </a:r>
            <a:r>
              <a:rPr lang="ko-KR" altLang="en-US" sz="1400" dirty="0"/>
              <a:t> 테이블에 액세스를 하기 위하여 각 </a:t>
            </a:r>
            <a:r>
              <a:rPr lang="ko-KR" altLang="en-US" sz="1400" dirty="0" err="1"/>
              <a:t>user</a:t>
            </a:r>
            <a:r>
              <a:rPr lang="ko-KR" altLang="en-US" sz="1400" dirty="0"/>
              <a:t> </a:t>
            </a:r>
            <a:r>
              <a:rPr lang="ko-KR" altLang="en-US" sz="1400" dirty="0" err="1"/>
              <a:t>session에</a:t>
            </a:r>
            <a:r>
              <a:rPr lang="ko-KR" altLang="en-US" sz="1400" dirty="0"/>
              <a:t> </a:t>
            </a:r>
            <a:r>
              <a:rPr lang="ko-KR" altLang="en-US" sz="1400" dirty="0" err="1"/>
              <a:t>level</a:t>
            </a:r>
            <a:r>
              <a:rPr lang="ko-KR" altLang="en-US" sz="1400" dirty="0"/>
              <a:t>, </a:t>
            </a:r>
            <a:r>
              <a:rPr lang="ko-KR" altLang="en-US" sz="1400" dirty="0" err="1"/>
              <a:t>compartment</a:t>
            </a:r>
            <a:r>
              <a:rPr lang="ko-KR" altLang="en-US" sz="1400" dirty="0"/>
              <a:t>, </a:t>
            </a:r>
            <a:r>
              <a:rPr lang="ko-KR" altLang="en-US" sz="1400" dirty="0" err="1"/>
              <a:t>group</a:t>
            </a:r>
            <a:r>
              <a:rPr lang="ko-KR" altLang="en-US" sz="1400" dirty="0"/>
              <a:t> 을 할당합니다. 이 것은 </a:t>
            </a:r>
            <a:r>
              <a:rPr lang="ko-KR" altLang="en-US" sz="1400" dirty="0" err="1"/>
              <a:t>user</a:t>
            </a:r>
            <a:r>
              <a:rPr lang="ko-KR" altLang="en-US" sz="1400" dirty="0"/>
              <a:t> </a:t>
            </a:r>
            <a:r>
              <a:rPr lang="ko-KR" altLang="en-US" sz="1400" dirty="0" err="1"/>
              <a:t>session이</a:t>
            </a:r>
            <a:r>
              <a:rPr lang="ko-KR" altLang="en-US" sz="1400" dirty="0"/>
              <a:t> 어떤 데이터에 </a:t>
            </a:r>
            <a:r>
              <a:rPr lang="ko-KR" altLang="en-US" sz="1400" dirty="0" err="1"/>
              <a:t>access</a:t>
            </a:r>
            <a:r>
              <a:rPr lang="ko-KR" altLang="en-US" sz="1400" dirty="0"/>
              <a:t> 할 수 있는지에 대한 </a:t>
            </a:r>
            <a:r>
              <a:rPr lang="ko-KR" altLang="en-US" sz="1400" dirty="0" err="1"/>
              <a:t>privilege를</a:t>
            </a:r>
            <a:r>
              <a:rPr lang="ko-KR" altLang="en-US" sz="1400" dirty="0"/>
              <a:t> 할당하는 의미입니다.</a:t>
            </a:r>
          </a:p>
          <a:p>
            <a:pPr marL="285750" indent="-285750">
              <a:buFont typeface="Arial" panose="020B0604020202020204" pitchFamily="34" charset="0"/>
              <a:buChar char="•"/>
            </a:pPr>
            <a:r>
              <a:rPr lang="ko-KR" altLang="en-US" sz="1400" dirty="0"/>
              <a:t>"U4202_03","U4202_02" </a:t>
            </a:r>
            <a:r>
              <a:rPr lang="ko-KR" altLang="en-US" sz="1400" dirty="0" smtClean="0"/>
              <a:t>등 서비스 </a:t>
            </a:r>
            <a:r>
              <a:rPr lang="ko-KR" altLang="en-US" sz="1400" dirty="0" err="1" smtClean="0"/>
              <a:t>유저별로</a:t>
            </a:r>
            <a:r>
              <a:rPr lang="ko-KR" altLang="en-US" sz="1400" dirty="0" smtClean="0"/>
              <a:t> 비밀취급인가 </a:t>
            </a:r>
            <a:r>
              <a:rPr lang="ko-KR" altLang="en-US" sz="1400" dirty="0"/>
              <a:t>수준과 소속 속성값에 부합하도록 </a:t>
            </a:r>
            <a:r>
              <a:rPr lang="ko-KR" altLang="en-US" sz="1400" dirty="0" err="1"/>
              <a:t>Level</a:t>
            </a:r>
            <a:r>
              <a:rPr lang="ko-KR" altLang="en-US" sz="1400" dirty="0"/>
              <a:t>, </a:t>
            </a:r>
            <a:r>
              <a:rPr lang="ko-KR" altLang="en-US" sz="1400" dirty="0" err="1"/>
              <a:t>Compartment</a:t>
            </a:r>
            <a:r>
              <a:rPr lang="ko-KR" altLang="en-US" sz="1400" dirty="0"/>
              <a:t>, Group 을 </a:t>
            </a:r>
            <a:r>
              <a:rPr lang="ko-KR" altLang="en-US" sz="1400" dirty="0" smtClean="0"/>
              <a:t>할</a:t>
            </a:r>
            <a:r>
              <a:rPr lang="ko-KR" altLang="en-US" sz="1400" dirty="0"/>
              <a:t>당</a:t>
            </a:r>
            <a:r>
              <a:rPr lang="ko-KR" altLang="en-US" sz="1400" dirty="0" smtClean="0"/>
              <a:t>합니다</a:t>
            </a:r>
            <a:r>
              <a:rPr lang="ko-KR" altLang="en-US" sz="1400" dirty="0"/>
              <a:t>.</a:t>
            </a:r>
          </a:p>
          <a:p>
            <a:pPr marL="742950" lvl="1" indent="-285750">
              <a:buFont typeface="Arial" panose="020B0604020202020204" pitchFamily="34" charset="0"/>
              <a:buChar char="•"/>
            </a:pPr>
            <a:r>
              <a:rPr lang="ko-KR" altLang="en-US" sz="1400" dirty="0" smtClean="0"/>
              <a:t>U4202_03 유저는 </a:t>
            </a:r>
            <a:r>
              <a:rPr lang="ko-KR" altLang="en-US" sz="1400" dirty="0"/>
              <a:t>비밀서약서만 가지는 사용자로서 2, 3급 비밀을 </a:t>
            </a:r>
            <a:r>
              <a:rPr lang="ko-KR" altLang="en-US" sz="1400" dirty="0" err="1"/>
              <a:t>다룰수</a:t>
            </a:r>
            <a:r>
              <a:rPr lang="ko-KR" altLang="en-US" sz="1400" dirty="0"/>
              <a:t> 없지만 </a:t>
            </a:r>
            <a:r>
              <a:rPr lang="ko-KR" altLang="en-US" sz="1400" dirty="0">
                <a:solidFill>
                  <a:schemeClr val="accent1"/>
                </a:solidFill>
              </a:rPr>
              <a:t>대외비를 조회할 수 있습니다</a:t>
            </a:r>
            <a:r>
              <a:rPr lang="ko-KR" altLang="en-US" sz="1400" dirty="0"/>
              <a:t>. 따라서 </a:t>
            </a:r>
            <a:r>
              <a:rPr lang="ko-KR" altLang="en-US" sz="1400" dirty="0" err="1"/>
              <a:t>user</a:t>
            </a:r>
            <a:r>
              <a:rPr lang="ko-KR" altLang="en-US" sz="1400" dirty="0"/>
              <a:t> </a:t>
            </a:r>
            <a:r>
              <a:rPr lang="ko-KR" altLang="en-US" sz="1400" dirty="0" err="1"/>
              <a:t>session에</a:t>
            </a:r>
            <a:r>
              <a:rPr lang="ko-KR" altLang="en-US" sz="1400" dirty="0"/>
              <a:t> 최대 액세스 할 수 있는 </a:t>
            </a:r>
            <a:r>
              <a:rPr lang="ko-KR" altLang="en-US" sz="1400" dirty="0" err="1"/>
              <a:t>라벨값인</a:t>
            </a:r>
            <a:r>
              <a:rPr lang="ko-KR" altLang="en-US" sz="1400" dirty="0"/>
              <a:t> </a:t>
            </a:r>
            <a:r>
              <a:rPr lang="ko-KR" altLang="en-US" sz="1400" dirty="0" err="1"/>
              <a:t>Max_level은</a:t>
            </a:r>
            <a:r>
              <a:rPr lang="ko-KR" altLang="en-US" sz="1400" dirty="0"/>
              <a:t> "</a:t>
            </a:r>
            <a:r>
              <a:rPr lang="ko-KR" altLang="en-US" sz="1400" dirty="0" err="1"/>
              <a:t>R</a:t>
            </a:r>
            <a:r>
              <a:rPr lang="ko-KR" altLang="en-US" sz="1400" dirty="0"/>
              <a:t>", 최소 액세스 할 수 있는 </a:t>
            </a:r>
            <a:r>
              <a:rPr lang="ko-KR" altLang="en-US" sz="1400" dirty="0" err="1"/>
              <a:t>라벨값은</a:t>
            </a:r>
            <a:r>
              <a:rPr lang="ko-KR" altLang="en-US" sz="1400" dirty="0"/>
              <a:t> "</a:t>
            </a:r>
            <a:r>
              <a:rPr lang="ko-KR" altLang="en-US" sz="1400" dirty="0" err="1"/>
              <a:t>R</a:t>
            </a:r>
            <a:r>
              <a:rPr lang="ko-KR" altLang="en-US" sz="1400" dirty="0"/>
              <a:t>", 로그인 </a:t>
            </a:r>
            <a:r>
              <a:rPr lang="ko-KR" altLang="en-US" sz="1400" dirty="0" err="1"/>
              <a:t>할때</a:t>
            </a:r>
            <a:r>
              <a:rPr lang="ko-KR" altLang="en-US" sz="1400" dirty="0"/>
              <a:t> 기본적으로 가지고 </a:t>
            </a:r>
            <a:r>
              <a:rPr lang="ko-KR" altLang="en-US" sz="1400" dirty="0" err="1"/>
              <a:t>Default</a:t>
            </a:r>
            <a:r>
              <a:rPr lang="ko-KR" altLang="en-US" sz="1400" dirty="0"/>
              <a:t> </a:t>
            </a:r>
            <a:r>
              <a:rPr lang="ko-KR" altLang="en-US" sz="1400" dirty="0" err="1"/>
              <a:t>라벨값의</a:t>
            </a:r>
            <a:r>
              <a:rPr lang="ko-KR" altLang="en-US" sz="1400" dirty="0"/>
              <a:t> </a:t>
            </a:r>
            <a:r>
              <a:rPr lang="ko-KR" altLang="en-US" sz="1400" dirty="0" err="1"/>
              <a:t>level은</a:t>
            </a:r>
            <a:r>
              <a:rPr lang="ko-KR" altLang="en-US" sz="1400" dirty="0"/>
              <a:t> "</a:t>
            </a:r>
            <a:r>
              <a:rPr lang="ko-KR" altLang="en-US" sz="1400" dirty="0" err="1"/>
              <a:t>R</a:t>
            </a:r>
            <a:r>
              <a:rPr lang="ko-KR" altLang="en-US" sz="1400" dirty="0"/>
              <a:t>", </a:t>
            </a:r>
            <a:r>
              <a:rPr lang="ko-KR" altLang="en-US" sz="1400" dirty="0" err="1"/>
              <a:t>Row</a:t>
            </a:r>
            <a:r>
              <a:rPr lang="ko-KR" altLang="en-US" sz="1400" dirty="0"/>
              <a:t> </a:t>
            </a:r>
            <a:r>
              <a:rPr lang="ko-KR" altLang="en-US" sz="1400" dirty="0" err="1"/>
              <a:t>write</a:t>
            </a:r>
            <a:r>
              <a:rPr lang="ko-KR" altLang="en-US" sz="1400" dirty="0"/>
              <a:t> </a:t>
            </a:r>
            <a:r>
              <a:rPr lang="ko-KR" altLang="en-US" sz="1400" dirty="0" err="1"/>
              <a:t>할때</a:t>
            </a:r>
            <a:r>
              <a:rPr lang="ko-KR" altLang="en-US" sz="1400" dirty="0"/>
              <a:t> 사용할 수 있는 </a:t>
            </a:r>
            <a:r>
              <a:rPr lang="ko-KR" altLang="en-US" sz="1400" dirty="0" err="1"/>
              <a:t>라벨값으로</a:t>
            </a:r>
            <a:r>
              <a:rPr lang="ko-KR" altLang="en-US" sz="1400" dirty="0"/>
              <a:t> </a:t>
            </a:r>
            <a:r>
              <a:rPr lang="ko-KR" altLang="en-US" sz="1400" dirty="0" err="1"/>
              <a:t>level</a:t>
            </a:r>
            <a:r>
              <a:rPr lang="ko-KR" altLang="en-US" sz="1400" dirty="0"/>
              <a:t> "</a:t>
            </a:r>
            <a:r>
              <a:rPr lang="ko-KR" altLang="en-US" sz="1400" dirty="0" err="1"/>
              <a:t>R</a:t>
            </a:r>
            <a:r>
              <a:rPr lang="ko-KR" altLang="en-US" sz="1400" dirty="0"/>
              <a:t>" 권한을 할당합니다.</a:t>
            </a:r>
          </a:p>
          <a:p>
            <a:pPr marL="742950" lvl="1" indent="-285750">
              <a:buFont typeface="Arial" panose="020B0604020202020204" pitchFamily="34" charset="0"/>
              <a:buChar char="•"/>
            </a:pPr>
            <a:r>
              <a:rPr lang="ko-KR" altLang="en-US" sz="1400" dirty="0"/>
              <a:t>이 유저에게는 </a:t>
            </a:r>
            <a:r>
              <a:rPr lang="ko-KR" altLang="en-US" sz="1400" dirty="0" err="1"/>
              <a:t>비밀서약자</a:t>
            </a:r>
            <a:r>
              <a:rPr lang="ko-KR" altLang="en-US" sz="1400" dirty="0"/>
              <a:t> 권한인 '</a:t>
            </a:r>
            <a:r>
              <a:rPr lang="ko-KR" altLang="en-US" sz="1400" dirty="0" err="1"/>
              <a:t>GA'를</a:t>
            </a:r>
            <a:r>
              <a:rPr lang="ko-KR" altLang="en-US" sz="1400" dirty="0"/>
              <a:t> </a:t>
            </a:r>
            <a:r>
              <a:rPr lang="ko-KR" altLang="en-US" sz="1400" dirty="0" err="1"/>
              <a:t>compartment로</a:t>
            </a:r>
            <a:r>
              <a:rPr lang="ko-KR" altLang="en-US" sz="1400" dirty="0"/>
              <a:t> 추가하여 </a:t>
            </a:r>
            <a:r>
              <a:rPr lang="ko-KR" altLang="en-US" sz="1400" dirty="0" err="1" smtClean="0"/>
              <a:t>Compartment</a:t>
            </a:r>
            <a:r>
              <a:rPr lang="ko-KR" altLang="en-US" sz="1400" dirty="0" smtClean="0"/>
              <a:t> </a:t>
            </a:r>
            <a:r>
              <a:rPr lang="ko-KR" altLang="en-US" sz="1400" dirty="0" err="1"/>
              <a:t>level이</a:t>
            </a:r>
            <a:r>
              <a:rPr lang="ko-KR" altLang="en-US" sz="1400" dirty="0"/>
              <a:t> '</a:t>
            </a:r>
            <a:r>
              <a:rPr lang="ko-KR" altLang="en-US" sz="1400" dirty="0" err="1"/>
              <a:t>GA'로</a:t>
            </a:r>
            <a:r>
              <a:rPr lang="ko-KR" altLang="en-US" sz="1400" dirty="0"/>
              <a:t> </a:t>
            </a:r>
            <a:r>
              <a:rPr lang="ko-KR" altLang="en-US" sz="1400" dirty="0" err="1"/>
              <a:t>라벨된</a:t>
            </a:r>
            <a:r>
              <a:rPr lang="ko-KR" altLang="en-US" sz="1400" dirty="0"/>
              <a:t> </a:t>
            </a:r>
            <a:r>
              <a:rPr lang="ko-KR" altLang="en-US" sz="1400" dirty="0" err="1"/>
              <a:t>row에</a:t>
            </a:r>
            <a:r>
              <a:rPr lang="ko-KR" altLang="en-US" sz="1400" dirty="0"/>
              <a:t> </a:t>
            </a:r>
            <a:r>
              <a:rPr lang="ko-KR" altLang="en-US" sz="1400" dirty="0" err="1"/>
              <a:t>Read</a:t>
            </a:r>
            <a:r>
              <a:rPr lang="ko-KR" altLang="en-US" sz="1400" dirty="0"/>
              <a:t> </a:t>
            </a:r>
            <a:r>
              <a:rPr lang="ko-KR" altLang="en-US" sz="1400" dirty="0" err="1"/>
              <a:t>only</a:t>
            </a:r>
            <a:r>
              <a:rPr lang="ko-KR" altLang="en-US" sz="1400" dirty="0"/>
              <a:t> 모드로 액세스할 수 있는 권한을 부여합니다. 아울러 이 세션이 로그인 </a:t>
            </a:r>
            <a:r>
              <a:rPr lang="ko-KR" altLang="en-US" sz="1400" dirty="0" err="1"/>
              <a:t>할때</a:t>
            </a:r>
            <a:r>
              <a:rPr lang="ko-KR" altLang="en-US" sz="1400" dirty="0"/>
              <a:t> 기본적으로 'GA' </a:t>
            </a:r>
            <a:r>
              <a:rPr lang="ko-KR" altLang="en-US" sz="1400" dirty="0" err="1"/>
              <a:t>컴파트먼트에</a:t>
            </a:r>
            <a:r>
              <a:rPr lang="ko-KR" altLang="en-US" sz="1400" dirty="0"/>
              <a:t> 액세스 할 수 있는지 여부를 할당합니다. "</a:t>
            </a:r>
            <a:r>
              <a:rPr lang="ko-KR" altLang="en-US" sz="1400" dirty="0" err="1"/>
              <a:t>in_def</a:t>
            </a:r>
            <a:r>
              <a:rPr lang="ko-KR" altLang="en-US" sz="1400" dirty="0"/>
              <a:t>" 값으로 "</a:t>
            </a:r>
            <a:r>
              <a:rPr lang="ko-KR" altLang="en-US" sz="1400" dirty="0" err="1"/>
              <a:t>Y</a:t>
            </a:r>
            <a:r>
              <a:rPr lang="ko-KR" altLang="en-US" sz="1400" dirty="0"/>
              <a:t>" 또는 "</a:t>
            </a:r>
            <a:r>
              <a:rPr lang="ko-KR" altLang="en-US" sz="1400" dirty="0" err="1"/>
              <a:t>N"를</a:t>
            </a:r>
            <a:r>
              <a:rPr lang="ko-KR" altLang="en-US" sz="1400" dirty="0"/>
              <a:t> 사용합니다. "</a:t>
            </a:r>
            <a:r>
              <a:rPr lang="ko-KR" altLang="en-US" sz="1400" dirty="0" err="1"/>
              <a:t>Y"인</a:t>
            </a:r>
            <a:r>
              <a:rPr lang="ko-KR" altLang="en-US" sz="1400" dirty="0"/>
              <a:t> 경우에는 유저 세션이 </a:t>
            </a:r>
            <a:r>
              <a:rPr lang="ko-KR" altLang="en-US" sz="1400" dirty="0" smtClean="0"/>
              <a:t>세션 </a:t>
            </a:r>
            <a:r>
              <a:rPr lang="ko-KR" altLang="en-US" sz="1400" dirty="0"/>
              <a:t>로그인 </a:t>
            </a:r>
            <a:r>
              <a:rPr lang="ko-KR" altLang="en-US" sz="1400" dirty="0" err="1"/>
              <a:t>될때</a:t>
            </a:r>
            <a:r>
              <a:rPr lang="ko-KR" altLang="en-US" sz="1400" dirty="0"/>
              <a:t> "</a:t>
            </a:r>
            <a:r>
              <a:rPr lang="ko-KR" altLang="en-US" sz="1400" dirty="0" err="1"/>
              <a:t>GA"에</a:t>
            </a:r>
            <a:r>
              <a:rPr lang="ko-KR" altLang="en-US" sz="1400" dirty="0"/>
              <a:t> 액세스 할 수 있는 권한이 자동으로 할당되어 'GA' </a:t>
            </a:r>
            <a:r>
              <a:rPr lang="ko-KR" altLang="en-US" sz="1400" dirty="0" err="1"/>
              <a:t>컴파트먼트</a:t>
            </a:r>
            <a:r>
              <a:rPr lang="ko-KR" altLang="en-US" sz="1400" dirty="0"/>
              <a:t> </a:t>
            </a:r>
            <a:r>
              <a:rPr lang="ko-KR" altLang="en-US" sz="1400" dirty="0" err="1"/>
              <a:t>라벨된</a:t>
            </a:r>
            <a:r>
              <a:rPr lang="ko-KR" altLang="en-US" sz="1400" dirty="0"/>
              <a:t> 데이터에 액세스 할 수 있습니다. "</a:t>
            </a:r>
            <a:r>
              <a:rPr lang="ko-KR" altLang="en-US" sz="1400" dirty="0" err="1"/>
              <a:t>in_def</a:t>
            </a:r>
            <a:r>
              <a:rPr lang="ko-KR" altLang="en-US" sz="1400" dirty="0"/>
              <a:t>" 값이 "</a:t>
            </a:r>
            <a:r>
              <a:rPr lang="ko-KR" altLang="en-US" sz="1400" dirty="0" err="1"/>
              <a:t>N"일</a:t>
            </a:r>
            <a:r>
              <a:rPr lang="ko-KR" altLang="en-US" sz="1400" dirty="0"/>
              <a:t> 경우에는 세션이 로그인 </a:t>
            </a:r>
            <a:r>
              <a:rPr lang="ko-KR" altLang="en-US" sz="1400" dirty="0" err="1"/>
              <a:t>할때</a:t>
            </a:r>
            <a:r>
              <a:rPr lang="ko-KR" altLang="en-US" sz="1400" dirty="0"/>
              <a:t> 로그인 세션에 별도로 '</a:t>
            </a:r>
            <a:r>
              <a:rPr lang="ko-KR" altLang="en-US" sz="1400" dirty="0" err="1"/>
              <a:t>GA'에</a:t>
            </a:r>
            <a:r>
              <a:rPr lang="ko-KR" altLang="en-US" sz="1400" dirty="0"/>
              <a:t> 액세스 할 수 있는 권한을 부여하지 않으면 'GA' </a:t>
            </a:r>
            <a:r>
              <a:rPr lang="ko-KR" altLang="en-US" sz="1400" dirty="0" err="1"/>
              <a:t>compartment로</a:t>
            </a:r>
            <a:r>
              <a:rPr lang="ko-KR" altLang="en-US" sz="1400" dirty="0"/>
              <a:t> </a:t>
            </a:r>
            <a:r>
              <a:rPr lang="ko-KR" altLang="en-US" sz="1400" dirty="0" err="1"/>
              <a:t>label</a:t>
            </a:r>
            <a:r>
              <a:rPr lang="ko-KR" altLang="en-US" sz="1400" dirty="0"/>
              <a:t> 된 </a:t>
            </a:r>
            <a:r>
              <a:rPr lang="ko-KR" altLang="en-US" sz="1400" dirty="0" err="1"/>
              <a:t>row</a:t>
            </a:r>
            <a:r>
              <a:rPr lang="ko-KR" altLang="en-US" sz="1400" dirty="0"/>
              <a:t> 데이터에 액세스 할 없습니다. "</a:t>
            </a:r>
            <a:r>
              <a:rPr lang="ko-KR" altLang="en-US" sz="1400" dirty="0" err="1"/>
              <a:t>in_row"는</a:t>
            </a:r>
            <a:r>
              <a:rPr lang="ko-KR" altLang="en-US" sz="1400" dirty="0"/>
              <a:t> 테이블에 데이터를 </a:t>
            </a:r>
            <a:r>
              <a:rPr lang="ko-KR" altLang="en-US" sz="1400" dirty="0" err="1"/>
              <a:t>insert할</a:t>
            </a:r>
            <a:r>
              <a:rPr lang="ko-KR" altLang="en-US" sz="1400" dirty="0"/>
              <a:t> 때 'GA' </a:t>
            </a:r>
            <a:r>
              <a:rPr lang="ko-KR" altLang="en-US" sz="1400" dirty="0" err="1"/>
              <a:t>컴파트먼트</a:t>
            </a:r>
            <a:r>
              <a:rPr lang="ko-KR" altLang="en-US" sz="1400" dirty="0"/>
              <a:t> </a:t>
            </a:r>
            <a:r>
              <a:rPr lang="ko-KR" altLang="en-US" sz="1400" dirty="0" err="1"/>
              <a:t>level</a:t>
            </a:r>
            <a:r>
              <a:rPr lang="ko-KR" altLang="en-US" sz="1400" dirty="0"/>
              <a:t> 값을 명시할 것인지의 여부를 지정하는 타입으로 "</a:t>
            </a:r>
            <a:r>
              <a:rPr lang="ko-KR" altLang="en-US" sz="1400" dirty="0" err="1"/>
              <a:t>Y</a:t>
            </a:r>
            <a:r>
              <a:rPr lang="ko-KR" altLang="en-US" sz="1400" dirty="0"/>
              <a:t>" 또는 "</a:t>
            </a:r>
            <a:r>
              <a:rPr lang="ko-KR" altLang="en-US" sz="1400" dirty="0" err="1"/>
              <a:t>N"를</a:t>
            </a:r>
            <a:r>
              <a:rPr lang="ko-KR" altLang="en-US" sz="1400" dirty="0"/>
              <a:t> 지정할 수 있습니다. "</a:t>
            </a:r>
            <a:r>
              <a:rPr lang="ko-KR" altLang="en-US" sz="1400" dirty="0" err="1"/>
              <a:t>Y"인</a:t>
            </a:r>
            <a:r>
              <a:rPr lang="ko-KR" altLang="en-US" sz="1400" dirty="0"/>
              <a:t> 경우는 세션이 데이터를 </a:t>
            </a:r>
            <a:r>
              <a:rPr lang="ko-KR" altLang="en-US" sz="1400" dirty="0" err="1"/>
              <a:t>isert하면서</a:t>
            </a:r>
            <a:r>
              <a:rPr lang="ko-KR" altLang="en-US" sz="1400" dirty="0"/>
              <a:t> </a:t>
            </a:r>
            <a:r>
              <a:rPr lang="ko-KR" altLang="en-US" sz="1400" dirty="0" err="1"/>
              <a:t>컴파트먼트</a:t>
            </a:r>
            <a:r>
              <a:rPr lang="ko-KR" altLang="en-US" sz="1400" dirty="0"/>
              <a:t> 권한에 "</a:t>
            </a:r>
            <a:r>
              <a:rPr lang="ko-KR" altLang="en-US" sz="1400" dirty="0" err="1"/>
              <a:t>default_level"로</a:t>
            </a:r>
            <a:r>
              <a:rPr lang="ko-KR" altLang="en-US" sz="1400" dirty="0"/>
              <a:t> 지정된 값으로 </a:t>
            </a:r>
            <a:r>
              <a:rPr lang="ko-KR" altLang="en-US" sz="1400" dirty="0" err="1"/>
              <a:t>값으로</a:t>
            </a:r>
            <a:r>
              <a:rPr lang="ko-KR" altLang="en-US" sz="1400" dirty="0"/>
              <a:t> </a:t>
            </a:r>
            <a:r>
              <a:rPr lang="ko-KR" altLang="en-US" sz="1400" dirty="0" err="1"/>
              <a:t>라벨링을</a:t>
            </a:r>
            <a:r>
              <a:rPr lang="ko-KR" altLang="en-US" sz="1400" dirty="0"/>
              <a:t> 한다는 의미이며 "</a:t>
            </a:r>
            <a:r>
              <a:rPr lang="ko-KR" altLang="en-US" sz="1400" dirty="0" err="1"/>
              <a:t>N"인</a:t>
            </a:r>
            <a:r>
              <a:rPr lang="ko-KR" altLang="en-US" sz="1400" dirty="0"/>
              <a:t> 경우에는 "</a:t>
            </a:r>
            <a:r>
              <a:rPr lang="ko-KR" altLang="en-US" sz="1400" dirty="0" err="1"/>
              <a:t>default_level</a:t>
            </a:r>
            <a:r>
              <a:rPr lang="ko-KR" altLang="en-US" sz="1400" dirty="0"/>
              <a:t>" 값을 사용하지 않는 다는 의미입니다. 이 데모에서는 </a:t>
            </a:r>
            <a:r>
              <a:rPr lang="ko-KR" altLang="en-US" sz="1400" dirty="0" err="1"/>
              <a:t>Label</a:t>
            </a:r>
            <a:r>
              <a:rPr lang="ko-KR" altLang="en-US" sz="1400" dirty="0"/>
              <a:t> </a:t>
            </a:r>
            <a:r>
              <a:rPr lang="ko-KR" altLang="en-US" sz="1400" dirty="0" err="1"/>
              <a:t>Function을</a:t>
            </a:r>
            <a:r>
              <a:rPr lang="ko-KR" altLang="en-US" sz="1400" dirty="0"/>
              <a:t> 사용하여 데이터에 대한 </a:t>
            </a:r>
            <a:r>
              <a:rPr lang="ko-KR" altLang="en-US" sz="1400" dirty="0" err="1"/>
              <a:t>라벨링이</a:t>
            </a:r>
            <a:r>
              <a:rPr lang="ko-KR" altLang="en-US" sz="1400" dirty="0"/>
              <a:t> 자동으로 수행되도록 했기 때문에 "</a:t>
            </a:r>
            <a:r>
              <a:rPr lang="ko-KR" altLang="en-US" sz="1400" dirty="0" err="1"/>
              <a:t>N"로</a:t>
            </a:r>
            <a:r>
              <a:rPr lang="ko-KR" altLang="en-US" sz="1400" dirty="0"/>
              <a:t> 설정합니다.</a:t>
            </a:r>
          </a:p>
          <a:p>
            <a:pPr marL="742950" lvl="1" indent="-285750">
              <a:buFont typeface="Arial" panose="020B0604020202020204" pitchFamily="34" charset="0"/>
              <a:buChar char="•"/>
            </a:pPr>
            <a:r>
              <a:rPr lang="ko-KR" altLang="en-US" sz="1400" dirty="0"/>
              <a:t>U4203_03 유저 </a:t>
            </a:r>
            <a:r>
              <a:rPr lang="ko-KR" altLang="en-US" sz="1400" dirty="0" err="1"/>
              <a:t>세션에게</a:t>
            </a:r>
            <a:r>
              <a:rPr lang="ko-KR" altLang="en-US" sz="1400" dirty="0"/>
              <a:t> "</a:t>
            </a:r>
            <a:r>
              <a:rPr lang="ko-KR" altLang="en-US" sz="1400" dirty="0" err="1"/>
              <a:t>Group"에</a:t>
            </a:r>
            <a:r>
              <a:rPr lang="ko-KR" altLang="en-US" sz="1400" dirty="0"/>
              <a:t> 대한 권한은 "</a:t>
            </a:r>
            <a:r>
              <a:rPr lang="ko-KR" altLang="en-US" sz="1400" dirty="0" err="1"/>
              <a:t>AFOC_OP"를</a:t>
            </a:r>
            <a:r>
              <a:rPr lang="ko-KR" altLang="en-US" sz="1400" dirty="0"/>
              <a:t> 할당합니다. Group의 </a:t>
            </a:r>
            <a:r>
              <a:rPr lang="ko-KR" altLang="en-US" sz="1400" dirty="0" err="1"/>
              <a:t>date</a:t>
            </a:r>
            <a:r>
              <a:rPr lang="ko-KR" altLang="en-US" sz="1400" dirty="0"/>
              <a:t> </a:t>
            </a:r>
            <a:r>
              <a:rPr lang="ko-KR" altLang="en-US" sz="1400" dirty="0" err="1"/>
              <a:t>level에</a:t>
            </a:r>
            <a:r>
              <a:rPr lang="ko-KR" altLang="en-US" sz="1400" dirty="0"/>
              <a:t> "</a:t>
            </a:r>
            <a:r>
              <a:rPr lang="ko-KR" altLang="en-US" sz="1400" dirty="0" err="1"/>
              <a:t>AFOC_OP"로</a:t>
            </a:r>
            <a:r>
              <a:rPr lang="ko-KR" altLang="en-US" sz="1400" dirty="0"/>
              <a:t> 라벨이 되어있는 </a:t>
            </a:r>
            <a:r>
              <a:rPr lang="ko-KR" altLang="en-US" sz="1400" dirty="0" err="1"/>
              <a:t>row에</a:t>
            </a:r>
            <a:r>
              <a:rPr lang="ko-KR" altLang="en-US" sz="1400" dirty="0"/>
              <a:t> </a:t>
            </a:r>
            <a:r>
              <a:rPr lang="ko-KR" altLang="en-US" sz="1400" dirty="0" err="1"/>
              <a:t>Read</a:t>
            </a:r>
            <a:r>
              <a:rPr lang="ko-KR" altLang="en-US" sz="1400" dirty="0"/>
              <a:t> </a:t>
            </a:r>
            <a:r>
              <a:rPr lang="ko-KR" altLang="en-US" sz="1400" dirty="0" err="1"/>
              <a:t>only</a:t>
            </a:r>
            <a:r>
              <a:rPr lang="ko-KR" altLang="en-US" sz="1400" dirty="0"/>
              <a:t> 모드로 액세스 할 수 있는 권한을 부여합니다. 나머지 </a:t>
            </a:r>
            <a:r>
              <a:rPr lang="ko-KR" altLang="en-US" sz="1400" dirty="0" err="1"/>
              <a:t>설정값은</a:t>
            </a:r>
            <a:r>
              <a:rPr lang="ko-KR" altLang="en-US" sz="1400" dirty="0"/>
              <a:t> </a:t>
            </a:r>
            <a:r>
              <a:rPr lang="ko-KR" altLang="en-US" sz="1400" dirty="0" err="1"/>
              <a:t>컴파트먼트</a:t>
            </a:r>
            <a:r>
              <a:rPr lang="ko-KR" altLang="en-US" sz="1400" dirty="0"/>
              <a:t> 설정을 설명한 내용과 의미가 같기 때문에 </a:t>
            </a:r>
            <a:r>
              <a:rPr lang="ko-KR" altLang="en-US" sz="1400" dirty="0" err="1"/>
              <a:t>생략합니다.단</a:t>
            </a:r>
            <a:r>
              <a:rPr lang="ko-KR" altLang="en-US" sz="1400" dirty="0"/>
              <a:t>, 할당된 Group이 상위에 계층구조를 가지고 있다면 상위 </a:t>
            </a:r>
            <a:r>
              <a:rPr lang="ko-KR" altLang="en-US" sz="1400" dirty="0" err="1"/>
              <a:t>Group에서는</a:t>
            </a:r>
            <a:r>
              <a:rPr lang="ko-KR" altLang="en-US" sz="1400" dirty="0"/>
              <a:t> 이 권한을 상속을 받습니다.</a:t>
            </a:r>
          </a:p>
          <a:p>
            <a:pPr marL="285750" indent="-285750">
              <a:buFont typeface="Arial" panose="020B0604020202020204" pitchFamily="34" charset="0"/>
              <a:buChar char="•"/>
            </a:pPr>
            <a:endParaRPr lang="ko-KR" altLang="en-US" sz="1400" dirty="0"/>
          </a:p>
        </p:txBody>
      </p:sp>
    </p:spTree>
    <p:extLst>
      <p:ext uri="{BB962C8B-B14F-4D97-AF65-F5344CB8AC3E}">
        <p14:creationId xmlns:p14="http://schemas.microsoft.com/office/powerpoint/2010/main" val="87432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49</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6" name="직사각형 5"/>
          <p:cNvSpPr/>
          <p:nvPr/>
        </p:nvSpPr>
        <p:spPr>
          <a:xfrm>
            <a:off x="870065" y="1144526"/>
            <a:ext cx="10185862" cy="4401205"/>
          </a:xfrm>
          <a:prstGeom prst="rect">
            <a:avLst/>
          </a:prstGeom>
        </p:spPr>
        <p:txBody>
          <a:bodyPr wrap="square">
            <a:spAutoFit/>
          </a:bodyPr>
          <a:lstStyle/>
          <a:p>
            <a:r>
              <a:rPr lang="ko-KR" altLang="en-US" sz="1400" dirty="0"/>
              <a:t>7.2 유저 세션에 </a:t>
            </a:r>
            <a:r>
              <a:rPr lang="ko-KR" altLang="en-US" sz="1400" dirty="0" err="1"/>
              <a:t>label</a:t>
            </a:r>
            <a:r>
              <a:rPr lang="ko-KR" altLang="en-US" sz="1400" dirty="0"/>
              <a:t> 할당 및 </a:t>
            </a:r>
            <a:r>
              <a:rPr lang="ko-KR" altLang="en-US" sz="1400" dirty="0" err="1"/>
              <a:t>유저세션</a:t>
            </a:r>
            <a:r>
              <a:rPr lang="ko-KR" altLang="en-US" sz="1400" dirty="0"/>
              <a:t> 레이블 확인</a:t>
            </a:r>
          </a:p>
          <a:p>
            <a:endParaRPr lang="ko-KR" altLang="en-US" sz="1400" dirty="0"/>
          </a:p>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a:p>
            <a:endParaRPr lang="en-US" altLang="ko-KR" sz="1400" dirty="0" smtClean="0"/>
          </a:p>
          <a:p>
            <a:r>
              <a:rPr lang="ko-KR" altLang="en-US" sz="1400" dirty="0" smtClean="0"/>
              <a:t>/* </a:t>
            </a:r>
            <a:r>
              <a:rPr lang="ko-KR" altLang="en-US" sz="1400" dirty="0"/>
              <a:t>유저 U4202_03 작업 */</a:t>
            </a:r>
          </a:p>
          <a:p>
            <a:r>
              <a:rPr lang="ko-KR" altLang="en-US" sz="1400" dirty="0" smtClean="0"/>
              <a:t>EXEC </a:t>
            </a:r>
            <a:r>
              <a:rPr lang="ko-KR" altLang="en-US" sz="1400" dirty="0" err="1"/>
              <a:t>sa_user_admin.set_levels</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 </a:t>
            </a:r>
            <a:r>
              <a:rPr lang="ko-KR" altLang="en-US" sz="1400" dirty="0" err="1"/>
              <a:t>max_level</a:t>
            </a:r>
            <a:r>
              <a:rPr lang="ko-KR" altLang="en-US" sz="1400" dirty="0"/>
              <a:t> =&gt; '</a:t>
            </a:r>
            <a:r>
              <a:rPr lang="ko-KR" altLang="en-US" sz="1400" dirty="0" err="1"/>
              <a:t>R</a:t>
            </a:r>
            <a:r>
              <a:rPr lang="ko-KR" altLang="en-US" sz="1400" dirty="0"/>
              <a:t>', </a:t>
            </a:r>
            <a:r>
              <a:rPr lang="ko-KR" altLang="en-US" sz="1400" dirty="0" err="1"/>
              <a:t>min_level</a:t>
            </a:r>
            <a:r>
              <a:rPr lang="ko-KR" altLang="en-US" sz="1400" dirty="0"/>
              <a:t> =&gt; '</a:t>
            </a:r>
            <a:r>
              <a:rPr lang="ko-KR" altLang="en-US" sz="1400" dirty="0" err="1"/>
              <a:t>R</a:t>
            </a:r>
            <a:r>
              <a:rPr lang="ko-KR" altLang="en-US" sz="1400" dirty="0"/>
              <a:t>', </a:t>
            </a:r>
            <a:r>
              <a:rPr lang="ko-KR" altLang="en-US" sz="1400" dirty="0" err="1"/>
              <a:t>def_level</a:t>
            </a:r>
            <a:r>
              <a:rPr lang="ko-KR" altLang="en-US" sz="1400" dirty="0"/>
              <a:t> =&gt; '</a:t>
            </a:r>
            <a:r>
              <a:rPr lang="ko-KR" altLang="en-US" sz="1400" dirty="0" err="1"/>
              <a:t>R</a:t>
            </a:r>
            <a:r>
              <a:rPr lang="ko-KR" altLang="en-US" sz="1400" dirty="0"/>
              <a:t>', </a:t>
            </a:r>
            <a:r>
              <a:rPr lang="ko-KR" altLang="en-US" sz="1400" dirty="0" err="1"/>
              <a:t>row_level</a:t>
            </a:r>
            <a:r>
              <a:rPr lang="ko-KR" altLang="en-US" sz="1400" dirty="0"/>
              <a:t> =&gt; '</a:t>
            </a:r>
            <a:r>
              <a:rPr lang="ko-KR" altLang="en-US" sz="1400" dirty="0" err="1"/>
              <a:t>R</a:t>
            </a:r>
            <a:r>
              <a:rPr lang="ko-KR" altLang="en-US" sz="1400" dirty="0"/>
              <a:t>');</a:t>
            </a:r>
          </a:p>
          <a:p>
            <a:r>
              <a:rPr lang="ko-KR" altLang="en-US" sz="1400" dirty="0"/>
              <a:t>EXEC SA_USER_ADMIN.ADD_COMPARTMENTS(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 </a:t>
            </a:r>
            <a:r>
              <a:rPr lang="ko-KR" altLang="en-US" sz="1400" dirty="0" err="1"/>
              <a:t>comps</a:t>
            </a:r>
            <a:r>
              <a:rPr lang="ko-KR" altLang="en-US" sz="1400" dirty="0"/>
              <a:t> =&gt; 'GA',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Y</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a:p>
            <a:r>
              <a:rPr lang="ko-KR" altLang="en-US" sz="1400" dirty="0"/>
              <a:t>EXEC SA_USER_ADMIN.ADD_GROUPS(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 </a:t>
            </a:r>
            <a:r>
              <a:rPr lang="ko-KR" altLang="en-US" sz="1400" dirty="0" err="1"/>
              <a:t>groups</a:t>
            </a:r>
            <a:r>
              <a:rPr lang="ko-KR" altLang="en-US" sz="1400" dirty="0"/>
              <a:t> =&gt; 'AFOC_OP',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Y</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a:p>
            <a:endParaRPr lang="ko-KR" altLang="en-US" sz="1400" dirty="0"/>
          </a:p>
          <a:p>
            <a:r>
              <a:rPr lang="ko-KR" altLang="en-US" sz="1400" dirty="0" err="1"/>
              <a:t>conn</a:t>
            </a:r>
            <a:r>
              <a:rPr lang="ko-KR" altLang="en-US" sz="1400" dirty="0"/>
              <a:t> </a:t>
            </a:r>
            <a:r>
              <a:rPr lang="ko-KR" altLang="en-US" sz="1400" dirty="0" err="1" smtClean="0"/>
              <a:t>docuser</a:t>
            </a:r>
            <a:r>
              <a:rPr lang="ko-KR" altLang="en-US" sz="1400" dirty="0" smtClean="0"/>
              <a:t>/</a:t>
            </a:r>
            <a:r>
              <a:rPr lang="ko-KR" altLang="en-US" sz="1400" dirty="0" err="1" smtClean="0"/>
              <a:t>docuser</a:t>
            </a:r>
            <a:r>
              <a:rPr lang="ko-KR" altLang="en-US" sz="1400" dirty="0" smtClean="0"/>
              <a:t>@</a:t>
            </a:r>
            <a:r>
              <a:rPr lang="en-US" altLang="ko-KR" sz="1400" dirty="0" err="1" smtClean="0"/>
              <a:t>pdbxx</a:t>
            </a:r>
            <a:endParaRPr lang="ko-KR" altLang="en-US" sz="1400" dirty="0"/>
          </a:p>
          <a:p>
            <a:r>
              <a:rPr lang="ko-KR" altLang="en-US" sz="1400" dirty="0" err="1"/>
              <a:t>exec</a:t>
            </a:r>
            <a:r>
              <a:rPr lang="ko-KR" altLang="en-US" sz="1400" dirty="0"/>
              <a:t> </a:t>
            </a:r>
            <a:r>
              <a:rPr lang="ko-KR" altLang="en-US" sz="1400" dirty="0" err="1"/>
              <a:t>sa_session.set_access_profile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a:t>
            </a:r>
          </a:p>
          <a:p>
            <a:r>
              <a:rPr lang="ko-KR" altLang="en-US" sz="1400" dirty="0"/>
              <a:t>PL/SQL </a:t>
            </a:r>
            <a:r>
              <a:rPr lang="ko-KR" altLang="en-US" sz="1400" dirty="0" err="1"/>
              <a:t>procedure</a:t>
            </a:r>
            <a:r>
              <a:rPr lang="ko-KR" altLang="en-US" sz="1400" dirty="0"/>
              <a:t> </a:t>
            </a:r>
            <a:r>
              <a:rPr lang="ko-KR" altLang="en-US" sz="1400" dirty="0" err="1"/>
              <a:t>successfully</a:t>
            </a:r>
            <a:r>
              <a:rPr lang="ko-KR" altLang="en-US" sz="1400" dirty="0"/>
              <a:t> </a:t>
            </a:r>
            <a:r>
              <a:rPr lang="ko-KR" altLang="en-US" sz="1400" dirty="0" err="1"/>
              <a:t>completed</a:t>
            </a:r>
            <a:r>
              <a:rPr lang="ko-KR" altLang="en-US" sz="1400" dirty="0"/>
              <a:t>.</a:t>
            </a:r>
          </a:p>
          <a:p>
            <a:endParaRPr lang="ko-KR" altLang="en-US" sz="1400" dirty="0"/>
          </a:p>
          <a:p>
            <a:r>
              <a:rPr lang="ko-KR" altLang="en-US" sz="1400" dirty="0"/>
              <a:t>SELECT </a:t>
            </a:r>
            <a:r>
              <a:rPr lang="ko-KR" altLang="en-US" sz="1400" dirty="0" err="1"/>
              <a:t>sa_session.label</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label</a:t>
            </a:r>
            <a:r>
              <a:rPr lang="ko-KR" altLang="en-US" sz="1400" dirty="0"/>
              <a:t> FROM </a:t>
            </a:r>
            <a:r>
              <a:rPr lang="ko-KR" altLang="en-US" sz="1400" dirty="0" err="1"/>
              <a:t>dual</a:t>
            </a:r>
            <a:r>
              <a:rPr lang="ko-KR" altLang="en-US" sz="1400" dirty="0"/>
              <a:t>;</a:t>
            </a:r>
          </a:p>
          <a:p>
            <a:r>
              <a:rPr lang="ko-KR" altLang="en-US" sz="1400" dirty="0"/>
              <a:t>LABEL</a:t>
            </a:r>
          </a:p>
          <a:p>
            <a:r>
              <a:rPr lang="ko-KR" altLang="en-US" sz="1400" dirty="0"/>
              <a:t>----------------------------------------------------------------------------------------------------</a:t>
            </a:r>
          </a:p>
          <a:p>
            <a:r>
              <a:rPr lang="ko-KR" altLang="en-US" sz="1400" dirty="0"/>
              <a:t>R:GA:AFOC_OP</a:t>
            </a:r>
          </a:p>
        </p:txBody>
      </p:sp>
    </p:spTree>
    <p:extLst>
      <p:ext uri="{BB962C8B-B14F-4D97-AF65-F5344CB8AC3E}">
        <p14:creationId xmlns:p14="http://schemas.microsoft.com/office/powerpoint/2010/main" val="40435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그림 개체 틀 16"/>
          <p:cNvSpPr>
            <a:spLocks noGrp="1"/>
          </p:cNvSpPr>
          <p:nvPr>
            <p:ph type="pic" sz="quarter" idx="10"/>
          </p:nvPr>
        </p:nvSpPr>
        <p:spPr/>
      </p:sp>
      <p:sp>
        <p:nvSpPr>
          <p:cNvPr id="18" name="텍스트 개체 틀 17"/>
          <p:cNvSpPr>
            <a:spLocks noGrp="1"/>
          </p:cNvSpPr>
          <p:nvPr>
            <p:ph type="body" sz="quarter" idx="11"/>
          </p:nvPr>
        </p:nvSpPr>
        <p:spPr/>
        <p:txBody>
          <a:bodyPr/>
          <a:lstStyle/>
          <a:p>
            <a:endParaRPr lang="ko-KR" altLang="en-US"/>
          </a:p>
        </p:txBody>
      </p:sp>
      <p:sp>
        <p:nvSpPr>
          <p:cNvPr id="19" name="텍스트 개체 틀 18"/>
          <p:cNvSpPr>
            <a:spLocks noGrp="1"/>
          </p:cNvSpPr>
          <p:nvPr>
            <p:ph type="body" sz="quarter" idx="12"/>
          </p:nvPr>
        </p:nvSpPr>
        <p:spPr/>
        <p:txBody>
          <a:bodyPr/>
          <a:lstStyle/>
          <a:p>
            <a:endParaRPr lang="ko-KR" altLang="en-US"/>
          </a:p>
        </p:txBody>
      </p:sp>
      <p:sp>
        <p:nvSpPr>
          <p:cNvPr id="16" name="텍스트 개체 틀 15"/>
          <p:cNvSpPr>
            <a:spLocks noGrp="1"/>
          </p:cNvSpPr>
          <p:nvPr>
            <p:ph type="body" sz="quarter" idx="13"/>
          </p:nvPr>
        </p:nvSpPr>
        <p:spPr>
          <a:xfrm>
            <a:off x="5430545" y="2909455"/>
            <a:ext cx="6315978" cy="1192722"/>
          </a:xfrm>
        </p:spPr>
        <p:txBody>
          <a:bodyPr/>
          <a:lstStyle/>
          <a:p>
            <a:r>
              <a:rPr lang="en-US" altLang="ko-KR" dirty="0"/>
              <a:t>Oracle Label Security</a:t>
            </a:r>
            <a:endParaRPr lang="ko-KR" altLang="en-US" dirty="0"/>
          </a:p>
        </p:txBody>
      </p:sp>
      <p:sp>
        <p:nvSpPr>
          <p:cNvPr id="5" name="바닥글 개체 틀 4"/>
          <p:cNvSpPr>
            <a:spLocks noGrp="1"/>
          </p:cNvSpPr>
          <p:nvPr>
            <p:ph type="ftr" sz="quarter" idx="14"/>
          </p:nvPr>
        </p:nvSpPr>
        <p:spPr/>
        <p:txBody>
          <a:bodyPr/>
          <a:lstStyle/>
          <a:p>
            <a:r>
              <a:rPr lang="en-US" smtClean="0"/>
              <a:t>Copyright © 2020, Oracle and/or its affiliates. All rights reserved.</a:t>
            </a:r>
            <a:endParaRPr lang="en-US"/>
          </a:p>
        </p:txBody>
      </p:sp>
      <p:sp>
        <p:nvSpPr>
          <p:cNvPr id="4" name="슬라이드 번호 개체 틀 3"/>
          <p:cNvSpPr>
            <a:spLocks noGrp="1"/>
          </p:cNvSpPr>
          <p:nvPr>
            <p:ph type="sldNum" sz="quarter" idx="15"/>
          </p:nvPr>
        </p:nvSpPr>
        <p:spPr/>
        <p:txBody>
          <a:bodyPr/>
          <a:lstStyle/>
          <a:p>
            <a:fld id="{345D60D9-5372-5F40-9443-0F9AE5BDC3C8}" type="slidenum">
              <a:rPr lang="en-US" smtClean="0"/>
              <a:t>5</a:t>
            </a:fld>
            <a:endParaRPr lang="en-US"/>
          </a:p>
        </p:txBody>
      </p:sp>
    </p:spTree>
    <p:extLst>
      <p:ext uri="{BB962C8B-B14F-4D97-AF65-F5344CB8AC3E}">
        <p14:creationId xmlns:p14="http://schemas.microsoft.com/office/powerpoint/2010/main" val="63446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50</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6" name="직사각형 5"/>
          <p:cNvSpPr/>
          <p:nvPr/>
        </p:nvSpPr>
        <p:spPr>
          <a:xfrm>
            <a:off x="870065" y="1144526"/>
            <a:ext cx="10185862" cy="2031325"/>
          </a:xfrm>
          <a:prstGeom prst="rect">
            <a:avLst/>
          </a:prstGeom>
        </p:spPr>
        <p:txBody>
          <a:bodyPr wrap="square">
            <a:spAutoFit/>
          </a:bodyPr>
          <a:lstStyle/>
          <a:p>
            <a:r>
              <a:rPr lang="ko-KR" altLang="en-US" sz="1400" dirty="0"/>
              <a:t>7.2 유저 세션에 </a:t>
            </a:r>
            <a:r>
              <a:rPr lang="ko-KR" altLang="en-US" sz="1400" dirty="0" err="1"/>
              <a:t>label</a:t>
            </a:r>
            <a:r>
              <a:rPr lang="ko-KR" altLang="en-US" sz="1400" dirty="0"/>
              <a:t> 할당 및 </a:t>
            </a:r>
            <a:r>
              <a:rPr lang="ko-KR" altLang="en-US" sz="1400" dirty="0" err="1"/>
              <a:t>유저세션</a:t>
            </a:r>
            <a:r>
              <a:rPr lang="ko-KR" altLang="en-US" sz="1400" dirty="0"/>
              <a:t> 레이블 확인</a:t>
            </a:r>
          </a:p>
          <a:p>
            <a:endParaRPr lang="ko-KR" altLang="en-US" sz="1400" dirty="0"/>
          </a:p>
          <a:p>
            <a:r>
              <a:rPr lang="en-US" altLang="ko-KR" sz="1400" dirty="0"/>
              <a:t>set line 200</a:t>
            </a:r>
          </a:p>
          <a:p>
            <a:r>
              <a:rPr lang="en-US" altLang="ko-KR" sz="1400" dirty="0"/>
              <a:t>col </a:t>
            </a:r>
            <a:r>
              <a:rPr lang="en-US" altLang="ko-KR" sz="1400" dirty="0" err="1"/>
              <a:t>dist_target</a:t>
            </a:r>
            <a:r>
              <a:rPr lang="en-US" altLang="ko-KR" sz="1400" dirty="0"/>
              <a:t> forma a30</a:t>
            </a:r>
          </a:p>
          <a:p>
            <a:r>
              <a:rPr lang="en-US" altLang="ko-KR" sz="1400" dirty="0"/>
              <a:t>col label format a30</a:t>
            </a:r>
          </a:p>
          <a:p>
            <a:r>
              <a:rPr lang="en-US" altLang="ko-KR" sz="1400" dirty="0"/>
              <a:t>col content format a30</a:t>
            </a:r>
          </a:p>
          <a:p>
            <a:r>
              <a:rPr lang="en-US" altLang="ko-KR" sz="1400" dirty="0"/>
              <a:t>select </a:t>
            </a:r>
            <a:r>
              <a:rPr lang="en-US" altLang="ko-KR" sz="1400" dirty="0" err="1"/>
              <a:t>doc_no,doc_creator,doc_type,doc_state</a:t>
            </a:r>
            <a:r>
              <a:rPr lang="en-US" altLang="ko-KR" sz="1400" dirty="0"/>
              <a:t>, </a:t>
            </a:r>
            <a:r>
              <a:rPr lang="en-US" altLang="ko-KR" sz="1400" dirty="0" err="1"/>
              <a:t>sign_org,dist_target</a:t>
            </a:r>
            <a:r>
              <a:rPr lang="en-US" altLang="ko-KR" sz="1400" dirty="0"/>
              <a:t>, </a:t>
            </a:r>
            <a:r>
              <a:rPr lang="en-US" altLang="ko-KR" sz="1400" dirty="0" err="1"/>
              <a:t>label_to_char</a:t>
            </a:r>
            <a:r>
              <a:rPr lang="en-US" altLang="ko-KR" sz="1400" dirty="0"/>
              <a:t>(</a:t>
            </a:r>
            <a:r>
              <a:rPr lang="en-US" altLang="ko-KR" sz="1400" dirty="0" err="1"/>
              <a:t>doc_t_label</a:t>
            </a:r>
            <a:r>
              <a:rPr lang="en-US" altLang="ko-KR" sz="1400" dirty="0"/>
              <a:t>) label, UTL_RAW.CAST_TO_VARCHAR2(content) as content from </a:t>
            </a:r>
            <a:r>
              <a:rPr lang="en-US" altLang="ko-KR" sz="1400" dirty="0" err="1"/>
              <a:t>docadmin.doc_t</a:t>
            </a:r>
            <a:r>
              <a:rPr lang="en-US" altLang="ko-KR" sz="1400" dirty="0"/>
              <a:t>;</a:t>
            </a:r>
          </a:p>
          <a:p>
            <a:endParaRPr lang="en-US" altLang="ko-KR" sz="1400" dirty="0" err="1"/>
          </a:p>
        </p:txBody>
      </p:sp>
      <p:pic>
        <p:nvPicPr>
          <p:cNvPr id="7" name="그림 6"/>
          <p:cNvPicPr>
            <a:picLocks noChangeAspect="1"/>
          </p:cNvPicPr>
          <p:nvPr/>
        </p:nvPicPr>
        <p:blipFill>
          <a:blip r:embed="rId2"/>
          <a:stretch>
            <a:fillRect/>
          </a:stretch>
        </p:blipFill>
        <p:spPr>
          <a:xfrm>
            <a:off x="944880" y="2989370"/>
            <a:ext cx="9853353" cy="490472"/>
          </a:xfrm>
          <a:prstGeom prst="rect">
            <a:avLst/>
          </a:prstGeom>
        </p:spPr>
      </p:pic>
    </p:spTree>
    <p:extLst>
      <p:ext uri="{BB962C8B-B14F-4D97-AF65-F5344CB8AC3E}">
        <p14:creationId xmlns:p14="http://schemas.microsoft.com/office/powerpoint/2010/main" val="20662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6" name="직사각형 5"/>
          <p:cNvSpPr/>
          <p:nvPr/>
        </p:nvSpPr>
        <p:spPr>
          <a:xfrm>
            <a:off x="870064" y="1144526"/>
            <a:ext cx="11050387" cy="5201424"/>
          </a:xfrm>
          <a:prstGeom prst="rect">
            <a:avLst/>
          </a:prstGeom>
        </p:spPr>
        <p:txBody>
          <a:bodyPr wrap="square">
            <a:spAutoFit/>
          </a:bodyPr>
          <a:lstStyle/>
          <a:p>
            <a:r>
              <a:rPr lang="ko-KR" altLang="en-US" sz="1400" dirty="0"/>
              <a:t>7.2 유저 세션에 </a:t>
            </a:r>
            <a:r>
              <a:rPr lang="ko-KR" altLang="en-US" sz="1400" dirty="0" err="1"/>
              <a:t>label</a:t>
            </a:r>
            <a:r>
              <a:rPr lang="ko-KR" altLang="en-US" sz="1400" dirty="0"/>
              <a:t> 할당 및 </a:t>
            </a:r>
            <a:r>
              <a:rPr lang="ko-KR" altLang="en-US" sz="1400" dirty="0" err="1"/>
              <a:t>유저세션</a:t>
            </a:r>
            <a:r>
              <a:rPr lang="ko-KR" altLang="en-US" sz="1400" dirty="0"/>
              <a:t> 레이블 확인</a:t>
            </a:r>
          </a:p>
          <a:p>
            <a:endParaRPr lang="ko-KR" altLang="en-US" sz="1400" dirty="0"/>
          </a:p>
          <a:p>
            <a:r>
              <a:rPr lang="en-US" altLang="ko-KR" sz="1400" dirty="0"/>
              <a:t>4202_03 user</a:t>
            </a:r>
            <a:r>
              <a:rPr lang="ko-KR" altLang="en-US" sz="1400" dirty="0"/>
              <a:t>와 같이 </a:t>
            </a:r>
            <a:r>
              <a:rPr lang="en-US" altLang="ko-KR" sz="1400" dirty="0"/>
              <a:t>U4202_00, U4202_01, U4202_02 user</a:t>
            </a:r>
            <a:r>
              <a:rPr lang="ko-KR" altLang="en-US" sz="1400" dirty="0"/>
              <a:t>에게 </a:t>
            </a:r>
            <a:r>
              <a:rPr lang="en-US" altLang="ko-KR" sz="1400" dirty="0"/>
              <a:t>user session level</a:t>
            </a:r>
            <a:r>
              <a:rPr lang="ko-KR" altLang="en-US" sz="1400" dirty="0"/>
              <a:t>을 설정합니다</a:t>
            </a:r>
            <a:r>
              <a:rPr lang="en-US" altLang="ko-KR" sz="1400" dirty="0"/>
              <a:t>.</a:t>
            </a:r>
          </a:p>
          <a:p>
            <a:endParaRPr lang="en-US" altLang="ko-KR" sz="1400" dirty="0"/>
          </a:p>
          <a:p>
            <a:r>
              <a:rPr lang="en-US" altLang="ko-KR" sz="1200" dirty="0"/>
              <a:t>conn </a:t>
            </a:r>
            <a:r>
              <a:rPr lang="en-US" altLang="ko-KR" sz="1200" dirty="0" err="1" smtClean="0"/>
              <a:t>docadmin</a:t>
            </a:r>
            <a:r>
              <a:rPr lang="en-US" altLang="ko-KR" sz="1200" dirty="0" smtClean="0"/>
              <a:t>/</a:t>
            </a:r>
            <a:r>
              <a:rPr lang="en-US" altLang="ko-KR" sz="1200" dirty="0" err="1" smtClean="0"/>
              <a:t>docadmin@pdbxx</a:t>
            </a:r>
            <a:endParaRPr lang="en-US" altLang="ko-KR" sz="1200" dirty="0"/>
          </a:p>
          <a:p>
            <a:endParaRPr lang="en-US" altLang="ko-KR" sz="1200" dirty="0"/>
          </a:p>
          <a:p>
            <a:r>
              <a:rPr lang="en-US" altLang="ko-KR" sz="1200" dirty="0"/>
              <a:t>/* </a:t>
            </a:r>
            <a:r>
              <a:rPr lang="ko-KR" altLang="en-US" sz="1200" dirty="0"/>
              <a:t>유저 </a:t>
            </a:r>
            <a:r>
              <a:rPr lang="en-US" altLang="ko-KR" sz="1200" dirty="0"/>
              <a:t>U4202_00 </a:t>
            </a:r>
            <a:r>
              <a:rPr lang="ko-KR" altLang="en-US" sz="1200" dirty="0"/>
              <a:t>작업 *</a:t>
            </a:r>
            <a:r>
              <a:rPr lang="en-US" altLang="ko-KR" sz="1200" dirty="0"/>
              <a:t>/</a:t>
            </a:r>
          </a:p>
          <a:p>
            <a:r>
              <a:rPr lang="en-US" altLang="ko-KR" sz="1200" dirty="0"/>
              <a:t>EXEC </a:t>
            </a:r>
            <a:r>
              <a:rPr lang="en-US" altLang="ko-KR" sz="1200" dirty="0" err="1"/>
              <a:t>sa_user_admin.set_levels</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'U4202_00', </a:t>
            </a:r>
            <a:r>
              <a:rPr lang="en-US" altLang="ko-KR" sz="1200" dirty="0" err="1"/>
              <a:t>max_level</a:t>
            </a:r>
            <a:r>
              <a:rPr lang="en-US" altLang="ko-KR" sz="1200" dirty="0"/>
              <a:t> =&gt; 'S', </a:t>
            </a:r>
            <a:r>
              <a:rPr lang="en-US" altLang="ko-KR" sz="1200" dirty="0" err="1"/>
              <a:t>min_level</a:t>
            </a:r>
            <a:r>
              <a:rPr lang="en-US" altLang="ko-KR" sz="1200" dirty="0"/>
              <a:t> =&gt; 'R', </a:t>
            </a:r>
            <a:r>
              <a:rPr lang="en-US" altLang="ko-KR" sz="1200" dirty="0" err="1"/>
              <a:t>def_level</a:t>
            </a:r>
            <a:r>
              <a:rPr lang="en-US" altLang="ko-KR" sz="1200" dirty="0"/>
              <a:t> =&gt; 'S', </a:t>
            </a:r>
            <a:r>
              <a:rPr lang="en-US" altLang="ko-KR" sz="1200" dirty="0" err="1"/>
              <a:t>row_level</a:t>
            </a:r>
            <a:r>
              <a:rPr lang="en-US" altLang="ko-KR" sz="1200" dirty="0"/>
              <a:t> =&gt; 'S');</a:t>
            </a:r>
          </a:p>
          <a:p>
            <a:r>
              <a:rPr lang="en-US" altLang="ko-KR" sz="1200" dirty="0"/>
              <a:t>EXEC SA_USER_ADMIN.ADD_COMPARTMENTS(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'U4202_00', comps =&gt; 'SA,CA,GA',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r>
              <a:rPr lang="en-US" altLang="ko-KR" sz="1200" dirty="0"/>
              <a:t>EXEC SA_USER_ADMIN.ADD_GROUPS(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'U4202_00', groups =&gt; 'AFOC_OP',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endParaRPr lang="en-US" altLang="ko-KR" sz="1200" dirty="0"/>
          </a:p>
          <a:p>
            <a:r>
              <a:rPr lang="en-US" altLang="ko-KR" sz="1200" dirty="0"/>
              <a:t>/* </a:t>
            </a:r>
            <a:r>
              <a:rPr lang="ko-KR" altLang="en-US" sz="1200" dirty="0"/>
              <a:t>유저 </a:t>
            </a:r>
            <a:r>
              <a:rPr lang="en-US" altLang="ko-KR" sz="1200" dirty="0"/>
              <a:t>U4202_01 </a:t>
            </a:r>
            <a:r>
              <a:rPr lang="ko-KR" altLang="en-US" sz="1200" dirty="0"/>
              <a:t>작업 *</a:t>
            </a:r>
            <a:r>
              <a:rPr lang="en-US" altLang="ko-KR" sz="1200" dirty="0"/>
              <a:t>/</a:t>
            </a:r>
          </a:p>
          <a:p>
            <a:r>
              <a:rPr lang="en-US" altLang="ko-KR" sz="1200" dirty="0"/>
              <a:t>EXEC </a:t>
            </a:r>
            <a:r>
              <a:rPr lang="en-US" altLang="ko-KR" sz="1200" dirty="0" err="1"/>
              <a:t>sa_user_admin.set_levels</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'U4202_01', </a:t>
            </a:r>
            <a:r>
              <a:rPr lang="en-US" altLang="ko-KR" sz="1200" dirty="0" err="1"/>
              <a:t>max_level</a:t>
            </a:r>
            <a:r>
              <a:rPr lang="en-US" altLang="ko-KR" sz="1200" dirty="0"/>
              <a:t> =&gt; 'S', </a:t>
            </a:r>
            <a:r>
              <a:rPr lang="en-US" altLang="ko-KR" sz="1200" dirty="0" err="1"/>
              <a:t>min_level</a:t>
            </a:r>
            <a:r>
              <a:rPr lang="en-US" altLang="ko-KR" sz="1200" dirty="0"/>
              <a:t> =&gt; 'R', </a:t>
            </a:r>
            <a:r>
              <a:rPr lang="en-US" altLang="ko-KR" sz="1200" dirty="0" err="1"/>
              <a:t>def_level</a:t>
            </a:r>
            <a:r>
              <a:rPr lang="en-US" altLang="ko-KR" sz="1200" dirty="0"/>
              <a:t> =&gt; 'S', </a:t>
            </a:r>
            <a:r>
              <a:rPr lang="en-US" altLang="ko-KR" sz="1200" dirty="0" err="1"/>
              <a:t>row_level</a:t>
            </a:r>
            <a:r>
              <a:rPr lang="en-US" altLang="ko-KR" sz="1200" dirty="0"/>
              <a:t> =&gt; 'S');</a:t>
            </a:r>
          </a:p>
          <a:p>
            <a:r>
              <a:rPr lang="en-US" altLang="ko-KR" sz="1200" dirty="0"/>
              <a:t>EXEC SA_USER_ADMIN.ADD_COMPARTMENTS(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'U4202_01', comps =&gt; 'SA,CA,GA',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r>
              <a:rPr lang="en-US" altLang="ko-KR" sz="1200" dirty="0"/>
              <a:t>EXEC SA_USER_ADMIN.ADD_GROUPS(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'U4202_01', groups =&gt; 'AFOC_OP',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endParaRPr lang="en-US" altLang="ko-KR" sz="1200" dirty="0"/>
          </a:p>
          <a:p>
            <a:r>
              <a:rPr lang="en-US" altLang="ko-KR" sz="1200" dirty="0"/>
              <a:t>/* </a:t>
            </a:r>
            <a:r>
              <a:rPr lang="ko-KR" altLang="en-US" sz="1200" dirty="0"/>
              <a:t>유저 </a:t>
            </a:r>
            <a:r>
              <a:rPr lang="en-US" altLang="ko-KR" sz="1200" dirty="0"/>
              <a:t>U4202_02 </a:t>
            </a:r>
            <a:r>
              <a:rPr lang="ko-KR" altLang="en-US" sz="1200" dirty="0"/>
              <a:t>작업 *</a:t>
            </a:r>
            <a:r>
              <a:rPr lang="en-US" altLang="ko-KR" sz="1200" dirty="0"/>
              <a:t>/</a:t>
            </a:r>
          </a:p>
          <a:p>
            <a:r>
              <a:rPr lang="en-US" altLang="ko-KR" sz="1200" dirty="0"/>
              <a:t>EXEC </a:t>
            </a:r>
            <a:r>
              <a:rPr lang="en-US" altLang="ko-KR" sz="1200" dirty="0" err="1"/>
              <a:t>sa_user_admin.set_levels</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'U4202_02', </a:t>
            </a:r>
            <a:r>
              <a:rPr lang="en-US" altLang="ko-KR" sz="1200" dirty="0" err="1"/>
              <a:t>max_level</a:t>
            </a:r>
            <a:r>
              <a:rPr lang="en-US" altLang="ko-KR" sz="1200" dirty="0"/>
              <a:t> =&gt; 'C', </a:t>
            </a:r>
            <a:r>
              <a:rPr lang="en-US" altLang="ko-KR" sz="1200" dirty="0" err="1"/>
              <a:t>min_level</a:t>
            </a:r>
            <a:r>
              <a:rPr lang="en-US" altLang="ko-KR" sz="1200" dirty="0"/>
              <a:t> =&gt; 'R', </a:t>
            </a:r>
            <a:r>
              <a:rPr lang="en-US" altLang="ko-KR" sz="1200" dirty="0" err="1"/>
              <a:t>def_level</a:t>
            </a:r>
            <a:r>
              <a:rPr lang="en-US" altLang="ko-KR" sz="1200" dirty="0"/>
              <a:t> =&gt; 'C', </a:t>
            </a:r>
            <a:r>
              <a:rPr lang="en-US" altLang="ko-KR" sz="1200" dirty="0" err="1"/>
              <a:t>row_level</a:t>
            </a:r>
            <a:r>
              <a:rPr lang="en-US" altLang="ko-KR" sz="1200" dirty="0"/>
              <a:t> =&gt; 'C');</a:t>
            </a:r>
          </a:p>
          <a:p>
            <a:r>
              <a:rPr lang="en-US" altLang="ko-KR" sz="1200" dirty="0"/>
              <a:t>EXEC SA_USER_ADMIN.ADD_COMPARTMENTS(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'U4202_02', comps =&gt; 'CA,GA',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r>
              <a:rPr lang="en-US" altLang="ko-KR" sz="1200" dirty="0"/>
              <a:t>EXEC SA_USER_ADMIN.ADD_GROUPS(</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'U4202_02', groups =&gt; 'AFOC_OP', </a:t>
            </a:r>
            <a:r>
              <a:rPr lang="en-US" altLang="ko-KR" sz="1200" dirty="0" err="1"/>
              <a:t>access_mode</a:t>
            </a:r>
            <a:r>
              <a:rPr lang="en-US" altLang="ko-KR" sz="1200" dirty="0"/>
              <a:t> =&gt; SA_UTL.READ_ONLY, </a:t>
            </a:r>
            <a:r>
              <a:rPr lang="en-US" altLang="ko-KR" sz="1200" dirty="0" err="1"/>
              <a:t>in_def</a:t>
            </a:r>
            <a:r>
              <a:rPr lang="en-US" altLang="ko-KR" sz="1200" dirty="0"/>
              <a:t> =&gt; 'Y', </a:t>
            </a:r>
            <a:r>
              <a:rPr lang="en-US" altLang="ko-KR" sz="1200" dirty="0" err="1"/>
              <a:t>in_row</a:t>
            </a:r>
            <a:r>
              <a:rPr lang="en-US" altLang="ko-KR" sz="1200" dirty="0"/>
              <a:t> =&gt; 'N');</a:t>
            </a:r>
          </a:p>
          <a:p>
            <a:endParaRPr lang="en-US" altLang="ko-KR" sz="1200" dirty="0"/>
          </a:p>
        </p:txBody>
      </p:sp>
    </p:spTree>
    <p:extLst>
      <p:ext uri="{BB962C8B-B14F-4D97-AF65-F5344CB8AC3E}">
        <p14:creationId xmlns:p14="http://schemas.microsoft.com/office/powerpoint/2010/main" val="93184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7. Policy </a:t>
            </a:r>
            <a:r>
              <a:rPr lang="ko-KR" altLang="en-US" dirty="0"/>
              <a:t>적용</a:t>
            </a:r>
          </a:p>
        </p:txBody>
      </p:sp>
      <p:sp>
        <p:nvSpPr>
          <p:cNvPr id="6" name="직사각형 5"/>
          <p:cNvSpPr/>
          <p:nvPr/>
        </p:nvSpPr>
        <p:spPr>
          <a:xfrm>
            <a:off x="870064" y="1144526"/>
            <a:ext cx="10177551" cy="2246769"/>
          </a:xfrm>
          <a:prstGeom prst="rect">
            <a:avLst/>
          </a:prstGeom>
        </p:spPr>
        <p:txBody>
          <a:bodyPr wrap="square">
            <a:spAutoFit/>
          </a:bodyPr>
          <a:lstStyle/>
          <a:p>
            <a:r>
              <a:rPr lang="ko-KR" altLang="en-US" sz="1400" dirty="0"/>
              <a:t>7.2 유저 세션에 </a:t>
            </a:r>
            <a:r>
              <a:rPr lang="ko-KR" altLang="en-US" sz="1400" dirty="0" err="1"/>
              <a:t>label</a:t>
            </a:r>
            <a:r>
              <a:rPr lang="ko-KR" altLang="en-US" sz="1400" dirty="0"/>
              <a:t> 할당 및 </a:t>
            </a:r>
            <a:r>
              <a:rPr lang="ko-KR" altLang="en-US" sz="1400" dirty="0" err="1"/>
              <a:t>유저세션</a:t>
            </a:r>
            <a:r>
              <a:rPr lang="ko-KR" altLang="en-US" sz="1400" dirty="0"/>
              <a:t> 레이블 확인</a:t>
            </a:r>
          </a:p>
          <a:p>
            <a:endParaRPr lang="ko-KR" altLang="en-US" sz="1400" dirty="0"/>
          </a:p>
          <a:p>
            <a:r>
              <a:rPr lang="ko-KR" altLang="en-US" sz="1400" dirty="0"/>
              <a:t>* 참고 </a:t>
            </a:r>
            <a:r>
              <a:rPr lang="en-US" altLang="ko-KR" sz="1400" dirty="0"/>
              <a:t>: user session level </a:t>
            </a:r>
            <a:r>
              <a:rPr lang="ko-KR" altLang="en-US" sz="1400" dirty="0"/>
              <a:t>수정 명령어</a:t>
            </a:r>
          </a:p>
          <a:p>
            <a:endParaRPr lang="en-US" altLang="ko-KR" sz="1400" dirty="0"/>
          </a:p>
          <a:p>
            <a:r>
              <a:rPr lang="en-US" altLang="ko-KR" sz="1400" dirty="0"/>
              <a:t>EXEC SA_USER_ADMIN.SET_USER_LABELS(</a:t>
            </a:r>
            <a:r>
              <a:rPr lang="en-US" altLang="ko-KR" sz="1400" dirty="0" err="1"/>
              <a:t>policy_name</a:t>
            </a:r>
            <a:r>
              <a:rPr lang="en-US" altLang="ko-KR" sz="1400" dirty="0"/>
              <a:t> =&gt; 'doc_t_pol',</a:t>
            </a:r>
            <a:r>
              <a:rPr lang="en-US" altLang="ko-KR" sz="1400" dirty="0" err="1"/>
              <a:t>user_name</a:t>
            </a:r>
            <a:r>
              <a:rPr lang="en-US" altLang="ko-KR" sz="1400" dirty="0"/>
              <a:t> =&gt; 'U4202_03',max_read_label =&gt;'R:GA:AFOC_OP');</a:t>
            </a:r>
          </a:p>
          <a:p>
            <a:r>
              <a:rPr lang="en-US" altLang="ko-KR" sz="1400" dirty="0"/>
              <a:t>EXEC SA_USER_ADMIN.ALTER_COMPARTMENTS(</a:t>
            </a:r>
            <a:r>
              <a:rPr lang="en-US" altLang="ko-KR" sz="1400" dirty="0" err="1"/>
              <a:t>policy_name</a:t>
            </a:r>
            <a:r>
              <a:rPr lang="en-US" altLang="ko-KR" sz="1400" dirty="0"/>
              <a:t> =&gt; 'DOC_T_POL', </a:t>
            </a:r>
            <a:r>
              <a:rPr lang="en-US" altLang="ko-KR" sz="1400" dirty="0" err="1"/>
              <a:t>user_name</a:t>
            </a:r>
            <a:r>
              <a:rPr lang="en-US" altLang="ko-KR" sz="1400" dirty="0"/>
              <a:t> =&gt; 'U4202_02', comps =&gt; 'GA', </a:t>
            </a:r>
            <a:r>
              <a:rPr lang="en-US" altLang="ko-KR" sz="1400" dirty="0" err="1"/>
              <a:t>access_mode</a:t>
            </a:r>
            <a:r>
              <a:rPr lang="en-US" altLang="ko-KR" sz="1400" dirty="0"/>
              <a:t> =&gt; LBACSYS.SA_UTL.READ_ONLY, </a:t>
            </a:r>
            <a:r>
              <a:rPr lang="en-US" altLang="ko-KR" sz="1400" dirty="0" err="1"/>
              <a:t>in_def</a:t>
            </a:r>
            <a:r>
              <a:rPr lang="en-US" altLang="ko-KR" sz="1400" dirty="0"/>
              <a:t> =&gt; 'Y', </a:t>
            </a:r>
            <a:r>
              <a:rPr lang="en-US" altLang="ko-KR" sz="1400" dirty="0" err="1"/>
              <a:t>in_row</a:t>
            </a:r>
            <a:r>
              <a:rPr lang="en-US" altLang="ko-KR" sz="1400" dirty="0"/>
              <a:t> =&gt; 'N');</a:t>
            </a:r>
          </a:p>
          <a:p>
            <a:r>
              <a:rPr lang="en-US" altLang="ko-KR" sz="1400" dirty="0"/>
              <a:t>exec SA_USER_ADMIN.ALTER_GROUPS(</a:t>
            </a:r>
            <a:r>
              <a:rPr lang="en-US" altLang="ko-KR" sz="1400" dirty="0" err="1"/>
              <a:t>policy_name</a:t>
            </a:r>
            <a:r>
              <a:rPr lang="en-US" altLang="ko-KR" sz="1400" dirty="0"/>
              <a:t> =&gt; 'DOC_T_POL', </a:t>
            </a:r>
            <a:r>
              <a:rPr lang="en-US" altLang="ko-KR" sz="1400" dirty="0" err="1"/>
              <a:t>user_name</a:t>
            </a:r>
            <a:r>
              <a:rPr lang="en-US" altLang="ko-KR" sz="1400" dirty="0"/>
              <a:t> =&gt; 'U4202_03', groups =&gt; 'AFOC_OP', </a:t>
            </a:r>
            <a:r>
              <a:rPr lang="en-US" altLang="ko-KR" sz="1400" dirty="0" err="1"/>
              <a:t>access_mode</a:t>
            </a:r>
            <a:r>
              <a:rPr lang="en-US" altLang="ko-KR" sz="1400" dirty="0"/>
              <a:t> =&gt; LBACSYS.SA_UTL.READ_ONLY, </a:t>
            </a:r>
            <a:r>
              <a:rPr lang="en-US" altLang="ko-KR" sz="1400" dirty="0" err="1"/>
              <a:t>in_def</a:t>
            </a:r>
            <a:r>
              <a:rPr lang="en-US" altLang="ko-KR" sz="1400" dirty="0"/>
              <a:t> =&gt; 'Y', </a:t>
            </a:r>
            <a:r>
              <a:rPr lang="en-US" altLang="ko-KR" sz="1400" dirty="0" err="1"/>
              <a:t>in_row</a:t>
            </a:r>
            <a:r>
              <a:rPr lang="en-US" altLang="ko-KR" sz="1400" dirty="0"/>
              <a:t> =&gt; 'N');</a:t>
            </a:r>
          </a:p>
        </p:txBody>
      </p:sp>
    </p:spTree>
    <p:extLst>
      <p:ext uri="{BB962C8B-B14F-4D97-AF65-F5344CB8AC3E}">
        <p14:creationId xmlns:p14="http://schemas.microsoft.com/office/powerpoint/2010/main" val="35873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6" name="직사각형 5"/>
          <p:cNvSpPr/>
          <p:nvPr/>
        </p:nvSpPr>
        <p:spPr>
          <a:xfrm>
            <a:off x="870064" y="1144526"/>
            <a:ext cx="10377056" cy="2062103"/>
          </a:xfrm>
          <a:prstGeom prst="rect">
            <a:avLst/>
          </a:prstGeom>
        </p:spPr>
        <p:txBody>
          <a:bodyPr wrap="square">
            <a:spAutoFit/>
          </a:bodyPr>
          <a:lstStyle/>
          <a:p>
            <a:r>
              <a:rPr lang="en-US" altLang="ko-KR" sz="1600" dirty="0" smtClean="0"/>
              <a:t>8.1 </a:t>
            </a:r>
            <a:r>
              <a:rPr lang="ko-KR" altLang="en-US" sz="1600" dirty="0"/>
              <a:t>데이터 접근통제 </a:t>
            </a:r>
            <a:r>
              <a:rPr lang="ko-KR" altLang="en-US" sz="1600" dirty="0" smtClean="0"/>
              <a:t>테스트</a:t>
            </a:r>
            <a:r>
              <a:rPr lang="en-US" altLang="ko-KR" sz="1600" dirty="0" smtClean="0"/>
              <a:t>(select)</a:t>
            </a:r>
          </a:p>
          <a:p>
            <a:pPr marL="285750" indent="-285750">
              <a:buFont typeface="Arial" panose="020B0604020202020204" pitchFamily="34" charset="0"/>
              <a:buChar char="•"/>
            </a:pPr>
            <a:r>
              <a:rPr lang="en-US" altLang="ko-KR" sz="1400" dirty="0" err="1" smtClean="0"/>
              <a:t>docadmin.doc_t</a:t>
            </a:r>
            <a:r>
              <a:rPr lang="en-US" altLang="ko-KR" sz="1400" dirty="0" smtClean="0"/>
              <a:t> </a:t>
            </a:r>
            <a:r>
              <a:rPr lang="ko-KR" altLang="en-US" sz="1400" dirty="0"/>
              <a:t>테이블 데이터에 대한 액세스는 </a:t>
            </a:r>
            <a:r>
              <a:rPr lang="en-US" altLang="ko-KR" sz="1400" dirty="0" err="1"/>
              <a:t>docuser</a:t>
            </a:r>
            <a:r>
              <a:rPr lang="ko-KR" altLang="en-US" sz="1400" dirty="0"/>
              <a:t>를 통해서 </a:t>
            </a:r>
            <a:r>
              <a:rPr lang="en-US" altLang="ko-KR" sz="1400" dirty="0" err="1"/>
              <a:t>Profile_Access</a:t>
            </a:r>
            <a:r>
              <a:rPr lang="en-US" altLang="ko-KR" sz="1400" dirty="0"/>
              <a:t> </a:t>
            </a:r>
            <a:r>
              <a:rPr lang="ko-KR" altLang="en-US" sz="1400" dirty="0" err="1"/>
              <a:t>프로시져에</a:t>
            </a:r>
            <a:r>
              <a:rPr lang="ko-KR" altLang="en-US" sz="1400" dirty="0"/>
              <a:t> 의해 허용된 세션만 접근을 허용합니다</a:t>
            </a:r>
            <a:r>
              <a:rPr lang="en-US" altLang="ko-KR" sz="1400" dirty="0" smtClean="0"/>
              <a:t>.  </a:t>
            </a:r>
            <a:r>
              <a:rPr lang="en-US" altLang="ko-KR" sz="1400" dirty="0" err="1" smtClean="0"/>
              <a:t>sa_session.set_access_profile</a:t>
            </a:r>
            <a:r>
              <a:rPr lang="ko-KR" altLang="en-US" sz="1400" dirty="0"/>
              <a:t>은 </a:t>
            </a:r>
            <a:r>
              <a:rPr lang="en-US" altLang="ko-KR" sz="1400" dirty="0"/>
              <a:t>OLS </a:t>
            </a:r>
            <a:r>
              <a:rPr lang="ko-KR" altLang="en-US" sz="1400" dirty="0"/>
              <a:t>인증과 권한을 설정하는 프로시저입니다</a:t>
            </a:r>
            <a:r>
              <a:rPr lang="en-US" altLang="ko-KR" sz="1400" dirty="0" smtClean="0"/>
              <a:t>. </a:t>
            </a:r>
            <a:r>
              <a:rPr lang="ko-KR" altLang="en-US" sz="1400" dirty="0" smtClean="0"/>
              <a:t>이 </a:t>
            </a:r>
            <a:r>
              <a:rPr lang="ko-KR" altLang="en-US" sz="1400" dirty="0"/>
              <a:t>프로시저를 실행하기 위해서는 반드시 </a:t>
            </a:r>
            <a:r>
              <a:rPr lang="en-US" altLang="ko-KR" sz="1400" dirty="0" err="1"/>
              <a:t>Profile_Access</a:t>
            </a:r>
            <a:r>
              <a:rPr lang="en-US" altLang="ko-KR" sz="1400" dirty="0"/>
              <a:t> </a:t>
            </a:r>
            <a:r>
              <a:rPr lang="en-US" altLang="ko-KR" sz="1400" dirty="0" err="1"/>
              <a:t>privelege</a:t>
            </a:r>
            <a:r>
              <a:rPr lang="en-US" altLang="ko-KR" sz="1400" dirty="0"/>
              <a:t> </a:t>
            </a:r>
            <a:r>
              <a:rPr lang="ko-KR" altLang="en-US" sz="1400" dirty="0"/>
              <a:t>가지고 있어야 합니다</a:t>
            </a:r>
            <a:r>
              <a:rPr lang="en-US" altLang="ko-KR" sz="1400" dirty="0"/>
              <a:t>.</a:t>
            </a:r>
          </a:p>
          <a:p>
            <a:pPr marL="285750" indent="-285750">
              <a:buFont typeface="Arial" panose="020B0604020202020204" pitchFamily="34" charset="0"/>
              <a:buChar char="•"/>
            </a:pPr>
            <a:r>
              <a:rPr lang="en-US" altLang="ko-KR" sz="1400" dirty="0" err="1"/>
              <a:t>Profile_Access</a:t>
            </a:r>
            <a:r>
              <a:rPr lang="en-US" altLang="ko-KR" sz="1400" dirty="0"/>
              <a:t> </a:t>
            </a:r>
            <a:r>
              <a:rPr lang="en-US" altLang="ko-KR" sz="1400" dirty="0" err="1"/>
              <a:t>privelege</a:t>
            </a:r>
            <a:r>
              <a:rPr lang="ko-KR" altLang="en-US" sz="1400" dirty="0"/>
              <a:t>를 가진 </a:t>
            </a:r>
            <a:r>
              <a:rPr lang="en-US" altLang="ko-KR" sz="1400" dirty="0" err="1"/>
              <a:t>docuser</a:t>
            </a:r>
            <a:r>
              <a:rPr lang="ko-KR" altLang="en-US" sz="1400" dirty="0"/>
              <a:t>로 </a:t>
            </a:r>
            <a:r>
              <a:rPr lang="ko-KR" altLang="en-US" sz="1400" dirty="0" err="1"/>
              <a:t>로그인을</a:t>
            </a:r>
            <a:r>
              <a:rPr lang="ko-KR" altLang="en-US" sz="1400" dirty="0"/>
              <a:t> 한 후 유저 세션을 </a:t>
            </a:r>
            <a:r>
              <a:rPr lang="en-US" altLang="ko-KR" sz="1400" dirty="0"/>
              <a:t>U4202_00( U4202_01, U4202_02) </a:t>
            </a:r>
            <a:r>
              <a:rPr lang="ko-KR" altLang="en-US" sz="1400" dirty="0"/>
              <a:t>유저로 지정하고 세션 정보를 확인합니다</a:t>
            </a:r>
            <a:r>
              <a:rPr lang="en-US" altLang="ko-KR" sz="1400" dirty="0" smtClean="0"/>
              <a:t>. </a:t>
            </a:r>
          </a:p>
          <a:p>
            <a:pPr marL="285750" indent="-285750">
              <a:buFont typeface="Arial" panose="020B0604020202020204" pitchFamily="34" charset="0"/>
              <a:buChar char="•"/>
            </a:pPr>
            <a:r>
              <a:rPr lang="en-US" altLang="ko-KR" sz="1400" dirty="0" smtClean="0"/>
              <a:t>U4202_00</a:t>
            </a:r>
            <a:r>
              <a:rPr lang="en-US" altLang="ko-KR" sz="1400" dirty="0"/>
              <a:t>, U4202_01 </a:t>
            </a:r>
            <a:r>
              <a:rPr lang="ko-KR" altLang="en-US" sz="1400" dirty="0"/>
              <a:t>유저</a:t>
            </a:r>
            <a:r>
              <a:rPr lang="en-US" altLang="ko-KR" sz="1400" dirty="0"/>
              <a:t>(</a:t>
            </a:r>
            <a:r>
              <a:rPr lang="ko-KR" altLang="en-US" sz="1400" dirty="0"/>
              <a:t>세션</a:t>
            </a:r>
            <a:r>
              <a:rPr lang="en-US" altLang="ko-KR" sz="1400" dirty="0"/>
              <a:t>)</a:t>
            </a:r>
            <a:r>
              <a:rPr lang="ko-KR" altLang="en-US" sz="1400" dirty="0"/>
              <a:t>는 </a:t>
            </a:r>
            <a:r>
              <a:rPr lang="en-US" altLang="ko-KR" sz="1400" dirty="0"/>
              <a:t>AFOC_OP </a:t>
            </a:r>
            <a:r>
              <a:rPr lang="ko-KR" altLang="en-US" sz="1400" dirty="0"/>
              <a:t>그룹 소속의 </a:t>
            </a:r>
            <a:r>
              <a:rPr lang="en-US" altLang="ko-KR" sz="1400" dirty="0"/>
              <a:t>2</a:t>
            </a:r>
            <a:r>
              <a:rPr lang="ko-KR" altLang="en-US" sz="1400" dirty="0"/>
              <a:t>급 비밀취급인가자로서 </a:t>
            </a:r>
            <a:r>
              <a:rPr lang="en-US" altLang="ko-KR" sz="1400" dirty="0"/>
              <a:t>2</a:t>
            </a:r>
            <a:r>
              <a:rPr lang="ko-KR" altLang="en-US" sz="1400" dirty="0"/>
              <a:t>급</a:t>
            </a:r>
            <a:r>
              <a:rPr lang="en-US" altLang="ko-KR" sz="1400" dirty="0"/>
              <a:t>, 3</a:t>
            </a:r>
            <a:r>
              <a:rPr lang="ko-KR" altLang="en-US" sz="1400" dirty="0"/>
              <a:t>급</a:t>
            </a:r>
            <a:r>
              <a:rPr lang="en-US" altLang="ko-KR" sz="1400" dirty="0"/>
              <a:t>, </a:t>
            </a:r>
            <a:r>
              <a:rPr lang="ko-KR" altLang="en-US" sz="1400" dirty="0"/>
              <a:t>대외비 데이터에 액세스 할 수 있는 것을 확인할 수 있습니다</a:t>
            </a:r>
            <a:r>
              <a:rPr lang="en-US" altLang="ko-KR" sz="1400" dirty="0"/>
              <a:t>.</a:t>
            </a:r>
          </a:p>
          <a:p>
            <a:pPr marL="285750" indent="-285750">
              <a:buFont typeface="Arial" panose="020B0604020202020204" pitchFamily="34" charset="0"/>
              <a:buChar char="•"/>
            </a:pPr>
            <a:r>
              <a:rPr lang="en-US" altLang="ko-KR" sz="1400" dirty="0"/>
              <a:t>U4202_02 </a:t>
            </a:r>
            <a:r>
              <a:rPr lang="ko-KR" altLang="en-US" sz="1400" dirty="0"/>
              <a:t>유저는 </a:t>
            </a:r>
            <a:r>
              <a:rPr lang="en-US" altLang="ko-KR" sz="1400" dirty="0"/>
              <a:t>3</a:t>
            </a:r>
            <a:r>
              <a:rPr lang="ko-KR" altLang="en-US" sz="1400" dirty="0"/>
              <a:t>급 비밀취급인가자로서 </a:t>
            </a:r>
            <a:r>
              <a:rPr lang="en-US" altLang="ko-KR" sz="1400" dirty="0"/>
              <a:t>3</a:t>
            </a:r>
            <a:r>
              <a:rPr lang="ko-KR" altLang="en-US" sz="1400" dirty="0"/>
              <a:t>급</a:t>
            </a:r>
            <a:r>
              <a:rPr lang="en-US" altLang="ko-KR" sz="1400" dirty="0"/>
              <a:t>, </a:t>
            </a:r>
            <a:r>
              <a:rPr lang="ko-KR" altLang="en-US" sz="1400" dirty="0"/>
              <a:t>대외비 데이터에 액세스 할 수 있음을 확인 할 수 있습니다</a:t>
            </a:r>
            <a:r>
              <a:rPr lang="en-US" altLang="ko-KR" sz="1400" dirty="0" smtClean="0"/>
              <a:t>.</a:t>
            </a:r>
            <a:endParaRPr lang="en-US" altLang="ko-KR" sz="1400" dirty="0"/>
          </a:p>
        </p:txBody>
      </p:sp>
      <p:sp>
        <p:nvSpPr>
          <p:cNvPr id="5" name="직사각형 4"/>
          <p:cNvSpPr/>
          <p:nvPr/>
        </p:nvSpPr>
        <p:spPr>
          <a:xfrm>
            <a:off x="762000" y="3422687"/>
            <a:ext cx="10817628" cy="3108543"/>
          </a:xfrm>
          <a:prstGeom prst="rect">
            <a:avLst/>
          </a:prstGeom>
        </p:spPr>
        <p:txBody>
          <a:bodyPr wrap="square">
            <a:spAutoFit/>
          </a:bodyPr>
          <a:lstStyle/>
          <a:p>
            <a:r>
              <a:rPr lang="ko-KR" altLang="en-US" sz="1400" dirty="0" err="1"/>
              <a:t>conn</a:t>
            </a:r>
            <a:r>
              <a:rPr lang="ko-KR" altLang="en-US" sz="1400" dirty="0"/>
              <a:t> </a:t>
            </a:r>
            <a:r>
              <a:rPr lang="ko-KR" altLang="en-US" sz="1400" dirty="0" err="1" smtClean="0"/>
              <a:t>docuser</a:t>
            </a:r>
            <a:r>
              <a:rPr lang="ko-KR" altLang="en-US" sz="1400" dirty="0" smtClean="0"/>
              <a:t>/</a:t>
            </a:r>
            <a:r>
              <a:rPr lang="ko-KR" altLang="en-US" sz="1400" dirty="0" err="1" smtClean="0"/>
              <a:t>docuser</a:t>
            </a:r>
            <a:r>
              <a:rPr lang="ko-KR" altLang="en-US" sz="1400" dirty="0" smtClean="0"/>
              <a:t>@</a:t>
            </a:r>
            <a:r>
              <a:rPr lang="en-US" altLang="ko-KR" sz="1400" dirty="0" err="1" smtClean="0"/>
              <a:t>pdbxx</a:t>
            </a:r>
            <a:endParaRPr lang="ko-KR" altLang="en-US" sz="1400" dirty="0"/>
          </a:p>
          <a:p>
            <a:endParaRPr lang="en-US" altLang="ko-KR" sz="1400" dirty="0" smtClean="0"/>
          </a:p>
          <a:p>
            <a:r>
              <a:rPr lang="ko-KR" altLang="en-US" sz="1400" dirty="0" smtClean="0"/>
              <a:t>/* </a:t>
            </a:r>
            <a:r>
              <a:rPr lang="ko-KR" altLang="en-US" sz="1400" dirty="0"/>
              <a:t>U4202_00 </a:t>
            </a:r>
            <a:r>
              <a:rPr lang="ko-KR" altLang="en-US" sz="1400" dirty="0" err="1"/>
              <a:t>user</a:t>
            </a:r>
            <a:r>
              <a:rPr lang="ko-KR" altLang="en-US" sz="1400" dirty="0"/>
              <a:t> 세션으로 설정*/</a:t>
            </a:r>
          </a:p>
          <a:p>
            <a:r>
              <a:rPr lang="ko-KR" altLang="en-US" sz="1400" dirty="0" err="1" smtClean="0"/>
              <a:t>exec</a:t>
            </a:r>
            <a:r>
              <a:rPr lang="ko-KR" altLang="en-US" sz="1400" dirty="0" smtClean="0"/>
              <a:t> </a:t>
            </a:r>
            <a:r>
              <a:rPr lang="ko-KR" altLang="en-US" sz="1400" dirty="0" err="1"/>
              <a:t>sa_session.set_access_profile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'U4202_00');</a:t>
            </a:r>
          </a:p>
          <a:p>
            <a:endParaRPr lang="ko-KR" altLang="en-US" sz="1400" dirty="0"/>
          </a:p>
          <a:p>
            <a:r>
              <a:rPr lang="ko-KR" altLang="en-US" sz="1400" dirty="0"/>
              <a:t>SELECT </a:t>
            </a:r>
            <a:r>
              <a:rPr lang="ko-KR" altLang="en-US" sz="1400" dirty="0" err="1"/>
              <a:t>sa_session.sa_user_name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username</a:t>
            </a:r>
            <a:r>
              <a:rPr lang="ko-KR" altLang="en-US" sz="1400" dirty="0"/>
              <a:t>, </a:t>
            </a:r>
          </a:p>
          <a:p>
            <a:r>
              <a:rPr lang="ko-KR" altLang="en-US" sz="1400" dirty="0" err="1"/>
              <a:t>sa_session.label</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Session_label</a:t>
            </a:r>
            <a:r>
              <a:rPr lang="ko-KR" altLang="en-US" sz="1400" dirty="0"/>
              <a:t>,</a:t>
            </a:r>
          </a:p>
          <a:p>
            <a:r>
              <a:rPr lang="ko-KR" altLang="en-US" sz="1400" dirty="0" err="1"/>
              <a:t>sa_session.comp_read</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Comp_read</a:t>
            </a:r>
            <a:r>
              <a:rPr lang="ko-KR" altLang="en-US" sz="1400" dirty="0"/>
              <a:t>,</a:t>
            </a:r>
          </a:p>
          <a:p>
            <a:r>
              <a:rPr lang="ko-KR" altLang="en-US" sz="1400" dirty="0" err="1"/>
              <a:t>sa_session.group_read</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Group_read</a:t>
            </a:r>
            <a:r>
              <a:rPr lang="ko-KR" altLang="en-US" sz="1400" dirty="0"/>
              <a:t> </a:t>
            </a:r>
          </a:p>
          <a:p>
            <a:r>
              <a:rPr lang="ko-KR" altLang="en-US" sz="1400" dirty="0"/>
              <a:t> FROM </a:t>
            </a:r>
            <a:r>
              <a:rPr lang="ko-KR" altLang="en-US" sz="1400" dirty="0" err="1"/>
              <a:t>dual</a:t>
            </a:r>
            <a:r>
              <a:rPr lang="ko-KR" altLang="en-US" sz="1400" dirty="0"/>
              <a:t>;</a:t>
            </a:r>
          </a:p>
          <a:p>
            <a:endParaRPr lang="ko-KR" altLang="en-US" sz="1400" dirty="0"/>
          </a:p>
          <a:p>
            <a:r>
              <a:rPr lang="ko-KR" altLang="en-US" sz="1400" dirty="0"/>
              <a:t>USERNAME             SESSION_LABEL                  COMP_READ                      GROUP_READ</a:t>
            </a:r>
          </a:p>
          <a:p>
            <a:r>
              <a:rPr lang="ko-KR" altLang="en-US" sz="1400" dirty="0"/>
              <a:t>-------------------- ------------------------------ ------------------------------ ------------------------------</a:t>
            </a:r>
          </a:p>
          <a:p>
            <a:r>
              <a:rPr lang="ko-KR" altLang="en-US" sz="1400" dirty="0"/>
              <a:t>U4202_00             S:SA,CA,GA:AFOC_OP             SA,CA,GA                       AFOC_OP</a:t>
            </a:r>
          </a:p>
        </p:txBody>
      </p:sp>
    </p:spTree>
    <p:extLst>
      <p:ext uri="{BB962C8B-B14F-4D97-AF65-F5344CB8AC3E}">
        <p14:creationId xmlns:p14="http://schemas.microsoft.com/office/powerpoint/2010/main" val="332267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6" name="직사각형 5"/>
          <p:cNvSpPr/>
          <p:nvPr/>
        </p:nvSpPr>
        <p:spPr>
          <a:xfrm>
            <a:off x="762000" y="1144526"/>
            <a:ext cx="10177551" cy="2893100"/>
          </a:xfrm>
          <a:prstGeom prst="rect">
            <a:avLst/>
          </a:prstGeom>
        </p:spPr>
        <p:txBody>
          <a:bodyPr wrap="square">
            <a:spAutoFit/>
          </a:bodyPr>
          <a:lstStyle/>
          <a:p>
            <a:r>
              <a:rPr lang="en-US" altLang="ko-KR" sz="1400" dirty="0"/>
              <a:t>set line 200</a:t>
            </a:r>
          </a:p>
          <a:p>
            <a:r>
              <a:rPr lang="en-US" altLang="ko-KR" sz="1400" dirty="0"/>
              <a:t>col </a:t>
            </a:r>
            <a:r>
              <a:rPr lang="en-US" altLang="ko-KR" sz="1400" dirty="0" err="1"/>
              <a:t>dist_target</a:t>
            </a:r>
            <a:r>
              <a:rPr lang="en-US" altLang="ko-KR" sz="1400" dirty="0"/>
              <a:t> forma a30</a:t>
            </a:r>
          </a:p>
          <a:p>
            <a:r>
              <a:rPr lang="en-US" altLang="ko-KR" sz="1400" dirty="0"/>
              <a:t>col label format a30</a:t>
            </a:r>
          </a:p>
          <a:p>
            <a:r>
              <a:rPr lang="en-US" altLang="ko-KR" sz="1400" dirty="0"/>
              <a:t>col content format a30</a:t>
            </a:r>
          </a:p>
          <a:p>
            <a:endParaRPr lang="en-US" altLang="ko-KR" sz="1400" dirty="0" smtClean="0"/>
          </a:p>
          <a:p>
            <a:r>
              <a:rPr lang="en-US" altLang="ko-KR" sz="1400" dirty="0" smtClean="0"/>
              <a:t>select </a:t>
            </a:r>
            <a:r>
              <a:rPr lang="en-US" altLang="ko-KR" sz="1400" dirty="0" err="1"/>
              <a:t>doc_no,doc_creator,doc_type,doc_state</a:t>
            </a:r>
            <a:r>
              <a:rPr lang="en-US" altLang="ko-KR" sz="1400" dirty="0"/>
              <a:t>, </a:t>
            </a:r>
            <a:r>
              <a:rPr lang="en-US" altLang="ko-KR" sz="1400" dirty="0" err="1"/>
              <a:t>sign_org</a:t>
            </a:r>
            <a:r>
              <a:rPr lang="en-US" altLang="ko-KR" sz="1400" dirty="0"/>
              <a:t>, UTL_RAW.CAST_TO_VARCHAR2(content) as content from </a:t>
            </a:r>
            <a:r>
              <a:rPr lang="en-US" altLang="ko-KR" sz="1400" dirty="0" err="1"/>
              <a:t>docadmin.doc_t</a:t>
            </a:r>
            <a:r>
              <a:rPr lang="en-US" altLang="ko-KR" sz="1400" dirty="0"/>
              <a:t>;</a:t>
            </a:r>
          </a:p>
          <a:p>
            <a:endParaRPr lang="en-US" altLang="ko-KR" sz="1400" dirty="0" smtClean="0"/>
          </a:p>
          <a:p>
            <a:r>
              <a:rPr lang="en-US" altLang="ko-KR" sz="1400" dirty="0" smtClean="0"/>
              <a:t>DOC_NO</a:t>
            </a:r>
            <a:r>
              <a:rPr lang="en-US" altLang="ko-KR" sz="1400" dirty="0"/>
              <a:t>	   DOC_CREATOR		DOC_TYPE   DOC_STATE  SIGN_ORG		   CONTENT</a:t>
            </a:r>
          </a:p>
          <a:p>
            <a:r>
              <a:rPr lang="en-US" altLang="ko-KR" sz="1400" dirty="0"/>
              <a:t>---------- -------------------- ---------- ---------- -------------------- ------------------------------</a:t>
            </a:r>
          </a:p>
          <a:p>
            <a:r>
              <a:rPr lang="en-US" altLang="ko-KR" sz="1400" dirty="0"/>
              <a:t>20-0001    4202_01              2</a:t>
            </a:r>
            <a:r>
              <a:rPr lang="ko-KR" altLang="en-US" sz="1400" dirty="0"/>
              <a:t>급        결재       </a:t>
            </a:r>
            <a:r>
              <a:rPr lang="en-US" altLang="ko-KR" sz="1400" dirty="0"/>
              <a:t>AFOC_OP              20-0001 </a:t>
            </a:r>
            <a:r>
              <a:rPr lang="ko-KR" altLang="en-US" sz="1400" dirty="0"/>
              <a:t>문서는 </a:t>
            </a:r>
            <a:r>
              <a:rPr lang="en-US" altLang="ko-KR" sz="1400" dirty="0"/>
              <a:t>2</a:t>
            </a:r>
            <a:r>
              <a:rPr lang="ko-KR" altLang="en-US" sz="1400" dirty="0"/>
              <a:t>급 입니다</a:t>
            </a:r>
          </a:p>
          <a:p>
            <a:r>
              <a:rPr lang="en-US" altLang="ko-KR" sz="1400" dirty="0"/>
              <a:t>20-0002    4202_01              3</a:t>
            </a:r>
            <a:r>
              <a:rPr lang="ko-KR" altLang="en-US" sz="1400" dirty="0"/>
              <a:t>급        결재       </a:t>
            </a:r>
            <a:r>
              <a:rPr lang="en-US" altLang="ko-KR" sz="1400" dirty="0"/>
              <a:t>AFOC_OP              20-0002 </a:t>
            </a:r>
            <a:r>
              <a:rPr lang="ko-KR" altLang="en-US" sz="1400" dirty="0"/>
              <a:t>문서는 </a:t>
            </a:r>
            <a:r>
              <a:rPr lang="en-US" altLang="ko-KR" sz="1400" dirty="0"/>
              <a:t>3</a:t>
            </a:r>
            <a:r>
              <a:rPr lang="ko-KR" altLang="en-US" sz="1400" dirty="0"/>
              <a:t>급 입니다</a:t>
            </a:r>
          </a:p>
          <a:p>
            <a:r>
              <a:rPr lang="en-US" altLang="ko-KR" sz="1400" dirty="0"/>
              <a:t>20-0003    4202_02              </a:t>
            </a:r>
            <a:r>
              <a:rPr lang="ko-KR" altLang="en-US" sz="1400" dirty="0"/>
              <a:t>대외비     결재       </a:t>
            </a:r>
            <a:r>
              <a:rPr lang="en-US" altLang="ko-KR" sz="1400" dirty="0"/>
              <a:t>AFOC_OP              20-0003 </a:t>
            </a:r>
            <a:r>
              <a:rPr lang="ko-KR" altLang="en-US" sz="1400" dirty="0"/>
              <a:t>문서는 대외비 입니다</a:t>
            </a:r>
          </a:p>
        </p:txBody>
      </p:sp>
    </p:spTree>
    <p:extLst>
      <p:ext uri="{BB962C8B-B14F-4D97-AF65-F5344CB8AC3E}">
        <p14:creationId xmlns:p14="http://schemas.microsoft.com/office/powerpoint/2010/main" val="139574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7" name="직사각형 6"/>
          <p:cNvSpPr/>
          <p:nvPr/>
        </p:nvSpPr>
        <p:spPr>
          <a:xfrm>
            <a:off x="762000" y="1183074"/>
            <a:ext cx="11039889" cy="2492990"/>
          </a:xfrm>
          <a:prstGeom prst="rect">
            <a:avLst/>
          </a:prstGeom>
        </p:spPr>
        <p:txBody>
          <a:bodyPr wrap="square">
            <a:spAutoFit/>
          </a:bodyPr>
          <a:lstStyle/>
          <a:p>
            <a:r>
              <a:rPr lang="ko-KR" altLang="en-US" sz="1200" dirty="0"/>
              <a:t>/* U4202_01 </a:t>
            </a:r>
            <a:r>
              <a:rPr lang="ko-KR" altLang="en-US" sz="1200" dirty="0" err="1"/>
              <a:t>user</a:t>
            </a:r>
            <a:r>
              <a:rPr lang="ko-KR" altLang="en-US" sz="1200" dirty="0"/>
              <a:t> 세션으로 설정*/</a:t>
            </a:r>
          </a:p>
          <a:p>
            <a:r>
              <a:rPr lang="ko-KR" altLang="en-US" sz="1200" dirty="0" err="1"/>
              <a:t>exec</a:t>
            </a:r>
            <a:r>
              <a:rPr lang="ko-KR" altLang="en-US" sz="1200" dirty="0"/>
              <a:t> </a:t>
            </a:r>
            <a:r>
              <a:rPr lang="ko-KR" altLang="en-US" sz="1200" dirty="0" err="1"/>
              <a:t>sa_session.set_access_profile</a:t>
            </a:r>
            <a:r>
              <a:rPr lang="ko-KR" altLang="en-US" sz="1200" dirty="0"/>
              <a:t>(</a:t>
            </a:r>
            <a:r>
              <a:rPr lang="ko-KR" altLang="en-US" sz="1200" dirty="0" err="1"/>
              <a:t>policy_name</a:t>
            </a:r>
            <a:r>
              <a:rPr lang="ko-KR" altLang="en-US" sz="1200" dirty="0"/>
              <a:t> =&gt; '</a:t>
            </a:r>
            <a:r>
              <a:rPr lang="ko-KR" altLang="en-US" sz="1200" dirty="0" err="1"/>
              <a:t>doc_t_pol</a:t>
            </a:r>
            <a:r>
              <a:rPr lang="ko-KR" altLang="en-US" sz="1200" dirty="0"/>
              <a:t>', </a:t>
            </a:r>
            <a:r>
              <a:rPr lang="ko-KR" altLang="en-US" sz="1200" dirty="0" err="1"/>
              <a:t>user_name</a:t>
            </a:r>
            <a:r>
              <a:rPr lang="ko-KR" altLang="en-US" sz="1200" dirty="0"/>
              <a:t> =&gt; 'U4202_01');</a:t>
            </a:r>
          </a:p>
          <a:p>
            <a:r>
              <a:rPr lang="ko-KR" altLang="en-US" sz="1200" dirty="0"/>
              <a:t>SELECT </a:t>
            </a:r>
            <a:r>
              <a:rPr lang="ko-KR" altLang="en-US" sz="1200" dirty="0" err="1"/>
              <a:t>sa_session.sa_user_name</a:t>
            </a:r>
            <a:r>
              <a:rPr lang="ko-KR" altLang="en-US" sz="1200" dirty="0"/>
              <a:t>(</a:t>
            </a:r>
            <a:r>
              <a:rPr lang="ko-KR" altLang="en-US" sz="1200" dirty="0" err="1"/>
              <a:t>policy_name</a:t>
            </a:r>
            <a:r>
              <a:rPr lang="ko-KR" altLang="en-US" sz="1200" dirty="0"/>
              <a:t> =&gt; '</a:t>
            </a:r>
            <a:r>
              <a:rPr lang="ko-KR" altLang="en-US" sz="1200" dirty="0" err="1"/>
              <a:t>doc_t_pol</a:t>
            </a:r>
            <a:r>
              <a:rPr lang="ko-KR" altLang="en-US" sz="1200" dirty="0"/>
              <a:t>') </a:t>
            </a:r>
            <a:r>
              <a:rPr lang="ko-KR" altLang="en-US" sz="1200" dirty="0" err="1"/>
              <a:t>username</a:t>
            </a:r>
            <a:r>
              <a:rPr lang="ko-KR" altLang="en-US" sz="1200" dirty="0"/>
              <a:t> FROM </a:t>
            </a:r>
            <a:r>
              <a:rPr lang="ko-KR" altLang="en-US" sz="1200" dirty="0" err="1"/>
              <a:t>dual</a:t>
            </a:r>
            <a:r>
              <a:rPr lang="ko-KR" altLang="en-US" sz="1200" dirty="0"/>
              <a:t>;</a:t>
            </a:r>
          </a:p>
          <a:p>
            <a:r>
              <a:rPr lang="ko-KR" altLang="en-US" sz="1200" dirty="0"/>
              <a:t>USERNAME</a:t>
            </a:r>
          </a:p>
          <a:p>
            <a:r>
              <a:rPr lang="ko-KR" altLang="en-US" sz="1200" dirty="0"/>
              <a:t>--------------------</a:t>
            </a:r>
          </a:p>
          <a:p>
            <a:r>
              <a:rPr lang="ko-KR" altLang="en-US" sz="1200" dirty="0"/>
              <a:t>U4202_01</a:t>
            </a:r>
          </a:p>
          <a:p>
            <a:endParaRPr lang="ko-KR" altLang="en-US" sz="1200" dirty="0"/>
          </a:p>
          <a:p>
            <a:r>
              <a:rPr lang="ko-KR" altLang="en-US" sz="1200" dirty="0" err="1"/>
              <a:t>select</a:t>
            </a:r>
            <a:r>
              <a:rPr lang="ko-KR" altLang="en-US" sz="1200" dirty="0"/>
              <a:t> </a:t>
            </a:r>
            <a:r>
              <a:rPr lang="ko-KR" altLang="en-US" sz="1200" dirty="0" err="1"/>
              <a:t>doc_no,doc_creator,doc_type,doc_state</a:t>
            </a:r>
            <a:r>
              <a:rPr lang="ko-KR" altLang="en-US" sz="1200" dirty="0"/>
              <a:t>, </a:t>
            </a:r>
            <a:r>
              <a:rPr lang="ko-KR" altLang="en-US" sz="1200" dirty="0" err="1"/>
              <a:t>sign_org</a:t>
            </a:r>
            <a:r>
              <a:rPr lang="ko-KR" altLang="en-US" sz="1200" dirty="0"/>
              <a:t>, UTL_RAW.CAST_TO_VARCHAR2(</a:t>
            </a:r>
            <a:r>
              <a:rPr lang="ko-KR" altLang="en-US" sz="1200" dirty="0" err="1"/>
              <a:t>content</a:t>
            </a:r>
            <a:r>
              <a:rPr lang="ko-KR" altLang="en-US" sz="1200" dirty="0"/>
              <a:t>) </a:t>
            </a:r>
            <a:r>
              <a:rPr lang="ko-KR" altLang="en-US" sz="1200" dirty="0" err="1"/>
              <a:t>as</a:t>
            </a:r>
            <a:r>
              <a:rPr lang="ko-KR" altLang="en-US" sz="1200" dirty="0"/>
              <a:t> </a:t>
            </a:r>
            <a:r>
              <a:rPr lang="ko-KR" altLang="en-US" sz="1200" dirty="0" err="1"/>
              <a:t>content</a:t>
            </a:r>
            <a:r>
              <a:rPr lang="ko-KR" altLang="en-US" sz="1200" dirty="0"/>
              <a:t> </a:t>
            </a:r>
            <a:r>
              <a:rPr lang="ko-KR" altLang="en-US" sz="1200" dirty="0" err="1"/>
              <a:t>from</a:t>
            </a:r>
            <a:r>
              <a:rPr lang="ko-KR" altLang="en-US" sz="1200" dirty="0"/>
              <a:t> </a:t>
            </a:r>
            <a:r>
              <a:rPr lang="ko-KR" altLang="en-US" sz="1200" dirty="0" err="1"/>
              <a:t>docadmin.doc_t</a:t>
            </a:r>
            <a:r>
              <a:rPr lang="ko-KR" altLang="en-US" sz="1200" dirty="0"/>
              <a:t>;</a:t>
            </a:r>
          </a:p>
          <a:p>
            <a:r>
              <a:rPr lang="ko-KR" altLang="en-US" sz="1200" dirty="0"/>
              <a:t>DOC_NO	   DOC_CREATOR		DOC_TYPE   DOC_STATE  SIGN_ORG		   CONTENT</a:t>
            </a:r>
          </a:p>
          <a:p>
            <a:r>
              <a:rPr lang="ko-KR" altLang="en-US" sz="1200" dirty="0"/>
              <a:t>---------- -------------------- ---------- ---------- -------------------- ------------------------------</a:t>
            </a:r>
          </a:p>
          <a:p>
            <a:r>
              <a:rPr lang="ko-KR" altLang="en-US" sz="1200" dirty="0"/>
              <a:t>20-0001    4202_01              2급        결재       AFOC_OP              20-0001 문서는 2급 입니다</a:t>
            </a:r>
          </a:p>
          <a:p>
            <a:r>
              <a:rPr lang="ko-KR" altLang="en-US" sz="1200" dirty="0"/>
              <a:t>20-0002    4202_01              3급        결재       AFOC_OP              20-0002 문서는 3급 입니다</a:t>
            </a:r>
          </a:p>
          <a:p>
            <a:r>
              <a:rPr lang="ko-KR" altLang="en-US" sz="1200" dirty="0"/>
              <a:t>20-0003    4202_02              대외비     결재       AFOC_OP              20-0003 문서는 대외비 입니다</a:t>
            </a:r>
          </a:p>
        </p:txBody>
      </p:sp>
      <p:sp>
        <p:nvSpPr>
          <p:cNvPr id="5" name="직사각형 4"/>
          <p:cNvSpPr/>
          <p:nvPr/>
        </p:nvSpPr>
        <p:spPr>
          <a:xfrm>
            <a:off x="762000" y="3803208"/>
            <a:ext cx="10316094" cy="2492990"/>
          </a:xfrm>
          <a:prstGeom prst="rect">
            <a:avLst/>
          </a:prstGeom>
        </p:spPr>
        <p:txBody>
          <a:bodyPr wrap="square">
            <a:spAutoFit/>
          </a:bodyPr>
          <a:lstStyle/>
          <a:p>
            <a:r>
              <a:rPr lang="ko-KR" altLang="en-US" sz="1200" dirty="0"/>
              <a:t>/* U4202_02 </a:t>
            </a:r>
            <a:r>
              <a:rPr lang="ko-KR" altLang="en-US" sz="1200" dirty="0" err="1"/>
              <a:t>user</a:t>
            </a:r>
            <a:r>
              <a:rPr lang="ko-KR" altLang="en-US" sz="1200" dirty="0"/>
              <a:t> 세션으로 설정*/</a:t>
            </a:r>
          </a:p>
          <a:p>
            <a:r>
              <a:rPr lang="ko-KR" altLang="en-US" sz="1200" dirty="0" err="1"/>
              <a:t>exec</a:t>
            </a:r>
            <a:r>
              <a:rPr lang="ko-KR" altLang="en-US" sz="1200" dirty="0"/>
              <a:t> </a:t>
            </a:r>
            <a:r>
              <a:rPr lang="ko-KR" altLang="en-US" sz="1200" dirty="0" err="1"/>
              <a:t>sa_session.set_access_profile</a:t>
            </a:r>
            <a:r>
              <a:rPr lang="ko-KR" altLang="en-US" sz="1200" dirty="0"/>
              <a:t>(</a:t>
            </a:r>
            <a:r>
              <a:rPr lang="ko-KR" altLang="en-US" sz="1200" dirty="0" err="1"/>
              <a:t>policy_name</a:t>
            </a:r>
            <a:r>
              <a:rPr lang="ko-KR" altLang="en-US" sz="1200" dirty="0"/>
              <a:t> =&gt; '</a:t>
            </a:r>
            <a:r>
              <a:rPr lang="ko-KR" altLang="en-US" sz="1200" dirty="0" err="1"/>
              <a:t>doc_t_pol</a:t>
            </a:r>
            <a:r>
              <a:rPr lang="ko-KR" altLang="en-US" sz="1200" dirty="0"/>
              <a:t>', </a:t>
            </a:r>
            <a:r>
              <a:rPr lang="ko-KR" altLang="en-US" sz="1200" dirty="0" err="1"/>
              <a:t>user_name</a:t>
            </a:r>
            <a:r>
              <a:rPr lang="ko-KR" altLang="en-US" sz="1200" dirty="0"/>
              <a:t> =&gt; 'U4202_02');</a:t>
            </a:r>
          </a:p>
          <a:p>
            <a:r>
              <a:rPr lang="ko-KR" altLang="en-US" sz="1200" dirty="0"/>
              <a:t>SELECT </a:t>
            </a:r>
            <a:r>
              <a:rPr lang="ko-KR" altLang="en-US" sz="1200" dirty="0" err="1"/>
              <a:t>sa_session.sa_user_name</a:t>
            </a:r>
            <a:r>
              <a:rPr lang="ko-KR" altLang="en-US" sz="1200" dirty="0"/>
              <a:t>(</a:t>
            </a:r>
            <a:r>
              <a:rPr lang="ko-KR" altLang="en-US" sz="1200" dirty="0" err="1"/>
              <a:t>policy_name</a:t>
            </a:r>
            <a:r>
              <a:rPr lang="ko-KR" altLang="en-US" sz="1200" dirty="0"/>
              <a:t> =&gt; '</a:t>
            </a:r>
            <a:r>
              <a:rPr lang="ko-KR" altLang="en-US" sz="1200" dirty="0" err="1"/>
              <a:t>doc_t_pol</a:t>
            </a:r>
            <a:r>
              <a:rPr lang="ko-KR" altLang="en-US" sz="1200" dirty="0"/>
              <a:t>') </a:t>
            </a:r>
            <a:r>
              <a:rPr lang="ko-KR" altLang="en-US" sz="1200" dirty="0" err="1"/>
              <a:t>username</a:t>
            </a:r>
            <a:r>
              <a:rPr lang="ko-KR" altLang="en-US" sz="1200" dirty="0"/>
              <a:t> FROM </a:t>
            </a:r>
            <a:r>
              <a:rPr lang="ko-KR" altLang="en-US" sz="1200" dirty="0" err="1"/>
              <a:t>dual</a:t>
            </a:r>
            <a:r>
              <a:rPr lang="ko-KR" altLang="en-US" sz="1200" dirty="0"/>
              <a:t>;</a:t>
            </a:r>
          </a:p>
          <a:p>
            <a:r>
              <a:rPr lang="ko-KR" altLang="en-US" sz="1200" dirty="0"/>
              <a:t>USERNAME</a:t>
            </a:r>
          </a:p>
          <a:p>
            <a:r>
              <a:rPr lang="ko-KR" altLang="en-US" sz="1200" dirty="0"/>
              <a:t>--------------------</a:t>
            </a:r>
          </a:p>
          <a:p>
            <a:r>
              <a:rPr lang="ko-KR" altLang="en-US" sz="1200" dirty="0"/>
              <a:t>U4202_02</a:t>
            </a:r>
          </a:p>
          <a:p>
            <a:endParaRPr lang="ko-KR" altLang="en-US" sz="1200" dirty="0"/>
          </a:p>
          <a:p>
            <a:r>
              <a:rPr lang="ko-KR" altLang="en-US" sz="1200" dirty="0" err="1"/>
              <a:t>select</a:t>
            </a:r>
            <a:r>
              <a:rPr lang="ko-KR" altLang="en-US" sz="1200" dirty="0"/>
              <a:t> </a:t>
            </a:r>
            <a:r>
              <a:rPr lang="ko-KR" altLang="en-US" sz="1200" dirty="0" err="1"/>
              <a:t>doc_no,doc_creator,doc_type,doc_state</a:t>
            </a:r>
            <a:r>
              <a:rPr lang="ko-KR" altLang="en-US" sz="1200" dirty="0"/>
              <a:t>, </a:t>
            </a:r>
            <a:r>
              <a:rPr lang="ko-KR" altLang="en-US" sz="1200" dirty="0" err="1"/>
              <a:t>sign_org</a:t>
            </a:r>
            <a:r>
              <a:rPr lang="ko-KR" altLang="en-US" sz="1200" dirty="0"/>
              <a:t>, UTL_RAW.CAST_TO_VARCHAR2(</a:t>
            </a:r>
            <a:r>
              <a:rPr lang="ko-KR" altLang="en-US" sz="1200" dirty="0" err="1"/>
              <a:t>content</a:t>
            </a:r>
            <a:r>
              <a:rPr lang="ko-KR" altLang="en-US" sz="1200" dirty="0"/>
              <a:t>) </a:t>
            </a:r>
            <a:r>
              <a:rPr lang="ko-KR" altLang="en-US" sz="1200" dirty="0" err="1"/>
              <a:t>as</a:t>
            </a:r>
            <a:r>
              <a:rPr lang="ko-KR" altLang="en-US" sz="1200" dirty="0"/>
              <a:t> </a:t>
            </a:r>
            <a:r>
              <a:rPr lang="ko-KR" altLang="en-US" sz="1200" dirty="0" err="1"/>
              <a:t>content</a:t>
            </a:r>
            <a:r>
              <a:rPr lang="ko-KR" altLang="en-US" sz="1200" dirty="0"/>
              <a:t> </a:t>
            </a:r>
            <a:r>
              <a:rPr lang="ko-KR" altLang="en-US" sz="1200" dirty="0" err="1"/>
              <a:t>from</a:t>
            </a:r>
            <a:r>
              <a:rPr lang="ko-KR" altLang="en-US" sz="1200" dirty="0"/>
              <a:t> </a:t>
            </a:r>
            <a:r>
              <a:rPr lang="ko-KR" altLang="en-US" sz="1200" dirty="0" err="1"/>
              <a:t>docadmin.doc_t</a:t>
            </a:r>
            <a:r>
              <a:rPr lang="ko-KR" altLang="en-US" sz="1200" dirty="0"/>
              <a:t>;</a:t>
            </a:r>
          </a:p>
          <a:p>
            <a:endParaRPr lang="ko-KR" altLang="en-US" sz="1200" dirty="0"/>
          </a:p>
          <a:p>
            <a:r>
              <a:rPr lang="ko-KR" altLang="en-US" sz="1200" dirty="0"/>
              <a:t>DOC_NO	   DOC_CREATOR		DOC_TYPE   DOC_STATE  SIGN_ORG		   CONTENT</a:t>
            </a:r>
          </a:p>
          <a:p>
            <a:r>
              <a:rPr lang="ko-KR" altLang="en-US" sz="1200" dirty="0"/>
              <a:t>---------- -------------------- ---------- ---------- -------------------- ------------------------------</a:t>
            </a:r>
          </a:p>
          <a:p>
            <a:r>
              <a:rPr lang="ko-KR" altLang="en-US" sz="1200" dirty="0"/>
              <a:t>20-0002    4202_01              3급        결재       AFOC_OP              20-0002 문서는 3급 입니다</a:t>
            </a:r>
          </a:p>
          <a:p>
            <a:r>
              <a:rPr lang="ko-KR" altLang="en-US" sz="1200" dirty="0"/>
              <a:t>20-0003    4202_02              대외비     결재       AFOC_OP              20-0003 문서는 대외비 입니다</a:t>
            </a:r>
          </a:p>
        </p:txBody>
      </p:sp>
    </p:spTree>
    <p:extLst>
      <p:ext uri="{BB962C8B-B14F-4D97-AF65-F5344CB8AC3E}">
        <p14:creationId xmlns:p14="http://schemas.microsoft.com/office/powerpoint/2010/main" val="21468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8" name="직사각형 7"/>
          <p:cNvSpPr/>
          <p:nvPr/>
        </p:nvSpPr>
        <p:spPr>
          <a:xfrm>
            <a:off x="870064" y="1144526"/>
            <a:ext cx="10377056" cy="2277547"/>
          </a:xfrm>
          <a:prstGeom prst="rect">
            <a:avLst/>
          </a:prstGeom>
        </p:spPr>
        <p:txBody>
          <a:bodyPr wrap="square">
            <a:spAutoFit/>
          </a:bodyPr>
          <a:lstStyle/>
          <a:p>
            <a:r>
              <a:rPr lang="en-US" altLang="ko-KR" sz="1600" dirty="0" smtClean="0"/>
              <a:t>8.2 </a:t>
            </a:r>
            <a:r>
              <a:rPr lang="ko-KR" altLang="en-US" sz="1600" dirty="0"/>
              <a:t>데이터 접근통제 </a:t>
            </a:r>
            <a:r>
              <a:rPr lang="ko-KR" altLang="en-US" sz="1600" dirty="0" smtClean="0"/>
              <a:t>테스트</a:t>
            </a:r>
            <a:r>
              <a:rPr lang="en-US" altLang="ko-KR" sz="1600" dirty="0" smtClean="0"/>
              <a:t>(update)</a:t>
            </a:r>
          </a:p>
          <a:p>
            <a:pPr marL="285750" indent="-285750">
              <a:buFont typeface="Arial" panose="020B0604020202020204" pitchFamily="34" charset="0"/>
              <a:buChar char="•"/>
            </a:pPr>
            <a:r>
              <a:rPr lang="en-US" altLang="ko-KR" sz="1400" dirty="0"/>
              <a:t>AFOC_OP </a:t>
            </a:r>
            <a:r>
              <a:rPr lang="ko-KR" altLang="en-US" sz="1400" dirty="0"/>
              <a:t>소속의 </a:t>
            </a:r>
            <a:r>
              <a:rPr lang="ko-KR" altLang="en-US" sz="1400" dirty="0" err="1"/>
              <a:t>비밀서약자</a:t>
            </a:r>
            <a:r>
              <a:rPr lang="ko-KR" altLang="en-US" sz="1400" dirty="0"/>
              <a:t> 권한</a:t>
            </a:r>
            <a:r>
              <a:rPr lang="en-US" altLang="ko-KR" sz="1400" dirty="0"/>
              <a:t>('GA')</a:t>
            </a:r>
            <a:r>
              <a:rPr lang="ko-KR" altLang="en-US" sz="1400" dirty="0"/>
              <a:t>을 가지는 </a:t>
            </a:r>
            <a:r>
              <a:rPr lang="en-US" altLang="ko-KR" sz="1400" dirty="0"/>
              <a:t>U4203_03 </a:t>
            </a:r>
            <a:r>
              <a:rPr lang="ko-KR" altLang="en-US" sz="1400" dirty="0"/>
              <a:t>유저 세션은 대외비</a:t>
            </a:r>
            <a:r>
              <a:rPr lang="en-US" altLang="ko-KR" sz="1400" dirty="0"/>
              <a:t>('R') </a:t>
            </a:r>
            <a:r>
              <a:rPr lang="ko-KR" altLang="en-US" sz="1400" dirty="0"/>
              <a:t>문서에 액세스 권한만 가지고 있기 때문에 대외비 문서를 포함한 </a:t>
            </a:r>
            <a:r>
              <a:rPr lang="en-US" altLang="ko-KR" sz="1400" dirty="0"/>
              <a:t>2</a:t>
            </a:r>
            <a:r>
              <a:rPr lang="ko-KR" altLang="en-US" sz="1400" dirty="0"/>
              <a:t>급</a:t>
            </a:r>
            <a:r>
              <a:rPr lang="en-US" altLang="ko-KR" sz="1400" dirty="0"/>
              <a:t>(S), 3</a:t>
            </a:r>
            <a:r>
              <a:rPr lang="ko-KR" altLang="en-US" sz="1400" dirty="0"/>
              <a:t>급</a:t>
            </a:r>
            <a:r>
              <a:rPr lang="en-US" altLang="ko-KR" sz="1400" dirty="0"/>
              <a:t>(C) </a:t>
            </a:r>
            <a:r>
              <a:rPr lang="ko-KR" altLang="en-US" sz="1400" dirty="0"/>
              <a:t>문서의 수정은 허용하지 않습니다</a:t>
            </a:r>
            <a:r>
              <a:rPr lang="en-US" altLang="ko-KR" sz="1400" dirty="0"/>
              <a:t>. </a:t>
            </a:r>
          </a:p>
          <a:p>
            <a:pPr marL="285750" indent="-285750">
              <a:buFont typeface="Arial" panose="020B0604020202020204" pitchFamily="34" charset="0"/>
              <a:buChar char="•"/>
            </a:pPr>
            <a:r>
              <a:rPr lang="ko-KR" altLang="en-US" sz="1400" dirty="0"/>
              <a:t>아래 예제에서 </a:t>
            </a:r>
            <a:r>
              <a:rPr lang="ko-KR" altLang="en-US" sz="1400" dirty="0" err="1"/>
              <a:t>처럼</a:t>
            </a:r>
            <a:r>
              <a:rPr lang="ko-KR" altLang="en-US" sz="1400" dirty="0"/>
              <a:t> </a:t>
            </a:r>
            <a:r>
              <a:rPr lang="en-US" altLang="ko-KR" sz="1400" dirty="0"/>
              <a:t>2</a:t>
            </a:r>
            <a:r>
              <a:rPr lang="ko-KR" altLang="en-US" sz="1400" dirty="0"/>
              <a:t>급</a:t>
            </a:r>
            <a:r>
              <a:rPr lang="en-US" altLang="ko-KR" sz="1400" dirty="0"/>
              <a:t>, 3</a:t>
            </a:r>
            <a:r>
              <a:rPr lang="ko-KR" altLang="en-US" sz="1400" dirty="0"/>
              <a:t>급 문서의 경우는 </a:t>
            </a:r>
            <a:r>
              <a:rPr lang="en-US" altLang="ko-KR" sz="1400" dirty="0"/>
              <a:t>Update </a:t>
            </a:r>
            <a:r>
              <a:rPr lang="ko-KR" altLang="en-US" sz="1400" dirty="0" err="1"/>
              <a:t>조건절에서</a:t>
            </a:r>
            <a:r>
              <a:rPr lang="ko-KR" altLang="en-US" sz="1400" dirty="0"/>
              <a:t> 부터 </a:t>
            </a:r>
            <a:r>
              <a:rPr lang="en-US" altLang="ko-KR" sz="1400" dirty="0"/>
              <a:t>2</a:t>
            </a:r>
            <a:r>
              <a:rPr lang="ko-KR" altLang="en-US" sz="1400" dirty="0"/>
              <a:t>급</a:t>
            </a:r>
            <a:r>
              <a:rPr lang="en-US" altLang="ko-KR" sz="1400" dirty="0"/>
              <a:t>, 3</a:t>
            </a:r>
            <a:r>
              <a:rPr lang="ko-KR" altLang="en-US" sz="1400" dirty="0"/>
              <a:t>급 문서에 액세스를 하지 못했기 때문에 </a:t>
            </a:r>
            <a:r>
              <a:rPr lang="en-US" altLang="ko-KR" sz="1400" dirty="0"/>
              <a:t>"0"</a:t>
            </a:r>
            <a:r>
              <a:rPr lang="ko-KR" altLang="en-US" sz="1400" dirty="0"/>
              <a:t>건 </a:t>
            </a:r>
            <a:r>
              <a:rPr lang="en-US" altLang="ko-KR" sz="1400" dirty="0"/>
              <a:t>updated </a:t>
            </a:r>
            <a:r>
              <a:rPr lang="ko-KR" altLang="en-US" sz="1400" dirty="0"/>
              <a:t>됐다고 </a:t>
            </a:r>
            <a:r>
              <a:rPr lang="ko-KR" altLang="en-US" sz="1400" dirty="0" err="1"/>
              <a:t>메세지가</a:t>
            </a:r>
            <a:r>
              <a:rPr lang="ko-KR" altLang="en-US" sz="1400" dirty="0"/>
              <a:t> </a:t>
            </a:r>
            <a:r>
              <a:rPr lang="ko-KR" altLang="en-US" sz="1400" dirty="0" err="1"/>
              <a:t>리턴되지만</a:t>
            </a:r>
            <a:r>
              <a:rPr lang="en-US" altLang="ko-KR" sz="1400" dirty="0"/>
              <a:t>, </a:t>
            </a:r>
          </a:p>
          <a:p>
            <a:pPr marL="285750" indent="-285750">
              <a:buFont typeface="Arial" panose="020B0604020202020204" pitchFamily="34" charset="0"/>
              <a:buChar char="•"/>
            </a:pPr>
            <a:r>
              <a:rPr lang="ko-KR" altLang="en-US" sz="1400" dirty="0"/>
              <a:t>대외비를 수정하는 </a:t>
            </a:r>
            <a:r>
              <a:rPr lang="en-US" altLang="ko-KR" sz="1400" dirty="0"/>
              <a:t>update </a:t>
            </a:r>
            <a:r>
              <a:rPr lang="ko-KR" altLang="en-US" sz="1400" dirty="0"/>
              <a:t>문에서는 </a:t>
            </a:r>
            <a:r>
              <a:rPr lang="en-US" altLang="ko-KR" sz="1400" dirty="0"/>
              <a:t>"ORA-12406: unauthorized SQL statement for policy DOC_T_POL"</a:t>
            </a:r>
            <a:r>
              <a:rPr lang="ko-KR" altLang="en-US" sz="1400" dirty="0"/>
              <a:t>와 같은 에러메세지가 </a:t>
            </a:r>
            <a:r>
              <a:rPr lang="ko-KR" altLang="en-US" sz="1400" dirty="0" err="1"/>
              <a:t>리턴되면서</a:t>
            </a:r>
            <a:r>
              <a:rPr lang="ko-KR" altLang="en-US" sz="1400" dirty="0"/>
              <a:t> </a:t>
            </a:r>
            <a:r>
              <a:rPr lang="en-US" altLang="ko-KR" sz="1400" dirty="0"/>
              <a:t>policy</a:t>
            </a:r>
            <a:r>
              <a:rPr lang="ko-KR" altLang="en-US" sz="1400" dirty="0"/>
              <a:t>에 의해 거부됨을 확인 할 수 있습니다</a:t>
            </a:r>
            <a:r>
              <a:rPr lang="en-US" altLang="ko-KR" sz="1400" dirty="0"/>
              <a:t>. </a:t>
            </a:r>
          </a:p>
          <a:p>
            <a:pPr marL="285750" indent="-285750">
              <a:buFont typeface="Arial" panose="020B0604020202020204" pitchFamily="34" charset="0"/>
              <a:buChar char="•"/>
            </a:pPr>
            <a:r>
              <a:rPr lang="ko-KR" altLang="en-US" sz="1400" dirty="0"/>
              <a:t>아울러 </a:t>
            </a:r>
            <a:r>
              <a:rPr lang="en-US" altLang="ko-KR" sz="1400" dirty="0"/>
              <a:t>U4202_03 </a:t>
            </a:r>
            <a:r>
              <a:rPr lang="ko-KR" altLang="en-US" sz="1400" dirty="0"/>
              <a:t>유저 세션은 대외비 문서는 </a:t>
            </a:r>
            <a:r>
              <a:rPr lang="en-US" altLang="ko-KR" sz="1400" dirty="0"/>
              <a:t>insert</a:t>
            </a:r>
            <a:r>
              <a:rPr lang="ko-KR" altLang="en-US" sz="1400" dirty="0"/>
              <a:t>를 허용하지만 변경이 거부됨을 확인 할 수 있습니다</a:t>
            </a:r>
            <a:r>
              <a:rPr lang="en-US" altLang="ko-KR" sz="1400" dirty="0"/>
              <a:t>.</a:t>
            </a:r>
          </a:p>
          <a:p>
            <a:pPr marL="285750" indent="-285750">
              <a:buFont typeface="Arial" panose="020B0604020202020204" pitchFamily="34" charset="0"/>
              <a:buChar char="•"/>
            </a:pPr>
            <a:r>
              <a:rPr lang="ko-KR" altLang="en-US" sz="1400" dirty="0"/>
              <a:t>특히</a:t>
            </a:r>
            <a:r>
              <a:rPr lang="en-US" altLang="ko-KR" sz="1400" dirty="0"/>
              <a:t>, </a:t>
            </a:r>
            <a:r>
              <a:rPr lang="ko-KR" altLang="en-US" sz="1400" dirty="0"/>
              <a:t>이 예제에서는 유저 세션에 </a:t>
            </a:r>
            <a:r>
              <a:rPr lang="en-US" altLang="ko-KR" sz="1400" dirty="0"/>
              <a:t>compartment, group</a:t>
            </a:r>
            <a:r>
              <a:rPr lang="ko-KR" altLang="en-US" sz="1400" dirty="0"/>
              <a:t>에 대한 </a:t>
            </a:r>
            <a:r>
              <a:rPr lang="en-US" altLang="ko-KR" sz="1400" dirty="0"/>
              <a:t>Read only </a:t>
            </a:r>
            <a:r>
              <a:rPr lang="ko-KR" altLang="en-US" sz="1400" dirty="0"/>
              <a:t>권한만을 부여 했기 때문에 </a:t>
            </a:r>
            <a:r>
              <a:rPr lang="en-US" altLang="ko-KR" sz="1400" dirty="0"/>
              <a:t>Data label </a:t>
            </a:r>
            <a:r>
              <a:rPr lang="ko-KR" altLang="en-US" sz="1400" dirty="0"/>
              <a:t>값에 </a:t>
            </a:r>
            <a:r>
              <a:rPr lang="en-US" altLang="ko-KR" sz="1400" dirty="0" err="1"/>
              <a:t>compartmant</a:t>
            </a:r>
            <a:r>
              <a:rPr lang="en-US" altLang="ko-KR" sz="1400" dirty="0"/>
              <a:t>, group</a:t>
            </a:r>
            <a:r>
              <a:rPr lang="ko-KR" altLang="en-US" sz="1400" dirty="0"/>
              <a:t>이 포함 된 데이터는 </a:t>
            </a:r>
            <a:r>
              <a:rPr lang="en-US" altLang="ko-KR" sz="1400" dirty="0"/>
              <a:t>"delete" </a:t>
            </a:r>
            <a:r>
              <a:rPr lang="ko-KR" altLang="en-US" sz="1400" dirty="0" err="1"/>
              <a:t>작업수행을</a:t>
            </a:r>
            <a:r>
              <a:rPr lang="ko-KR" altLang="en-US" sz="1400" dirty="0"/>
              <a:t> 할 수 없는 것을 확인 할 수 있을 것입니다</a:t>
            </a:r>
            <a:r>
              <a:rPr lang="en-US" altLang="ko-KR" sz="1400" dirty="0"/>
              <a:t>.</a:t>
            </a:r>
            <a:endParaRPr lang="en-US" altLang="ko-KR" sz="1400" dirty="0" smtClean="0"/>
          </a:p>
        </p:txBody>
      </p:sp>
    </p:spTree>
    <p:extLst>
      <p:ext uri="{BB962C8B-B14F-4D97-AF65-F5344CB8AC3E}">
        <p14:creationId xmlns:p14="http://schemas.microsoft.com/office/powerpoint/2010/main" val="382804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57</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8" name="직사각형 7"/>
          <p:cNvSpPr/>
          <p:nvPr/>
        </p:nvSpPr>
        <p:spPr>
          <a:xfrm>
            <a:off x="870064" y="1144526"/>
            <a:ext cx="10377056" cy="2277547"/>
          </a:xfrm>
          <a:prstGeom prst="rect">
            <a:avLst/>
          </a:prstGeom>
        </p:spPr>
        <p:txBody>
          <a:bodyPr wrap="square">
            <a:spAutoFit/>
          </a:bodyPr>
          <a:lstStyle/>
          <a:p>
            <a:r>
              <a:rPr lang="en-US" altLang="ko-KR" sz="1600" dirty="0" smtClean="0"/>
              <a:t>8.2 </a:t>
            </a:r>
            <a:r>
              <a:rPr lang="ko-KR" altLang="en-US" sz="1600" dirty="0"/>
              <a:t>데이터 접근통제 </a:t>
            </a:r>
            <a:r>
              <a:rPr lang="ko-KR" altLang="en-US" sz="1600" dirty="0" smtClean="0"/>
              <a:t>테스트</a:t>
            </a:r>
            <a:r>
              <a:rPr lang="en-US" altLang="ko-KR" sz="1600" dirty="0" smtClean="0"/>
              <a:t>(update)</a:t>
            </a:r>
          </a:p>
          <a:p>
            <a:pPr marL="285750" indent="-285750">
              <a:buFont typeface="Arial" panose="020B0604020202020204" pitchFamily="34" charset="0"/>
              <a:buChar char="•"/>
            </a:pPr>
            <a:r>
              <a:rPr lang="en-US" altLang="ko-KR" sz="1400" dirty="0"/>
              <a:t>AFOC_OP </a:t>
            </a:r>
            <a:r>
              <a:rPr lang="ko-KR" altLang="en-US" sz="1400" dirty="0"/>
              <a:t>소속의 </a:t>
            </a:r>
            <a:r>
              <a:rPr lang="ko-KR" altLang="en-US" sz="1400" dirty="0" err="1"/>
              <a:t>비밀서약자</a:t>
            </a:r>
            <a:r>
              <a:rPr lang="ko-KR" altLang="en-US" sz="1400" dirty="0"/>
              <a:t> 권한</a:t>
            </a:r>
            <a:r>
              <a:rPr lang="en-US" altLang="ko-KR" sz="1400" dirty="0"/>
              <a:t>('GA')</a:t>
            </a:r>
            <a:r>
              <a:rPr lang="ko-KR" altLang="en-US" sz="1400" dirty="0"/>
              <a:t>을 가지는 </a:t>
            </a:r>
            <a:r>
              <a:rPr lang="en-US" altLang="ko-KR" sz="1400" dirty="0"/>
              <a:t>U4203_03 </a:t>
            </a:r>
            <a:r>
              <a:rPr lang="ko-KR" altLang="en-US" sz="1400" dirty="0"/>
              <a:t>유저 세션은 대외비</a:t>
            </a:r>
            <a:r>
              <a:rPr lang="en-US" altLang="ko-KR" sz="1400" dirty="0"/>
              <a:t>('R') </a:t>
            </a:r>
            <a:r>
              <a:rPr lang="ko-KR" altLang="en-US" sz="1400" dirty="0"/>
              <a:t>문서에 액세스 권한만 가지고 있기 때문에 대외비 문서를 포함한 </a:t>
            </a:r>
            <a:r>
              <a:rPr lang="en-US" altLang="ko-KR" sz="1400" dirty="0"/>
              <a:t>2</a:t>
            </a:r>
            <a:r>
              <a:rPr lang="ko-KR" altLang="en-US" sz="1400" dirty="0"/>
              <a:t>급</a:t>
            </a:r>
            <a:r>
              <a:rPr lang="en-US" altLang="ko-KR" sz="1400" dirty="0"/>
              <a:t>(S), 3</a:t>
            </a:r>
            <a:r>
              <a:rPr lang="ko-KR" altLang="en-US" sz="1400" dirty="0"/>
              <a:t>급</a:t>
            </a:r>
            <a:r>
              <a:rPr lang="en-US" altLang="ko-KR" sz="1400" dirty="0"/>
              <a:t>(C) </a:t>
            </a:r>
            <a:r>
              <a:rPr lang="ko-KR" altLang="en-US" sz="1400" dirty="0"/>
              <a:t>문서의 수정은 허용하지 않습니다</a:t>
            </a:r>
            <a:r>
              <a:rPr lang="en-US" altLang="ko-KR" sz="1400" dirty="0"/>
              <a:t>. </a:t>
            </a:r>
          </a:p>
          <a:p>
            <a:pPr marL="285750" indent="-285750">
              <a:buFont typeface="Arial" panose="020B0604020202020204" pitchFamily="34" charset="0"/>
              <a:buChar char="•"/>
            </a:pPr>
            <a:r>
              <a:rPr lang="ko-KR" altLang="en-US" sz="1400" dirty="0"/>
              <a:t>아래 예제에서 </a:t>
            </a:r>
            <a:r>
              <a:rPr lang="ko-KR" altLang="en-US" sz="1400" dirty="0" err="1"/>
              <a:t>처럼</a:t>
            </a:r>
            <a:r>
              <a:rPr lang="ko-KR" altLang="en-US" sz="1400" dirty="0"/>
              <a:t> </a:t>
            </a:r>
            <a:r>
              <a:rPr lang="en-US" altLang="ko-KR" sz="1400" dirty="0"/>
              <a:t>2</a:t>
            </a:r>
            <a:r>
              <a:rPr lang="ko-KR" altLang="en-US" sz="1400" dirty="0"/>
              <a:t>급</a:t>
            </a:r>
            <a:r>
              <a:rPr lang="en-US" altLang="ko-KR" sz="1400" dirty="0"/>
              <a:t>, 3</a:t>
            </a:r>
            <a:r>
              <a:rPr lang="ko-KR" altLang="en-US" sz="1400" dirty="0"/>
              <a:t>급 문서의 경우는 </a:t>
            </a:r>
            <a:r>
              <a:rPr lang="en-US" altLang="ko-KR" sz="1400" dirty="0"/>
              <a:t>Update </a:t>
            </a:r>
            <a:r>
              <a:rPr lang="ko-KR" altLang="en-US" sz="1400" dirty="0" err="1"/>
              <a:t>조건절에서</a:t>
            </a:r>
            <a:r>
              <a:rPr lang="ko-KR" altLang="en-US" sz="1400" dirty="0"/>
              <a:t> 부터 </a:t>
            </a:r>
            <a:r>
              <a:rPr lang="en-US" altLang="ko-KR" sz="1400" dirty="0"/>
              <a:t>2</a:t>
            </a:r>
            <a:r>
              <a:rPr lang="ko-KR" altLang="en-US" sz="1400" dirty="0"/>
              <a:t>급</a:t>
            </a:r>
            <a:r>
              <a:rPr lang="en-US" altLang="ko-KR" sz="1400" dirty="0"/>
              <a:t>, 3</a:t>
            </a:r>
            <a:r>
              <a:rPr lang="ko-KR" altLang="en-US" sz="1400" dirty="0"/>
              <a:t>급 문서에 액세스를 하지 못했기 때문에 </a:t>
            </a:r>
            <a:r>
              <a:rPr lang="en-US" altLang="ko-KR" sz="1400" dirty="0"/>
              <a:t>"0"</a:t>
            </a:r>
            <a:r>
              <a:rPr lang="ko-KR" altLang="en-US" sz="1400" dirty="0"/>
              <a:t>건 </a:t>
            </a:r>
            <a:r>
              <a:rPr lang="en-US" altLang="ko-KR" sz="1400" dirty="0"/>
              <a:t>updated </a:t>
            </a:r>
            <a:r>
              <a:rPr lang="ko-KR" altLang="en-US" sz="1400" dirty="0"/>
              <a:t>됐다고 </a:t>
            </a:r>
            <a:r>
              <a:rPr lang="ko-KR" altLang="en-US" sz="1400" dirty="0" err="1"/>
              <a:t>메세지가</a:t>
            </a:r>
            <a:r>
              <a:rPr lang="ko-KR" altLang="en-US" sz="1400" dirty="0"/>
              <a:t> </a:t>
            </a:r>
            <a:r>
              <a:rPr lang="ko-KR" altLang="en-US" sz="1400" dirty="0" err="1"/>
              <a:t>리턴되지만</a:t>
            </a:r>
            <a:r>
              <a:rPr lang="en-US" altLang="ko-KR" sz="1400" dirty="0"/>
              <a:t>, </a:t>
            </a:r>
          </a:p>
          <a:p>
            <a:pPr marL="285750" indent="-285750">
              <a:buFont typeface="Arial" panose="020B0604020202020204" pitchFamily="34" charset="0"/>
              <a:buChar char="•"/>
            </a:pPr>
            <a:r>
              <a:rPr lang="ko-KR" altLang="en-US" sz="1400" dirty="0"/>
              <a:t>대외비를 수정하는 </a:t>
            </a:r>
            <a:r>
              <a:rPr lang="en-US" altLang="ko-KR" sz="1400" dirty="0"/>
              <a:t>update </a:t>
            </a:r>
            <a:r>
              <a:rPr lang="ko-KR" altLang="en-US" sz="1400" dirty="0"/>
              <a:t>문에서는 </a:t>
            </a:r>
            <a:r>
              <a:rPr lang="en-US" altLang="ko-KR" sz="1400" dirty="0"/>
              <a:t>"ORA-12406: unauthorized SQL statement for policy DOC_T_POL"</a:t>
            </a:r>
            <a:r>
              <a:rPr lang="ko-KR" altLang="en-US" sz="1400" dirty="0"/>
              <a:t>와 같은 에러메세지가 </a:t>
            </a:r>
            <a:r>
              <a:rPr lang="ko-KR" altLang="en-US" sz="1400" dirty="0" err="1"/>
              <a:t>리턴되면서</a:t>
            </a:r>
            <a:r>
              <a:rPr lang="ko-KR" altLang="en-US" sz="1400" dirty="0"/>
              <a:t> </a:t>
            </a:r>
            <a:r>
              <a:rPr lang="en-US" altLang="ko-KR" sz="1400" dirty="0"/>
              <a:t>policy</a:t>
            </a:r>
            <a:r>
              <a:rPr lang="ko-KR" altLang="en-US" sz="1400" dirty="0"/>
              <a:t>에 의해 거부됨을 확인 할 수 있습니다</a:t>
            </a:r>
            <a:r>
              <a:rPr lang="en-US" altLang="ko-KR" sz="1400" dirty="0"/>
              <a:t>. </a:t>
            </a:r>
          </a:p>
          <a:p>
            <a:pPr marL="285750" indent="-285750">
              <a:buFont typeface="Arial" panose="020B0604020202020204" pitchFamily="34" charset="0"/>
              <a:buChar char="•"/>
            </a:pPr>
            <a:r>
              <a:rPr lang="ko-KR" altLang="en-US" sz="1400" dirty="0"/>
              <a:t>아울러 </a:t>
            </a:r>
            <a:r>
              <a:rPr lang="en-US" altLang="ko-KR" sz="1400" dirty="0"/>
              <a:t>U4202_03 </a:t>
            </a:r>
            <a:r>
              <a:rPr lang="ko-KR" altLang="en-US" sz="1400" dirty="0"/>
              <a:t>유저 세션은 대외비 문서는 </a:t>
            </a:r>
            <a:r>
              <a:rPr lang="en-US" altLang="ko-KR" sz="1400" dirty="0"/>
              <a:t>insert</a:t>
            </a:r>
            <a:r>
              <a:rPr lang="ko-KR" altLang="en-US" sz="1400" dirty="0"/>
              <a:t>를 허용하지만 변경이 거부됨을 확인 할 수 있습니다</a:t>
            </a:r>
            <a:r>
              <a:rPr lang="en-US" altLang="ko-KR" sz="1400" dirty="0"/>
              <a:t>.</a:t>
            </a:r>
          </a:p>
          <a:p>
            <a:pPr marL="285750" indent="-285750">
              <a:buFont typeface="Arial" panose="020B0604020202020204" pitchFamily="34" charset="0"/>
              <a:buChar char="•"/>
            </a:pPr>
            <a:r>
              <a:rPr lang="ko-KR" altLang="en-US" sz="1400" dirty="0"/>
              <a:t>특히</a:t>
            </a:r>
            <a:r>
              <a:rPr lang="en-US" altLang="ko-KR" sz="1400" dirty="0"/>
              <a:t>, </a:t>
            </a:r>
            <a:r>
              <a:rPr lang="ko-KR" altLang="en-US" sz="1400" dirty="0"/>
              <a:t>이 예제에서는 유저 세션에 </a:t>
            </a:r>
            <a:r>
              <a:rPr lang="en-US" altLang="ko-KR" sz="1400" dirty="0"/>
              <a:t>compartment, group</a:t>
            </a:r>
            <a:r>
              <a:rPr lang="ko-KR" altLang="en-US" sz="1400" dirty="0"/>
              <a:t>에 대한 </a:t>
            </a:r>
            <a:r>
              <a:rPr lang="en-US" altLang="ko-KR" sz="1400" dirty="0"/>
              <a:t>Read only </a:t>
            </a:r>
            <a:r>
              <a:rPr lang="ko-KR" altLang="en-US" sz="1400" dirty="0"/>
              <a:t>권한만을 부여 했기 때문에 </a:t>
            </a:r>
            <a:r>
              <a:rPr lang="en-US" altLang="ko-KR" sz="1400" dirty="0"/>
              <a:t>Data label </a:t>
            </a:r>
            <a:r>
              <a:rPr lang="ko-KR" altLang="en-US" sz="1400" dirty="0"/>
              <a:t>값에 </a:t>
            </a:r>
            <a:r>
              <a:rPr lang="en-US" altLang="ko-KR" sz="1400" dirty="0" err="1"/>
              <a:t>compartmant</a:t>
            </a:r>
            <a:r>
              <a:rPr lang="en-US" altLang="ko-KR" sz="1400" dirty="0"/>
              <a:t>, group</a:t>
            </a:r>
            <a:r>
              <a:rPr lang="ko-KR" altLang="en-US" sz="1400" dirty="0"/>
              <a:t>이 포함 된 데이터는 </a:t>
            </a:r>
            <a:r>
              <a:rPr lang="en-US" altLang="ko-KR" sz="1400" dirty="0"/>
              <a:t>"delete" </a:t>
            </a:r>
            <a:r>
              <a:rPr lang="ko-KR" altLang="en-US" sz="1400" dirty="0" err="1"/>
              <a:t>작업수행을</a:t>
            </a:r>
            <a:r>
              <a:rPr lang="ko-KR" altLang="en-US" sz="1400" dirty="0"/>
              <a:t> 할 수 없는 것을 확인 할 수 있을 것입니다</a:t>
            </a:r>
            <a:r>
              <a:rPr lang="en-US" altLang="ko-KR" sz="1400" dirty="0"/>
              <a:t>.</a:t>
            </a:r>
            <a:endParaRPr lang="en-US" altLang="ko-KR" sz="1400" dirty="0" smtClean="0"/>
          </a:p>
        </p:txBody>
      </p:sp>
      <p:sp>
        <p:nvSpPr>
          <p:cNvPr id="5" name="직사각형 4"/>
          <p:cNvSpPr/>
          <p:nvPr/>
        </p:nvSpPr>
        <p:spPr>
          <a:xfrm>
            <a:off x="762000" y="3384319"/>
            <a:ext cx="11083636" cy="2462213"/>
          </a:xfrm>
          <a:prstGeom prst="rect">
            <a:avLst/>
          </a:prstGeom>
        </p:spPr>
        <p:txBody>
          <a:bodyPr wrap="square">
            <a:spAutoFit/>
          </a:bodyPr>
          <a:lstStyle/>
          <a:p>
            <a:endParaRPr lang="ko-KR" altLang="en-US" sz="1400" dirty="0"/>
          </a:p>
          <a:p>
            <a:r>
              <a:rPr lang="ko-KR" altLang="en-US" sz="1400" dirty="0" err="1"/>
              <a:t>exec</a:t>
            </a:r>
            <a:r>
              <a:rPr lang="ko-KR" altLang="en-US" sz="1400" dirty="0"/>
              <a:t> </a:t>
            </a:r>
            <a:r>
              <a:rPr lang="ko-KR" altLang="en-US" sz="1400" dirty="0" err="1"/>
              <a:t>sa_session.set_access_profile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'U4202_03');</a:t>
            </a:r>
          </a:p>
          <a:p>
            <a:r>
              <a:rPr lang="ko-KR" altLang="en-US" sz="1400" dirty="0"/>
              <a:t>SELECT </a:t>
            </a:r>
            <a:r>
              <a:rPr lang="ko-KR" altLang="en-US" sz="1400" dirty="0" err="1"/>
              <a:t>sa_session.sa_user_name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usernme</a:t>
            </a:r>
            <a:r>
              <a:rPr lang="ko-KR" altLang="en-US" sz="1400" dirty="0"/>
              <a:t> FROM </a:t>
            </a:r>
            <a:r>
              <a:rPr lang="ko-KR" altLang="en-US" sz="1400" dirty="0" err="1"/>
              <a:t>dual</a:t>
            </a:r>
            <a:r>
              <a:rPr lang="ko-KR" altLang="en-US" sz="1400" dirty="0"/>
              <a:t>;</a:t>
            </a:r>
          </a:p>
          <a:p>
            <a:endParaRPr lang="ko-KR" altLang="en-US" sz="1400" dirty="0"/>
          </a:p>
          <a:p>
            <a:r>
              <a:rPr lang="ko-KR" altLang="en-US" sz="1400" dirty="0"/>
              <a:t>/* U4202_03 </a:t>
            </a:r>
            <a:r>
              <a:rPr lang="ko-KR" altLang="en-US" sz="1400" dirty="0" err="1"/>
              <a:t>user의</a:t>
            </a:r>
            <a:r>
              <a:rPr lang="ko-KR" altLang="en-US" sz="1400" dirty="0"/>
              <a:t> 2급 문서 변경 */</a:t>
            </a:r>
          </a:p>
          <a:p>
            <a:r>
              <a:rPr lang="ko-KR" altLang="en-US" sz="1400" dirty="0" err="1"/>
              <a:t>update</a:t>
            </a:r>
            <a:r>
              <a:rPr lang="ko-KR" altLang="en-US" sz="1400" dirty="0"/>
              <a:t> </a:t>
            </a:r>
            <a:r>
              <a:rPr lang="ko-KR" altLang="en-US" sz="1400" dirty="0" err="1"/>
              <a:t>docadmin.doc_t</a:t>
            </a:r>
            <a:r>
              <a:rPr lang="ko-KR" altLang="en-US" sz="1400" dirty="0"/>
              <a:t> </a:t>
            </a:r>
            <a:r>
              <a:rPr lang="ko-KR" altLang="en-US" sz="1400" dirty="0" err="1"/>
              <a:t>set</a:t>
            </a:r>
            <a:r>
              <a:rPr lang="ko-KR" altLang="en-US" sz="1400" dirty="0"/>
              <a:t> </a:t>
            </a:r>
            <a:r>
              <a:rPr lang="ko-KR" altLang="en-US" sz="1400" dirty="0" err="1"/>
              <a:t>content</a:t>
            </a:r>
            <a:r>
              <a:rPr lang="ko-KR" altLang="en-US" sz="1400" dirty="0"/>
              <a:t> = UTL_RAW.CAST_TO_RAW('2급 문서 업데이트 테스트 입니다') </a:t>
            </a:r>
            <a:r>
              <a:rPr lang="ko-KR" altLang="en-US" sz="1400" dirty="0" err="1"/>
              <a:t>where</a:t>
            </a:r>
            <a:r>
              <a:rPr lang="ko-KR" altLang="en-US" sz="1400" dirty="0"/>
              <a:t> </a:t>
            </a:r>
            <a:r>
              <a:rPr lang="ko-KR" altLang="en-US" sz="1400" dirty="0" err="1"/>
              <a:t>doc_no</a:t>
            </a:r>
            <a:r>
              <a:rPr lang="ko-KR" altLang="en-US" sz="1400" dirty="0"/>
              <a:t> = '20-0001';</a:t>
            </a:r>
          </a:p>
          <a:p>
            <a:r>
              <a:rPr lang="ko-KR" altLang="en-US" sz="1400" dirty="0"/>
              <a:t>0 </a:t>
            </a:r>
            <a:r>
              <a:rPr lang="ko-KR" altLang="en-US" sz="1400" dirty="0" err="1"/>
              <a:t>rows</a:t>
            </a:r>
            <a:r>
              <a:rPr lang="ko-KR" altLang="en-US" sz="1400" dirty="0"/>
              <a:t> </a:t>
            </a:r>
            <a:r>
              <a:rPr lang="ko-KR" altLang="en-US" sz="1400" dirty="0" err="1"/>
              <a:t>updated</a:t>
            </a:r>
            <a:r>
              <a:rPr lang="ko-KR" altLang="en-US" sz="1400" dirty="0"/>
              <a:t>.</a:t>
            </a:r>
          </a:p>
          <a:p>
            <a:endParaRPr lang="ko-KR" altLang="en-US" sz="1400" dirty="0"/>
          </a:p>
          <a:p>
            <a:r>
              <a:rPr lang="ko-KR" altLang="en-US" sz="1400" dirty="0"/>
              <a:t>/* U4202_03 </a:t>
            </a:r>
            <a:r>
              <a:rPr lang="ko-KR" altLang="en-US" sz="1400" dirty="0" err="1"/>
              <a:t>user의</a:t>
            </a:r>
            <a:r>
              <a:rPr lang="ko-KR" altLang="en-US" sz="1400" dirty="0"/>
              <a:t> 3급 문서 변경 */</a:t>
            </a:r>
          </a:p>
          <a:p>
            <a:r>
              <a:rPr lang="ko-KR" altLang="en-US" sz="1400" dirty="0" err="1"/>
              <a:t>update</a:t>
            </a:r>
            <a:r>
              <a:rPr lang="ko-KR" altLang="en-US" sz="1400" dirty="0"/>
              <a:t> </a:t>
            </a:r>
            <a:r>
              <a:rPr lang="ko-KR" altLang="en-US" sz="1400" dirty="0" err="1"/>
              <a:t>docadmin.doc_t</a:t>
            </a:r>
            <a:r>
              <a:rPr lang="ko-KR" altLang="en-US" sz="1400" dirty="0"/>
              <a:t> </a:t>
            </a:r>
            <a:r>
              <a:rPr lang="ko-KR" altLang="en-US" sz="1400" dirty="0" err="1"/>
              <a:t>set</a:t>
            </a:r>
            <a:r>
              <a:rPr lang="ko-KR" altLang="en-US" sz="1400" dirty="0"/>
              <a:t> </a:t>
            </a:r>
            <a:r>
              <a:rPr lang="ko-KR" altLang="en-US" sz="1400" dirty="0" err="1"/>
              <a:t>content</a:t>
            </a:r>
            <a:r>
              <a:rPr lang="ko-KR" altLang="en-US" sz="1400" dirty="0"/>
              <a:t> = UTL_RAW.CAST_TO_RAW('3급 문서 업데이트 테스트 입니다') </a:t>
            </a:r>
            <a:r>
              <a:rPr lang="ko-KR" altLang="en-US" sz="1400" dirty="0" err="1"/>
              <a:t>where</a:t>
            </a:r>
            <a:r>
              <a:rPr lang="ko-KR" altLang="en-US" sz="1400" dirty="0"/>
              <a:t> </a:t>
            </a:r>
            <a:r>
              <a:rPr lang="ko-KR" altLang="en-US" sz="1400" dirty="0" err="1"/>
              <a:t>doc_no</a:t>
            </a:r>
            <a:r>
              <a:rPr lang="ko-KR" altLang="en-US" sz="1400" dirty="0"/>
              <a:t> = '20-0002';</a:t>
            </a:r>
          </a:p>
          <a:p>
            <a:r>
              <a:rPr lang="ko-KR" altLang="en-US" sz="1400" dirty="0"/>
              <a:t>0 </a:t>
            </a:r>
            <a:r>
              <a:rPr lang="ko-KR" altLang="en-US" sz="1400" dirty="0" err="1"/>
              <a:t>rows</a:t>
            </a:r>
            <a:r>
              <a:rPr lang="ko-KR" altLang="en-US" sz="1400" dirty="0"/>
              <a:t> </a:t>
            </a:r>
            <a:r>
              <a:rPr lang="ko-KR" altLang="en-US" sz="1400" dirty="0" err="1"/>
              <a:t>updated</a:t>
            </a:r>
            <a:r>
              <a:rPr lang="ko-KR" altLang="en-US" sz="1400" dirty="0"/>
              <a:t>.</a:t>
            </a:r>
          </a:p>
        </p:txBody>
      </p:sp>
    </p:spTree>
    <p:extLst>
      <p:ext uri="{BB962C8B-B14F-4D97-AF65-F5344CB8AC3E}">
        <p14:creationId xmlns:p14="http://schemas.microsoft.com/office/powerpoint/2010/main" val="179408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58</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8" name="직사각형 7"/>
          <p:cNvSpPr/>
          <p:nvPr/>
        </p:nvSpPr>
        <p:spPr>
          <a:xfrm>
            <a:off x="870063" y="1144526"/>
            <a:ext cx="11025450" cy="4832092"/>
          </a:xfrm>
          <a:prstGeom prst="rect">
            <a:avLst/>
          </a:prstGeom>
        </p:spPr>
        <p:txBody>
          <a:bodyPr wrap="square">
            <a:spAutoFit/>
          </a:bodyPr>
          <a:lstStyle/>
          <a:p>
            <a:r>
              <a:rPr lang="en-US" altLang="ko-KR" sz="1400" dirty="0"/>
              <a:t>/* U4202_03 user</a:t>
            </a:r>
            <a:r>
              <a:rPr lang="ko-KR" altLang="en-US" sz="1400" dirty="0"/>
              <a:t>의 대외비 문서 변경 *</a:t>
            </a:r>
            <a:r>
              <a:rPr lang="en-US" altLang="ko-KR" sz="1400" dirty="0"/>
              <a:t>/</a:t>
            </a:r>
          </a:p>
          <a:p>
            <a:r>
              <a:rPr lang="en-US" altLang="ko-KR" sz="1400" dirty="0"/>
              <a:t>update </a:t>
            </a:r>
            <a:r>
              <a:rPr lang="en-US" altLang="ko-KR" sz="1400" dirty="0" err="1"/>
              <a:t>docadmin.doc_t</a:t>
            </a:r>
            <a:r>
              <a:rPr lang="en-US" altLang="ko-KR" sz="1400" dirty="0"/>
              <a:t> set content = UTL_RAW.CAST_TO_RAW('</a:t>
            </a:r>
            <a:r>
              <a:rPr lang="ko-KR" altLang="en-US" sz="1400" dirty="0"/>
              <a:t>대외비 업데이트 테스트 입니다</a:t>
            </a:r>
            <a:r>
              <a:rPr lang="en-US" altLang="ko-KR" sz="1400" dirty="0"/>
              <a:t>') where </a:t>
            </a:r>
            <a:r>
              <a:rPr lang="en-US" altLang="ko-KR" sz="1400" dirty="0" err="1"/>
              <a:t>doc_no</a:t>
            </a:r>
            <a:r>
              <a:rPr lang="en-US" altLang="ko-KR" sz="1400" dirty="0"/>
              <a:t> = '20-0003';</a:t>
            </a:r>
          </a:p>
          <a:p>
            <a:endParaRPr lang="en-US" altLang="ko-KR" sz="1400" dirty="0"/>
          </a:p>
          <a:p>
            <a:r>
              <a:rPr lang="en-US" altLang="ko-KR" sz="1400" dirty="0"/>
              <a:t>ERROR at line 1:</a:t>
            </a:r>
          </a:p>
          <a:p>
            <a:r>
              <a:rPr lang="en-US" altLang="ko-KR" sz="1400" dirty="0"/>
              <a:t>ORA-12406: unauthorized SQL statement for policy DOC_T_POL</a:t>
            </a:r>
          </a:p>
          <a:p>
            <a:r>
              <a:rPr lang="en-US" altLang="ko-KR" sz="1400" dirty="0"/>
              <a:t>ORA-06512: at "LBACSYS.LBAC_STANDARD", line 20</a:t>
            </a:r>
          </a:p>
          <a:p>
            <a:r>
              <a:rPr lang="en-US" altLang="ko-KR" sz="1400" dirty="0"/>
              <a:t>ORA-06512: at "LBACSYS.LBAC$AU1_333425", line 1</a:t>
            </a:r>
          </a:p>
          <a:p>
            <a:r>
              <a:rPr lang="en-US" altLang="ko-KR" sz="1400" dirty="0"/>
              <a:t>ORA-04088: error during execution of trigger 'LBACSYS.LBAC$AU1_333425'</a:t>
            </a:r>
          </a:p>
          <a:p>
            <a:endParaRPr lang="en-US" altLang="ko-KR" sz="1400" dirty="0"/>
          </a:p>
          <a:p>
            <a:r>
              <a:rPr lang="en-US" altLang="ko-KR" sz="1400" dirty="0"/>
              <a:t>/* U4202_03 user</a:t>
            </a:r>
            <a:r>
              <a:rPr lang="ko-KR" altLang="en-US" sz="1400" dirty="0"/>
              <a:t>의 대외비 문서 삽입 *</a:t>
            </a:r>
            <a:r>
              <a:rPr lang="en-US" altLang="ko-KR" sz="1400" dirty="0"/>
              <a:t>/</a:t>
            </a:r>
          </a:p>
          <a:p>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values('20-0004','4202_03','</a:t>
            </a:r>
            <a:r>
              <a:rPr lang="ko-KR" altLang="en-US" sz="1400" dirty="0"/>
              <a:t>대외비</a:t>
            </a:r>
            <a:r>
              <a:rPr lang="en-US" altLang="ko-KR" sz="1400" dirty="0"/>
              <a:t>','</a:t>
            </a:r>
            <a:r>
              <a:rPr lang="ko-KR" altLang="en-US" sz="1400" dirty="0"/>
              <a:t>결재</a:t>
            </a:r>
            <a:r>
              <a:rPr lang="en-US" altLang="ko-KR" sz="1400" dirty="0"/>
              <a:t>','AFOC_OP</a:t>
            </a:r>
            <a:r>
              <a:rPr lang="en-US" altLang="ko-KR" sz="1400" dirty="0" smtClean="0"/>
              <a:t>',UTL_RAW.CAST_TO_RAW</a:t>
            </a:r>
            <a:r>
              <a:rPr lang="en-US" altLang="ko-KR" sz="1400" dirty="0"/>
              <a:t>('20-0004 </a:t>
            </a:r>
            <a:r>
              <a:rPr lang="ko-KR" altLang="en-US" sz="1400" dirty="0"/>
              <a:t>문서는 대외비 입니다</a:t>
            </a:r>
            <a:r>
              <a:rPr lang="en-US" altLang="ko-KR" sz="1400" dirty="0"/>
              <a:t>'));</a:t>
            </a:r>
          </a:p>
          <a:p>
            <a:r>
              <a:rPr lang="en-US" altLang="ko-KR" sz="1400" dirty="0"/>
              <a:t>1 row created.</a:t>
            </a:r>
          </a:p>
          <a:p>
            <a:r>
              <a:rPr lang="en-US" altLang="ko-KR" sz="1400" dirty="0"/>
              <a:t>commit;</a:t>
            </a:r>
          </a:p>
          <a:p>
            <a:endParaRPr lang="en-US" altLang="ko-KR" sz="1400" dirty="0"/>
          </a:p>
          <a:p>
            <a:r>
              <a:rPr lang="en-US" altLang="ko-KR" sz="1400" dirty="0"/>
              <a:t>/* U4202_03 user</a:t>
            </a:r>
            <a:r>
              <a:rPr lang="ko-KR" altLang="en-US" sz="1400" dirty="0"/>
              <a:t>의 대외비 문서 변경 *</a:t>
            </a:r>
            <a:r>
              <a:rPr lang="en-US" altLang="ko-KR" sz="1400" dirty="0"/>
              <a:t>/</a:t>
            </a:r>
          </a:p>
          <a:p>
            <a:r>
              <a:rPr lang="en-US" altLang="ko-KR" sz="1400" dirty="0"/>
              <a:t>update </a:t>
            </a:r>
            <a:r>
              <a:rPr lang="en-US" altLang="ko-KR" sz="1400" dirty="0" err="1"/>
              <a:t>docadmin.doc_t</a:t>
            </a:r>
            <a:r>
              <a:rPr lang="en-US" altLang="ko-KR" sz="1400" dirty="0"/>
              <a:t> set content = UTL_RAW.CAST_TO_RAW('20-0004 </a:t>
            </a:r>
            <a:r>
              <a:rPr lang="ko-KR" altLang="en-US" sz="1400" dirty="0"/>
              <a:t>문서 업데이트 테스트 입니다</a:t>
            </a:r>
            <a:r>
              <a:rPr lang="en-US" altLang="ko-KR" sz="1400" dirty="0"/>
              <a:t>') where </a:t>
            </a:r>
            <a:r>
              <a:rPr lang="en-US" altLang="ko-KR" sz="1400" dirty="0" err="1"/>
              <a:t>doc_no</a:t>
            </a:r>
            <a:r>
              <a:rPr lang="en-US" altLang="ko-KR" sz="1400" dirty="0"/>
              <a:t> = '20-0004';</a:t>
            </a:r>
          </a:p>
          <a:p>
            <a:r>
              <a:rPr lang="en-US" altLang="ko-KR" sz="1400" dirty="0"/>
              <a:t>ERROR at line 1:</a:t>
            </a:r>
          </a:p>
          <a:p>
            <a:r>
              <a:rPr lang="en-US" altLang="ko-KR" sz="1400" dirty="0"/>
              <a:t>ORA-12406: unauthorized SQL statement for policy DOC_T_POL</a:t>
            </a:r>
          </a:p>
          <a:p>
            <a:r>
              <a:rPr lang="en-US" altLang="ko-KR" sz="1400" dirty="0"/>
              <a:t>ORA-06512: at "LBACSYS.LBAC_STANDARD", line 20</a:t>
            </a:r>
          </a:p>
          <a:p>
            <a:r>
              <a:rPr lang="en-US" altLang="ko-KR" sz="1400" dirty="0"/>
              <a:t>ORA-06512: at "LBACSYS.LBAC$AU1_333425", line 1</a:t>
            </a:r>
          </a:p>
          <a:p>
            <a:r>
              <a:rPr lang="en-US" altLang="ko-KR" sz="1400" dirty="0"/>
              <a:t>ORA-04088: error during execution of trigger 'LBACSYS.LBAC$AU1_333425'</a:t>
            </a:r>
          </a:p>
        </p:txBody>
      </p:sp>
    </p:spTree>
    <p:extLst>
      <p:ext uri="{BB962C8B-B14F-4D97-AF65-F5344CB8AC3E}">
        <p14:creationId xmlns:p14="http://schemas.microsoft.com/office/powerpoint/2010/main" val="30500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59</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8" name="직사각형 7"/>
          <p:cNvSpPr/>
          <p:nvPr/>
        </p:nvSpPr>
        <p:spPr>
          <a:xfrm>
            <a:off x="870063" y="1144526"/>
            <a:ext cx="11025450" cy="2462213"/>
          </a:xfrm>
          <a:prstGeom prst="rect">
            <a:avLst/>
          </a:prstGeom>
        </p:spPr>
        <p:txBody>
          <a:bodyPr wrap="square">
            <a:spAutoFit/>
          </a:bodyPr>
          <a:lstStyle/>
          <a:p>
            <a:r>
              <a:rPr lang="en-US" altLang="ko-KR" sz="1400" dirty="0"/>
              <a:t>/* U4202_03 user</a:t>
            </a:r>
            <a:r>
              <a:rPr lang="ko-KR" altLang="en-US" sz="1400" dirty="0"/>
              <a:t>의 </a:t>
            </a:r>
            <a:r>
              <a:rPr lang="en-US" altLang="ko-KR" sz="1400" dirty="0"/>
              <a:t>3</a:t>
            </a:r>
            <a:r>
              <a:rPr lang="ko-KR" altLang="en-US" sz="1400" dirty="0"/>
              <a:t>급 비밀문서 삽입 *</a:t>
            </a:r>
            <a:r>
              <a:rPr lang="en-US" altLang="ko-KR" sz="1400" dirty="0"/>
              <a:t>/</a:t>
            </a:r>
          </a:p>
          <a:p>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values('20-0005','4202_03','3</a:t>
            </a:r>
            <a:r>
              <a:rPr lang="ko-KR" altLang="en-US" sz="1400" dirty="0"/>
              <a:t>급</a:t>
            </a:r>
            <a:r>
              <a:rPr lang="en-US" altLang="ko-KR" sz="1400" dirty="0"/>
              <a:t>','</a:t>
            </a:r>
            <a:r>
              <a:rPr lang="ko-KR" altLang="en-US" sz="1400" dirty="0"/>
              <a:t>결재</a:t>
            </a:r>
            <a:r>
              <a:rPr lang="en-US" altLang="ko-KR" sz="1400" dirty="0"/>
              <a:t>','AFOC_OP',UTL_RAW.CAST_TO_RAW('20-0005 </a:t>
            </a:r>
            <a:r>
              <a:rPr lang="ko-KR" altLang="en-US" sz="1400" dirty="0"/>
              <a:t>문서는</a:t>
            </a:r>
            <a:r>
              <a:rPr lang="en-US" altLang="ko-KR" sz="1400" dirty="0"/>
              <a:t>3</a:t>
            </a:r>
            <a:r>
              <a:rPr lang="ko-KR" altLang="en-US" sz="1400" dirty="0"/>
              <a:t>급 문서 입니다</a:t>
            </a:r>
            <a:r>
              <a:rPr lang="en-US" altLang="ko-KR" sz="1400" dirty="0"/>
              <a:t>'));</a:t>
            </a:r>
          </a:p>
          <a:p>
            <a:endParaRPr lang="en-US" altLang="ko-KR" sz="1400" dirty="0"/>
          </a:p>
          <a:p>
            <a:r>
              <a:rPr lang="en-US" altLang="ko-KR" sz="1400" dirty="0"/>
              <a:t>ERROR at line 1:</a:t>
            </a:r>
          </a:p>
          <a:p>
            <a:r>
              <a:rPr lang="en-US" altLang="ko-KR" sz="1400" dirty="0"/>
              <a:t>ORA-28115: policy with check option violation</a:t>
            </a:r>
          </a:p>
          <a:p>
            <a:endParaRPr lang="en-US" altLang="ko-KR" sz="1400" dirty="0"/>
          </a:p>
          <a:p>
            <a:r>
              <a:rPr lang="en-US" altLang="ko-KR" sz="1400" dirty="0"/>
              <a:t>/* U4202_03 user</a:t>
            </a:r>
            <a:r>
              <a:rPr lang="ko-KR" altLang="en-US" sz="1400" dirty="0"/>
              <a:t>의 대외비 문서 삭제 *</a:t>
            </a:r>
            <a:r>
              <a:rPr lang="en-US" altLang="ko-KR" sz="1400" dirty="0"/>
              <a:t>/</a:t>
            </a:r>
          </a:p>
          <a:p>
            <a:r>
              <a:rPr lang="en-US" altLang="ko-KR" sz="1400" dirty="0"/>
              <a:t>delete </a:t>
            </a:r>
            <a:r>
              <a:rPr lang="en-US" altLang="ko-KR" sz="1400" dirty="0" err="1"/>
              <a:t>docadmin.doc_t</a:t>
            </a:r>
            <a:r>
              <a:rPr lang="en-US" altLang="ko-KR" sz="1400" dirty="0"/>
              <a:t> where </a:t>
            </a:r>
            <a:r>
              <a:rPr lang="en-US" altLang="ko-KR" sz="1400" dirty="0" err="1"/>
              <a:t>doc_no</a:t>
            </a:r>
            <a:r>
              <a:rPr lang="en-US" altLang="ko-KR" sz="1400" dirty="0"/>
              <a:t> = '20-0004';</a:t>
            </a:r>
          </a:p>
          <a:p>
            <a:r>
              <a:rPr lang="en-US" altLang="ko-KR" sz="1400" dirty="0"/>
              <a:t>ERROR at line 1:</a:t>
            </a:r>
          </a:p>
          <a:p>
            <a:r>
              <a:rPr lang="en-US" altLang="ko-KR" sz="1400" dirty="0"/>
              <a:t>ORA-12406: unauthorized SQL statement for policy DOC_T_POL</a:t>
            </a:r>
          </a:p>
        </p:txBody>
      </p:sp>
    </p:spTree>
    <p:extLst>
      <p:ext uri="{BB962C8B-B14F-4D97-AF65-F5344CB8AC3E}">
        <p14:creationId xmlns:p14="http://schemas.microsoft.com/office/powerpoint/2010/main" val="173125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이등변 삼각형 9"/>
          <p:cNvSpPr/>
          <p:nvPr/>
        </p:nvSpPr>
        <p:spPr>
          <a:xfrm>
            <a:off x="9112912" y="2099649"/>
            <a:ext cx="3321132" cy="3648008"/>
          </a:xfrm>
          <a:prstGeom prs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4" name="텍스트 개체 틀 3"/>
          <p:cNvSpPr>
            <a:spLocks noGrp="1"/>
          </p:cNvSpPr>
          <p:nvPr>
            <p:ph type="body" idx="1"/>
          </p:nvPr>
        </p:nvSpPr>
        <p:spPr>
          <a:xfrm>
            <a:off x="761062" y="2225797"/>
            <a:ext cx="6263193" cy="3613477"/>
          </a:xfrm>
        </p:spPr>
        <p:txBody>
          <a:bodyPr/>
          <a:lstStyle/>
          <a:p>
            <a:pPr marL="285750" indent="-285750">
              <a:spcBef>
                <a:spcPts val="600"/>
              </a:spcBef>
              <a:buFont typeface="Arial" panose="020B0604020202020204" pitchFamily="34" charset="0"/>
              <a:buChar char="•"/>
            </a:pPr>
            <a:r>
              <a:rPr lang="ko-KR" altLang="en-US" sz="2000" dirty="0">
                <a:solidFill>
                  <a:schemeClr val="tx1"/>
                </a:solidFill>
              </a:rPr>
              <a:t>데이터에</a:t>
            </a:r>
            <a:r>
              <a:rPr lang="en-US" altLang="ko-KR" sz="2000" dirty="0">
                <a:solidFill>
                  <a:schemeClr val="tx1"/>
                </a:solidFill>
              </a:rPr>
              <a:t> </a:t>
            </a:r>
            <a:r>
              <a:rPr lang="ko-KR" altLang="en-US" sz="2000" dirty="0">
                <a:solidFill>
                  <a:schemeClr val="tx1"/>
                </a:solidFill>
              </a:rPr>
              <a:t>대한 등급별 접근통제가 필요한 분야 </a:t>
            </a:r>
            <a:endParaRPr lang="en-US" altLang="ko-KR" sz="2000" dirty="0">
              <a:solidFill>
                <a:schemeClr val="tx1"/>
              </a:solidFill>
            </a:endParaRPr>
          </a:p>
          <a:p>
            <a:pPr marL="742950" lvl="1" indent="-285750">
              <a:spcBef>
                <a:spcPts val="600"/>
              </a:spcBef>
              <a:buFont typeface="Arial" panose="020B0604020202020204" pitchFamily="34" charset="0"/>
              <a:buChar char="•"/>
            </a:pPr>
            <a:r>
              <a:rPr lang="ko-KR" altLang="en-US" b="1" dirty="0">
                <a:solidFill>
                  <a:schemeClr val="tx1"/>
                </a:solidFill>
              </a:rPr>
              <a:t>정부</a:t>
            </a:r>
            <a:r>
              <a:rPr lang="en-US" altLang="ko-KR" b="1" dirty="0">
                <a:solidFill>
                  <a:schemeClr val="tx1"/>
                </a:solidFill>
              </a:rPr>
              <a:t> </a:t>
            </a:r>
            <a:r>
              <a:rPr lang="ko-KR" altLang="en-US" b="1" dirty="0">
                <a:solidFill>
                  <a:schemeClr val="tx1"/>
                </a:solidFill>
              </a:rPr>
              <a:t>또는 </a:t>
            </a:r>
            <a:r>
              <a:rPr lang="ko-KR" altLang="en-US" b="1" dirty="0" smtClean="0">
                <a:solidFill>
                  <a:schemeClr val="tx1"/>
                </a:solidFill>
              </a:rPr>
              <a:t>국방</a:t>
            </a:r>
            <a:r>
              <a:rPr lang="ko-KR" altLang="en-US" dirty="0" smtClean="0">
                <a:solidFill>
                  <a:schemeClr val="tx1"/>
                </a:solidFill>
              </a:rPr>
              <a:t> </a:t>
            </a:r>
            <a:r>
              <a:rPr lang="en-US" altLang="ko-KR" dirty="0" smtClean="0">
                <a:solidFill>
                  <a:schemeClr val="tx1"/>
                </a:solidFill>
              </a:rPr>
              <a:t>MLS(Multi-Level </a:t>
            </a:r>
            <a:r>
              <a:rPr lang="en-US" altLang="ko-KR" dirty="0">
                <a:solidFill>
                  <a:schemeClr val="tx1"/>
                </a:solidFill>
              </a:rPr>
              <a:t>Security) </a:t>
            </a:r>
            <a:r>
              <a:rPr lang="ko-KR" altLang="en-US" dirty="0" smtClean="0">
                <a:solidFill>
                  <a:schemeClr val="tx1"/>
                </a:solidFill>
              </a:rPr>
              <a:t>환경</a:t>
            </a:r>
            <a:endParaRPr lang="en-US" altLang="ko-KR" dirty="0">
              <a:solidFill>
                <a:schemeClr val="tx1"/>
              </a:solidFill>
            </a:endParaRPr>
          </a:p>
          <a:p>
            <a:pPr marL="1200150" lvl="2" indent="-285750">
              <a:lnSpc>
                <a:spcPct val="100000"/>
              </a:lnSpc>
              <a:spcBef>
                <a:spcPts val="600"/>
              </a:spcBef>
              <a:buFont typeface="Arial" panose="020B0604020202020204" pitchFamily="34" charset="0"/>
              <a:buChar char="•"/>
            </a:pPr>
            <a:r>
              <a:rPr lang="ko-KR" altLang="en-US" sz="1600" dirty="0" smtClean="0">
                <a:solidFill>
                  <a:schemeClr val="tx1"/>
                </a:solidFill>
              </a:rPr>
              <a:t>비밀문서 </a:t>
            </a:r>
            <a:r>
              <a:rPr lang="ko-KR" altLang="en-US" sz="1600" dirty="0">
                <a:solidFill>
                  <a:schemeClr val="tx1"/>
                </a:solidFill>
              </a:rPr>
              <a:t>관리 </a:t>
            </a:r>
            <a:r>
              <a:rPr lang="en-US" altLang="ko-KR" sz="1600" dirty="0">
                <a:solidFill>
                  <a:schemeClr val="tx1"/>
                </a:solidFill>
              </a:rPr>
              <a:t>– </a:t>
            </a:r>
            <a:r>
              <a:rPr lang="ko-KR" altLang="en-US" sz="1600" dirty="0" smtClean="0">
                <a:solidFill>
                  <a:schemeClr val="tx1"/>
                </a:solidFill>
              </a:rPr>
              <a:t>국방부</a:t>
            </a:r>
            <a:r>
              <a:rPr lang="en-US" altLang="ko-KR" sz="1600" dirty="0">
                <a:solidFill>
                  <a:schemeClr val="tx1"/>
                </a:solidFill>
              </a:rPr>
              <a:t>, </a:t>
            </a:r>
            <a:r>
              <a:rPr lang="ko-KR" altLang="en-US" sz="1600" dirty="0">
                <a:solidFill>
                  <a:schemeClr val="tx1"/>
                </a:solidFill>
              </a:rPr>
              <a:t>외교부 등</a:t>
            </a:r>
            <a:endParaRPr lang="en-US" altLang="ko-KR" sz="1600" dirty="0">
              <a:solidFill>
                <a:schemeClr val="tx1"/>
              </a:solidFill>
            </a:endParaRPr>
          </a:p>
          <a:p>
            <a:pPr marL="742950" lvl="1" indent="-285750">
              <a:spcBef>
                <a:spcPts val="600"/>
              </a:spcBef>
              <a:buFont typeface="Arial" panose="020B0604020202020204" pitchFamily="34" charset="0"/>
              <a:buChar char="•"/>
            </a:pPr>
            <a:r>
              <a:rPr lang="ko-KR" altLang="en-US" b="1" dirty="0" smtClean="0">
                <a:solidFill>
                  <a:schemeClr val="tx1"/>
                </a:solidFill>
              </a:rPr>
              <a:t>승인 받은 인가자만 데이터에 </a:t>
            </a:r>
            <a:r>
              <a:rPr lang="ko-KR" altLang="en-US" b="1" dirty="0">
                <a:solidFill>
                  <a:schemeClr val="tx1"/>
                </a:solidFill>
              </a:rPr>
              <a:t>접근</a:t>
            </a:r>
            <a:r>
              <a:rPr lang="ko-KR" altLang="en-US" dirty="0">
                <a:solidFill>
                  <a:schemeClr val="tx1"/>
                </a:solidFill>
              </a:rPr>
              <a:t>할 수 있도록 제한조치가 필요한 </a:t>
            </a:r>
            <a:r>
              <a:rPr lang="ko-KR" altLang="en-US" dirty="0" smtClean="0">
                <a:solidFill>
                  <a:schemeClr val="tx1"/>
                </a:solidFill>
              </a:rPr>
              <a:t>업무환경</a:t>
            </a:r>
            <a:endParaRPr lang="en-US" altLang="ko-KR" dirty="0" smtClean="0">
              <a:solidFill>
                <a:schemeClr val="tx1"/>
              </a:solidFill>
            </a:endParaRPr>
          </a:p>
          <a:p>
            <a:pPr marL="1200150" lvl="2" indent="-285750">
              <a:lnSpc>
                <a:spcPct val="100000"/>
              </a:lnSpc>
              <a:spcBef>
                <a:spcPts val="600"/>
              </a:spcBef>
              <a:buFont typeface="Arial" panose="020B0604020202020204" pitchFamily="34" charset="0"/>
              <a:buChar char="•"/>
            </a:pPr>
            <a:r>
              <a:rPr lang="ko-KR" altLang="en-US" sz="1600" dirty="0" err="1" smtClean="0">
                <a:solidFill>
                  <a:schemeClr val="tx1"/>
                </a:solidFill>
              </a:rPr>
              <a:t>민감자료</a:t>
            </a:r>
            <a:r>
              <a:rPr lang="ko-KR" altLang="en-US" sz="1600" dirty="0" smtClean="0">
                <a:solidFill>
                  <a:schemeClr val="tx1"/>
                </a:solidFill>
              </a:rPr>
              <a:t> 관리 </a:t>
            </a:r>
            <a:r>
              <a:rPr lang="en-US" altLang="ko-KR" sz="1600" dirty="0" smtClean="0">
                <a:solidFill>
                  <a:schemeClr val="tx1"/>
                </a:solidFill>
              </a:rPr>
              <a:t>- </a:t>
            </a:r>
            <a:r>
              <a:rPr lang="ko-KR" altLang="en-US" sz="1600" dirty="0" smtClean="0">
                <a:solidFill>
                  <a:schemeClr val="tx1"/>
                </a:solidFill>
              </a:rPr>
              <a:t>경찰</a:t>
            </a:r>
            <a:r>
              <a:rPr lang="en-US" altLang="ko-KR" sz="1600" dirty="0" smtClean="0">
                <a:solidFill>
                  <a:schemeClr val="tx1"/>
                </a:solidFill>
              </a:rPr>
              <a:t>, </a:t>
            </a:r>
            <a:r>
              <a:rPr lang="ko-KR" altLang="en-US" sz="1600" dirty="0">
                <a:solidFill>
                  <a:schemeClr val="tx1"/>
                </a:solidFill>
              </a:rPr>
              <a:t>법</a:t>
            </a:r>
            <a:r>
              <a:rPr lang="ko-KR" altLang="en-US" sz="1600" dirty="0" smtClean="0">
                <a:solidFill>
                  <a:schemeClr val="tx1"/>
                </a:solidFill>
              </a:rPr>
              <a:t>원</a:t>
            </a:r>
            <a:r>
              <a:rPr lang="en-US" altLang="ko-KR" sz="1600" dirty="0" smtClean="0">
                <a:solidFill>
                  <a:schemeClr val="tx1"/>
                </a:solidFill>
              </a:rPr>
              <a:t>, </a:t>
            </a:r>
            <a:r>
              <a:rPr lang="ko-KR" altLang="en-US" sz="1600" dirty="0" smtClean="0">
                <a:solidFill>
                  <a:schemeClr val="tx1"/>
                </a:solidFill>
              </a:rPr>
              <a:t>병원</a:t>
            </a:r>
            <a:r>
              <a:rPr lang="en-US" altLang="ko-KR" sz="1600" dirty="0" smtClean="0">
                <a:solidFill>
                  <a:schemeClr val="tx1"/>
                </a:solidFill>
              </a:rPr>
              <a:t>, </a:t>
            </a:r>
            <a:r>
              <a:rPr lang="ko-KR" altLang="en-US" sz="1600" dirty="0" smtClean="0">
                <a:solidFill>
                  <a:schemeClr val="tx1"/>
                </a:solidFill>
              </a:rPr>
              <a:t>인사부서 등</a:t>
            </a:r>
            <a:r>
              <a:rPr lang="en-US" altLang="ko-KR" sz="1600" dirty="0" smtClean="0">
                <a:solidFill>
                  <a:schemeClr val="tx1"/>
                </a:solidFill>
              </a:rPr>
              <a:t> </a:t>
            </a:r>
          </a:p>
          <a:p>
            <a:pPr marL="742950" lvl="1" indent="-285750">
              <a:spcBef>
                <a:spcPts val="600"/>
              </a:spcBef>
              <a:buFont typeface="Arial" panose="020B0604020202020204" pitchFamily="34" charset="0"/>
              <a:buChar char="•"/>
            </a:pPr>
            <a:r>
              <a:rPr lang="ko-KR" altLang="en-US" b="1" dirty="0" smtClean="0">
                <a:solidFill>
                  <a:schemeClr val="tx1"/>
                </a:solidFill>
              </a:rPr>
              <a:t>데이터 통합 환경</a:t>
            </a:r>
            <a:r>
              <a:rPr lang="ko-KR" altLang="en-US" dirty="0" smtClean="0">
                <a:solidFill>
                  <a:schemeClr val="tx1"/>
                </a:solidFill>
              </a:rPr>
              <a:t>에서 </a:t>
            </a:r>
            <a:r>
              <a:rPr lang="en-US" altLang="ko-KR" dirty="0" smtClean="0">
                <a:solidFill>
                  <a:schemeClr val="tx1"/>
                </a:solidFill>
              </a:rPr>
              <a:t>Data</a:t>
            </a:r>
            <a:r>
              <a:rPr lang="ko-KR" altLang="en-US" dirty="0" smtClean="0">
                <a:solidFill>
                  <a:schemeClr val="tx1"/>
                </a:solidFill>
              </a:rPr>
              <a:t> </a:t>
            </a:r>
            <a:r>
              <a:rPr lang="en-US" altLang="ko-KR" dirty="0" smtClean="0">
                <a:solidFill>
                  <a:schemeClr val="tx1"/>
                </a:solidFill>
              </a:rPr>
              <a:t>Classification</a:t>
            </a:r>
            <a:r>
              <a:rPr lang="ko-KR" altLang="en-US" dirty="0" smtClean="0">
                <a:solidFill>
                  <a:schemeClr val="tx1"/>
                </a:solidFill>
              </a:rPr>
              <a:t>에 기반하여 통제</a:t>
            </a:r>
            <a:r>
              <a:rPr lang="en-US" altLang="ko-KR" dirty="0" smtClean="0">
                <a:solidFill>
                  <a:schemeClr val="tx1"/>
                </a:solidFill>
              </a:rPr>
              <a:t>(</a:t>
            </a:r>
            <a:r>
              <a:rPr lang="ko-KR" altLang="en-US" dirty="0" err="1" smtClean="0">
                <a:solidFill>
                  <a:schemeClr val="tx1"/>
                </a:solidFill>
              </a:rPr>
              <a:t>격벽화</a:t>
            </a:r>
            <a:r>
              <a:rPr lang="en-US" altLang="ko-KR" dirty="0" smtClean="0">
                <a:solidFill>
                  <a:schemeClr val="tx1"/>
                </a:solidFill>
              </a:rPr>
              <a:t>)</a:t>
            </a:r>
            <a:r>
              <a:rPr lang="ko-KR" altLang="en-US" dirty="0" smtClean="0">
                <a:solidFill>
                  <a:schemeClr val="tx1"/>
                </a:solidFill>
              </a:rPr>
              <a:t>가 필요한 경우</a:t>
            </a:r>
            <a:endParaRPr lang="en-US" altLang="ko-KR" dirty="0" smtClean="0">
              <a:solidFill>
                <a:schemeClr val="tx1"/>
              </a:solidFill>
            </a:endParaRPr>
          </a:p>
          <a:p>
            <a:pPr marL="1200150" lvl="2" indent="-285750">
              <a:spcBef>
                <a:spcPts val="600"/>
              </a:spcBef>
              <a:buFont typeface="Arial" panose="020B0604020202020204" pitchFamily="34" charset="0"/>
              <a:buChar char="•"/>
            </a:pPr>
            <a:r>
              <a:rPr lang="ko-KR" altLang="en-US" sz="1600" dirty="0" smtClean="0">
                <a:solidFill>
                  <a:schemeClr val="tx1"/>
                </a:solidFill>
              </a:rPr>
              <a:t>중앙정부</a:t>
            </a:r>
            <a:r>
              <a:rPr lang="en-US" altLang="ko-KR" sz="1600" dirty="0" smtClean="0">
                <a:solidFill>
                  <a:schemeClr val="tx1"/>
                </a:solidFill>
              </a:rPr>
              <a:t>-</a:t>
            </a:r>
            <a:r>
              <a:rPr lang="ko-KR" altLang="en-US" sz="1600" dirty="0" smtClean="0">
                <a:solidFill>
                  <a:schemeClr val="tx1"/>
                </a:solidFill>
              </a:rPr>
              <a:t>시도</a:t>
            </a:r>
            <a:r>
              <a:rPr lang="en-US" altLang="ko-KR" sz="1600" dirty="0" smtClean="0">
                <a:solidFill>
                  <a:schemeClr val="tx1"/>
                </a:solidFill>
              </a:rPr>
              <a:t>-</a:t>
            </a:r>
            <a:r>
              <a:rPr lang="ko-KR" altLang="en-US" sz="1600" dirty="0" err="1" smtClean="0">
                <a:solidFill>
                  <a:schemeClr val="tx1"/>
                </a:solidFill>
              </a:rPr>
              <a:t>시군구</a:t>
            </a:r>
            <a:endParaRPr lang="ko-KR" altLang="en-US" sz="2000" dirty="0">
              <a:solidFill>
                <a:schemeClr val="tx1"/>
              </a:solidFill>
            </a:endParaRPr>
          </a:p>
        </p:txBody>
      </p:sp>
      <p:sp>
        <p:nvSpPr>
          <p:cNvPr id="7" name="제목 6"/>
          <p:cNvSpPr>
            <a:spLocks noGrp="1"/>
          </p:cNvSpPr>
          <p:nvPr>
            <p:ph type="title"/>
          </p:nvPr>
        </p:nvSpPr>
        <p:spPr/>
        <p:txBody>
          <a:bodyPr/>
          <a:lstStyle/>
          <a:p>
            <a:r>
              <a:rPr lang="en-US" altLang="ko-KR" dirty="0" smtClean="0"/>
              <a:t>Oracle</a:t>
            </a:r>
            <a:r>
              <a:rPr lang="ko-KR" altLang="en-US" dirty="0" smtClean="0"/>
              <a:t> </a:t>
            </a:r>
            <a:r>
              <a:rPr lang="en-US" altLang="ko-KR" dirty="0" smtClean="0"/>
              <a:t>Label Security(OLS) </a:t>
            </a:r>
            <a:r>
              <a:rPr lang="en-US" altLang="ko-KR" sz="1400" dirty="0" smtClean="0"/>
              <a:t/>
            </a:r>
            <a:br>
              <a:rPr lang="en-US" altLang="ko-KR" sz="1400" dirty="0" smtClean="0"/>
            </a:br>
            <a:r>
              <a:rPr lang="en-US" altLang="ko-KR" sz="2000" dirty="0" smtClean="0"/>
              <a:t>MLS </a:t>
            </a:r>
            <a:r>
              <a:rPr lang="ko-KR" altLang="en-US" sz="2000" dirty="0" smtClean="0"/>
              <a:t>특성 환경에 최적화된 데이터 접근통제 기능</a:t>
            </a:r>
            <a:endParaRPr lang="ko-KR" altLang="en-US" sz="2000" dirty="0"/>
          </a:p>
        </p:txBody>
      </p:sp>
      <p:sp>
        <p:nvSpPr>
          <p:cNvPr id="5" name="바닥글 개체 틀 4"/>
          <p:cNvSpPr>
            <a:spLocks noGrp="1"/>
          </p:cNvSpPr>
          <p:nvPr>
            <p:ph type="ftr" sz="quarter" idx="10"/>
          </p:nvPr>
        </p:nvSpPr>
        <p:spPr/>
        <p:txBody>
          <a:bodyPr/>
          <a:lstStyle/>
          <a:p>
            <a:endParaRPr lang="en-US" dirty="0"/>
          </a:p>
        </p:txBody>
      </p:sp>
      <p:sp>
        <p:nvSpPr>
          <p:cNvPr id="6" name="슬라이드 번호 개체 틀 5"/>
          <p:cNvSpPr>
            <a:spLocks noGrp="1"/>
          </p:cNvSpPr>
          <p:nvPr>
            <p:ph type="sldNum" sz="quarter" idx="11"/>
          </p:nvPr>
        </p:nvSpPr>
        <p:spPr/>
        <p:txBody>
          <a:bodyPr/>
          <a:lstStyle/>
          <a:p>
            <a:fld id="{7C371504-33D9-B044-8C50-620C44A06CB1}" type="slidenum">
              <a:rPr lang="en-US" smtClean="0"/>
              <a:pPr/>
              <a:t>6</a:t>
            </a:fld>
            <a:endParaRPr lang="en-US" dirty="0"/>
          </a:p>
        </p:txBody>
      </p:sp>
      <p:sp>
        <p:nvSpPr>
          <p:cNvPr id="2" name="모서리가 둥근 직사각형 1"/>
          <p:cNvSpPr/>
          <p:nvPr/>
        </p:nvSpPr>
        <p:spPr>
          <a:xfrm>
            <a:off x="7618412" y="4982947"/>
            <a:ext cx="3164383" cy="57001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ko-KR" altLang="en-US" dirty="0" err="1" smtClean="0"/>
              <a:t>평문</a:t>
            </a:r>
            <a:endParaRPr lang="en-US" altLang="ko-KR" dirty="0" smtClean="0"/>
          </a:p>
          <a:p>
            <a:pPr algn="ctr"/>
            <a:r>
              <a:rPr lang="en-US" altLang="ko-KR" dirty="0"/>
              <a:t>(</a:t>
            </a:r>
            <a:r>
              <a:rPr lang="en-US" altLang="ko-KR" dirty="0" err="1"/>
              <a:t>Unclassifided</a:t>
            </a:r>
            <a:r>
              <a:rPr lang="en-US" altLang="ko-KR" dirty="0"/>
              <a:t>)</a:t>
            </a:r>
            <a:endParaRPr lang="ko-KR" altLang="en-US" dirty="0"/>
          </a:p>
        </p:txBody>
      </p:sp>
      <p:sp>
        <p:nvSpPr>
          <p:cNvPr id="11" name="모서리가 둥근 직사각형 10"/>
          <p:cNvSpPr/>
          <p:nvPr/>
        </p:nvSpPr>
        <p:spPr>
          <a:xfrm>
            <a:off x="7618411" y="4224509"/>
            <a:ext cx="3164383" cy="570016"/>
          </a:xfrm>
          <a:prstGeom prst="round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smtClean="0"/>
              <a:t>대외비</a:t>
            </a:r>
            <a:endParaRPr lang="en-US" altLang="ko-KR" dirty="0" smtClean="0"/>
          </a:p>
          <a:p>
            <a:pPr algn="ctr"/>
            <a:r>
              <a:rPr lang="en-US" altLang="ko-KR" dirty="0" smtClean="0"/>
              <a:t>(Restricted)</a:t>
            </a:r>
          </a:p>
        </p:txBody>
      </p:sp>
      <p:sp>
        <p:nvSpPr>
          <p:cNvPr id="12" name="모서리가 둥근 직사각형 11"/>
          <p:cNvSpPr/>
          <p:nvPr/>
        </p:nvSpPr>
        <p:spPr>
          <a:xfrm>
            <a:off x="7618412" y="3462520"/>
            <a:ext cx="3164383" cy="57001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r>
              <a:rPr lang="ko-KR" altLang="en-US" dirty="0" err="1" smtClean="0"/>
              <a:t>급비밀</a:t>
            </a:r>
            <a:endParaRPr lang="en-US" altLang="ko-KR" dirty="0" smtClean="0"/>
          </a:p>
          <a:p>
            <a:pPr algn="ctr"/>
            <a:r>
              <a:rPr lang="en-US" altLang="ko-KR" dirty="0" smtClean="0"/>
              <a:t>(Confidential)</a:t>
            </a:r>
            <a:endParaRPr lang="ko-KR" altLang="en-US" dirty="0"/>
          </a:p>
        </p:txBody>
      </p:sp>
      <p:sp>
        <p:nvSpPr>
          <p:cNvPr id="13" name="모서리가 둥근 직사각형 12"/>
          <p:cNvSpPr/>
          <p:nvPr/>
        </p:nvSpPr>
        <p:spPr>
          <a:xfrm>
            <a:off x="7618412" y="2730967"/>
            <a:ext cx="3164383" cy="57001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r>
              <a:rPr lang="ko-KR" altLang="en-US" dirty="0" err="1" smtClean="0"/>
              <a:t>급비밀</a:t>
            </a:r>
            <a:endParaRPr lang="en-US" altLang="ko-KR" dirty="0" smtClean="0"/>
          </a:p>
          <a:p>
            <a:pPr algn="ctr"/>
            <a:r>
              <a:rPr lang="en-US" altLang="ko-KR" dirty="0" smtClean="0"/>
              <a:t>(Secret)</a:t>
            </a:r>
            <a:endParaRPr lang="ko-KR" altLang="en-US" dirty="0"/>
          </a:p>
        </p:txBody>
      </p:sp>
      <p:sp>
        <p:nvSpPr>
          <p:cNvPr id="15" name="TextBox 14"/>
          <p:cNvSpPr txBox="1"/>
          <p:nvPr/>
        </p:nvSpPr>
        <p:spPr>
          <a:xfrm>
            <a:off x="7863857" y="2141796"/>
            <a:ext cx="2627001" cy="400110"/>
          </a:xfrm>
          <a:prstGeom prst="rect">
            <a:avLst/>
          </a:prstGeom>
          <a:noFill/>
        </p:spPr>
        <p:txBody>
          <a:bodyPr wrap="none" rtlCol="0">
            <a:spAutoFit/>
          </a:bodyPr>
          <a:lstStyle/>
          <a:p>
            <a:r>
              <a:rPr lang="en-US" altLang="ko-KR" sz="2000" b="1" dirty="0" smtClean="0"/>
              <a:t>Multi Level Security</a:t>
            </a:r>
            <a:endParaRPr lang="ko-KR" altLang="en-US" sz="2000" b="1" dirty="0"/>
          </a:p>
        </p:txBody>
      </p:sp>
    </p:spTree>
    <p:extLst>
      <p:ext uri="{BB962C8B-B14F-4D97-AF65-F5344CB8AC3E}">
        <p14:creationId xmlns:p14="http://schemas.microsoft.com/office/powerpoint/2010/main" val="114320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60</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8" name="직사각형 7"/>
          <p:cNvSpPr/>
          <p:nvPr/>
        </p:nvSpPr>
        <p:spPr>
          <a:xfrm>
            <a:off x="687184" y="1144526"/>
            <a:ext cx="11025450" cy="523220"/>
          </a:xfrm>
          <a:prstGeom prst="rect">
            <a:avLst/>
          </a:prstGeom>
        </p:spPr>
        <p:txBody>
          <a:bodyPr wrap="square">
            <a:spAutoFit/>
          </a:bodyPr>
          <a:lstStyle/>
          <a:p>
            <a:r>
              <a:rPr lang="en-US" altLang="ko-KR" sz="1400" dirty="0"/>
              <a:t>AFOC_OP </a:t>
            </a:r>
            <a:r>
              <a:rPr lang="ko-KR" altLang="en-US" sz="1400" dirty="0"/>
              <a:t>소속의 </a:t>
            </a:r>
            <a:r>
              <a:rPr lang="en-US" altLang="ko-KR" sz="1400" dirty="0"/>
              <a:t>U4202_02 </a:t>
            </a:r>
            <a:r>
              <a:rPr lang="ko-KR" altLang="en-US" sz="1400" dirty="0"/>
              <a:t>유저 세션은 </a:t>
            </a:r>
            <a:r>
              <a:rPr lang="en-US" altLang="ko-KR" sz="1400" dirty="0"/>
              <a:t>3</a:t>
            </a:r>
            <a:r>
              <a:rPr lang="ko-KR" altLang="en-US" sz="1400" dirty="0"/>
              <a:t>급비밀취급인가를 받은 자로서</a:t>
            </a:r>
            <a:r>
              <a:rPr lang="en-US" altLang="ko-KR" sz="1400" dirty="0"/>
              <a:t>, 3</a:t>
            </a:r>
            <a:r>
              <a:rPr lang="ko-KR" altLang="en-US" sz="1400" dirty="0"/>
              <a:t>급 비밀을 포함한 하위 비밀을 생산</a:t>
            </a:r>
            <a:r>
              <a:rPr lang="en-US" altLang="ko-KR" sz="1400" dirty="0"/>
              <a:t>, </a:t>
            </a:r>
            <a:r>
              <a:rPr lang="ko-KR" altLang="en-US" sz="1400" dirty="0"/>
              <a:t>관리 할 수 있는 권한을 가지고 있습니다</a:t>
            </a:r>
            <a:r>
              <a:rPr lang="en-US" altLang="ko-KR" sz="1400" dirty="0"/>
              <a:t>. </a:t>
            </a:r>
            <a:r>
              <a:rPr lang="en-US" altLang="ko-KR" sz="1400" dirty="0" smtClean="0"/>
              <a:t> </a:t>
            </a:r>
            <a:r>
              <a:rPr lang="ko-KR" altLang="en-US" sz="1400" dirty="0" smtClean="0"/>
              <a:t>아래 </a:t>
            </a:r>
            <a:r>
              <a:rPr lang="ko-KR" altLang="en-US" sz="1400" dirty="0"/>
              <a:t>예제는 이런 특징을 반영한 정책을 확인할 수 있는 예제입니다</a:t>
            </a:r>
            <a:r>
              <a:rPr lang="en-US" altLang="ko-KR" sz="1400" dirty="0"/>
              <a:t>.</a:t>
            </a:r>
          </a:p>
        </p:txBody>
      </p:sp>
      <p:sp>
        <p:nvSpPr>
          <p:cNvPr id="5" name="직사각형 4"/>
          <p:cNvSpPr/>
          <p:nvPr/>
        </p:nvSpPr>
        <p:spPr>
          <a:xfrm>
            <a:off x="687184" y="1883804"/>
            <a:ext cx="10676313" cy="3539430"/>
          </a:xfrm>
          <a:prstGeom prst="rect">
            <a:avLst/>
          </a:prstGeom>
        </p:spPr>
        <p:txBody>
          <a:bodyPr wrap="square">
            <a:spAutoFit/>
          </a:bodyPr>
          <a:lstStyle/>
          <a:p>
            <a:r>
              <a:rPr lang="ko-KR" altLang="en-US" sz="1400" dirty="0" err="1"/>
              <a:t>show</a:t>
            </a:r>
            <a:r>
              <a:rPr lang="ko-KR" altLang="en-US" sz="1400" dirty="0"/>
              <a:t> </a:t>
            </a:r>
            <a:r>
              <a:rPr lang="ko-KR" altLang="en-US" sz="1400" dirty="0" err="1"/>
              <a:t>user</a:t>
            </a:r>
            <a:endParaRPr lang="ko-KR" altLang="en-US" sz="1400" dirty="0"/>
          </a:p>
          <a:p>
            <a:r>
              <a:rPr lang="ko-KR" altLang="en-US" sz="1400" dirty="0"/>
              <a:t>USER </a:t>
            </a:r>
            <a:r>
              <a:rPr lang="ko-KR" altLang="en-US" sz="1400" dirty="0" err="1"/>
              <a:t>is</a:t>
            </a:r>
            <a:r>
              <a:rPr lang="ko-KR" altLang="en-US" sz="1400" dirty="0"/>
              <a:t> "DOCUSER"</a:t>
            </a:r>
          </a:p>
          <a:p>
            <a:endParaRPr lang="ko-KR" altLang="en-US" sz="1400" dirty="0"/>
          </a:p>
          <a:p>
            <a:r>
              <a:rPr lang="ko-KR" altLang="en-US" sz="1400" dirty="0" err="1"/>
              <a:t>exec</a:t>
            </a:r>
            <a:r>
              <a:rPr lang="ko-KR" altLang="en-US" sz="1400" dirty="0"/>
              <a:t> </a:t>
            </a:r>
            <a:r>
              <a:rPr lang="ko-KR" altLang="en-US" sz="1400" dirty="0" err="1"/>
              <a:t>sa_session.set_access_profile</a:t>
            </a:r>
            <a:r>
              <a:rPr lang="ko-KR" altLang="en-US" sz="1400" dirty="0"/>
              <a:t>('doc_t_pol','U4202_02');</a:t>
            </a:r>
          </a:p>
          <a:p>
            <a:r>
              <a:rPr lang="ko-KR" altLang="en-US" sz="1400" dirty="0" err="1"/>
              <a:t>set</a:t>
            </a:r>
            <a:r>
              <a:rPr lang="ko-KR" altLang="en-US" sz="1400" dirty="0"/>
              <a:t> </a:t>
            </a:r>
            <a:r>
              <a:rPr lang="ko-KR" altLang="en-US" sz="1400" dirty="0" err="1"/>
              <a:t>line</a:t>
            </a:r>
            <a:r>
              <a:rPr lang="ko-KR" altLang="en-US" sz="1400" dirty="0"/>
              <a:t> 200</a:t>
            </a:r>
          </a:p>
          <a:p>
            <a:r>
              <a:rPr lang="ko-KR" altLang="en-US" sz="1400" dirty="0" err="1"/>
              <a:t>col</a:t>
            </a:r>
            <a:r>
              <a:rPr lang="ko-KR" altLang="en-US" sz="1400" dirty="0"/>
              <a:t> </a:t>
            </a:r>
            <a:r>
              <a:rPr lang="ko-KR" altLang="en-US" sz="1400" dirty="0" err="1"/>
              <a:t>Sess_user</a:t>
            </a:r>
            <a:r>
              <a:rPr lang="ko-KR" altLang="en-US" sz="1400" dirty="0"/>
              <a:t> </a:t>
            </a:r>
            <a:r>
              <a:rPr lang="ko-KR" altLang="en-US" sz="1400" dirty="0" err="1"/>
              <a:t>format</a:t>
            </a:r>
            <a:r>
              <a:rPr lang="ko-KR" altLang="en-US" sz="1400" dirty="0"/>
              <a:t> a10</a:t>
            </a:r>
          </a:p>
          <a:p>
            <a:r>
              <a:rPr lang="ko-KR" altLang="en-US" sz="1400" dirty="0" err="1"/>
              <a:t>col</a:t>
            </a:r>
            <a:r>
              <a:rPr lang="ko-KR" altLang="en-US" sz="1400" dirty="0"/>
              <a:t> </a:t>
            </a:r>
            <a:r>
              <a:rPr lang="ko-KR" altLang="en-US" sz="1400" dirty="0" err="1"/>
              <a:t>Sess_label</a:t>
            </a:r>
            <a:r>
              <a:rPr lang="ko-KR" altLang="en-US" sz="1400" dirty="0"/>
              <a:t> </a:t>
            </a:r>
            <a:r>
              <a:rPr lang="ko-KR" altLang="en-US" sz="1400" dirty="0" err="1"/>
              <a:t>format</a:t>
            </a:r>
            <a:r>
              <a:rPr lang="ko-KR" altLang="en-US" sz="1400" dirty="0"/>
              <a:t> a20</a:t>
            </a:r>
          </a:p>
          <a:p>
            <a:r>
              <a:rPr lang="ko-KR" altLang="en-US" sz="1400" dirty="0" err="1"/>
              <a:t>col</a:t>
            </a:r>
            <a:r>
              <a:rPr lang="ko-KR" altLang="en-US" sz="1400" dirty="0"/>
              <a:t> </a:t>
            </a:r>
            <a:r>
              <a:rPr lang="ko-KR" altLang="en-US" sz="1400" dirty="0" err="1"/>
              <a:t>Sess_comp</a:t>
            </a:r>
            <a:r>
              <a:rPr lang="ko-KR" altLang="en-US" sz="1400" dirty="0"/>
              <a:t> </a:t>
            </a:r>
            <a:r>
              <a:rPr lang="ko-KR" altLang="en-US" sz="1400" dirty="0" err="1"/>
              <a:t>format</a:t>
            </a:r>
            <a:r>
              <a:rPr lang="ko-KR" altLang="en-US" sz="1400" dirty="0"/>
              <a:t> a30</a:t>
            </a:r>
          </a:p>
          <a:p>
            <a:r>
              <a:rPr lang="ko-KR" altLang="en-US" sz="1400" dirty="0" err="1"/>
              <a:t>col</a:t>
            </a:r>
            <a:r>
              <a:rPr lang="ko-KR" altLang="en-US" sz="1400" dirty="0"/>
              <a:t> </a:t>
            </a:r>
            <a:r>
              <a:rPr lang="ko-KR" altLang="en-US" sz="1400" dirty="0" err="1"/>
              <a:t>Sess_group</a:t>
            </a:r>
            <a:r>
              <a:rPr lang="ko-KR" altLang="en-US" sz="1400" dirty="0"/>
              <a:t> </a:t>
            </a:r>
            <a:r>
              <a:rPr lang="ko-KR" altLang="en-US" sz="1400" dirty="0" err="1"/>
              <a:t>format</a:t>
            </a:r>
            <a:r>
              <a:rPr lang="ko-KR" altLang="en-US" sz="1400" dirty="0"/>
              <a:t> a30</a:t>
            </a:r>
          </a:p>
          <a:p>
            <a:r>
              <a:rPr lang="ko-KR" altLang="en-US" sz="1400" dirty="0"/>
              <a:t>SELECT </a:t>
            </a:r>
            <a:r>
              <a:rPr lang="ko-KR" altLang="en-US" sz="1400" dirty="0" err="1"/>
              <a:t>sa_session.sa_user_name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Sess_user</a:t>
            </a:r>
            <a:r>
              <a:rPr lang="ko-KR" altLang="en-US" sz="1400" dirty="0"/>
              <a:t>, </a:t>
            </a:r>
            <a:r>
              <a:rPr lang="ko-KR" altLang="en-US" sz="1400" dirty="0" err="1"/>
              <a:t>sa_session.label</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Sess_Label</a:t>
            </a:r>
            <a:r>
              <a:rPr lang="ko-KR" altLang="en-US" sz="1400" dirty="0"/>
              <a:t>, </a:t>
            </a:r>
            <a:r>
              <a:rPr lang="ko-KR" altLang="en-US" sz="1400" dirty="0" err="1"/>
              <a:t>sa_session.comp_read</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Sess_Comp</a:t>
            </a:r>
            <a:r>
              <a:rPr lang="ko-KR" altLang="en-US" sz="1400" dirty="0"/>
              <a:t>, </a:t>
            </a:r>
            <a:r>
              <a:rPr lang="ko-KR" altLang="en-US" sz="1400" dirty="0" err="1"/>
              <a:t>sa_session.group_read</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Sess_group</a:t>
            </a:r>
            <a:r>
              <a:rPr lang="ko-KR" altLang="en-US" sz="1400" dirty="0"/>
              <a:t> FROM </a:t>
            </a:r>
            <a:r>
              <a:rPr lang="ko-KR" altLang="en-US" sz="1400" dirty="0" err="1"/>
              <a:t>dual</a:t>
            </a:r>
            <a:r>
              <a:rPr lang="ko-KR" altLang="en-US" sz="1400" dirty="0"/>
              <a:t>;</a:t>
            </a:r>
          </a:p>
          <a:p>
            <a:r>
              <a:rPr lang="ko-KR" altLang="en-US" sz="1400" dirty="0"/>
              <a:t>SESS_USER  SESS_LABEL           SESS_COMP                      SESS_GROUP</a:t>
            </a:r>
          </a:p>
          <a:p>
            <a:r>
              <a:rPr lang="ko-KR" altLang="en-US" sz="1400" dirty="0"/>
              <a:t>---------- -------------------- ------------------------------ ------------------------------</a:t>
            </a:r>
          </a:p>
          <a:p>
            <a:r>
              <a:rPr lang="ko-KR" altLang="en-US" sz="1400" dirty="0"/>
              <a:t>U4202_02   C:CA,GA:AFOC_OP      CA,GA                          AFOC_OP</a:t>
            </a:r>
          </a:p>
          <a:p>
            <a:endParaRPr lang="ko-KR" altLang="en-US" sz="1400" dirty="0"/>
          </a:p>
        </p:txBody>
      </p:sp>
    </p:spTree>
    <p:extLst>
      <p:ext uri="{BB962C8B-B14F-4D97-AF65-F5344CB8AC3E}">
        <p14:creationId xmlns:p14="http://schemas.microsoft.com/office/powerpoint/2010/main" val="20268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983885" cy="4893647"/>
          </a:xfrm>
          <a:prstGeom prst="rect">
            <a:avLst/>
          </a:prstGeom>
        </p:spPr>
        <p:txBody>
          <a:bodyPr wrap="square">
            <a:spAutoFit/>
          </a:bodyPr>
          <a:lstStyle/>
          <a:p>
            <a:r>
              <a:rPr lang="en-US" altLang="ko-KR" sz="1200" dirty="0"/>
              <a:t>/* U4202_02 user</a:t>
            </a:r>
            <a:r>
              <a:rPr lang="ko-KR" altLang="en-US" sz="1200" dirty="0"/>
              <a:t>의 </a:t>
            </a:r>
            <a:r>
              <a:rPr lang="en-US" altLang="ko-KR" sz="1200" dirty="0"/>
              <a:t>3</a:t>
            </a:r>
            <a:r>
              <a:rPr lang="ko-KR" altLang="en-US" sz="1200" dirty="0"/>
              <a:t>급 비밀문서 삽입 *</a:t>
            </a:r>
            <a:r>
              <a:rPr lang="en-US" altLang="ko-KR" sz="1200" dirty="0"/>
              <a:t>/</a:t>
            </a:r>
          </a:p>
          <a:p>
            <a:r>
              <a:rPr lang="en-US" altLang="ko-KR" sz="1200" dirty="0"/>
              <a:t>insert into </a:t>
            </a:r>
            <a:r>
              <a:rPr lang="en-US" altLang="ko-KR" sz="1200" dirty="0" err="1"/>
              <a:t>docadmin.doc_t</a:t>
            </a:r>
            <a:r>
              <a:rPr lang="en-US" altLang="ko-KR" sz="1200" dirty="0"/>
              <a:t>(</a:t>
            </a:r>
            <a:r>
              <a:rPr lang="en-US" altLang="ko-KR" sz="1200" dirty="0" err="1"/>
              <a:t>doc_no,doc_creator,doc_type,doc_state</a:t>
            </a:r>
            <a:r>
              <a:rPr lang="en-US" altLang="ko-KR" sz="1200" dirty="0"/>
              <a:t>, </a:t>
            </a:r>
            <a:r>
              <a:rPr lang="en-US" altLang="ko-KR" sz="1200" dirty="0" err="1"/>
              <a:t>sign_org</a:t>
            </a:r>
            <a:r>
              <a:rPr lang="en-US" altLang="ko-KR" sz="1200" dirty="0"/>
              <a:t>, content) values('20-0005','4202_02','3</a:t>
            </a:r>
            <a:r>
              <a:rPr lang="ko-KR" altLang="en-US" sz="1200" dirty="0"/>
              <a:t>급</a:t>
            </a:r>
            <a:r>
              <a:rPr lang="en-US" altLang="ko-KR" sz="1200" dirty="0"/>
              <a:t>','</a:t>
            </a:r>
            <a:r>
              <a:rPr lang="ko-KR" altLang="en-US" sz="1200" dirty="0"/>
              <a:t>결재</a:t>
            </a:r>
            <a:r>
              <a:rPr lang="en-US" altLang="ko-KR" sz="1200" dirty="0"/>
              <a:t>','AFOC_OP',UTL_RAW.CAST_TO_RAW('20-0005 </a:t>
            </a:r>
            <a:r>
              <a:rPr lang="ko-KR" altLang="en-US" sz="1200" dirty="0"/>
              <a:t>문서는 </a:t>
            </a:r>
            <a:r>
              <a:rPr lang="en-US" altLang="ko-KR" sz="1200" dirty="0"/>
              <a:t>3</a:t>
            </a:r>
            <a:r>
              <a:rPr lang="ko-KR" altLang="en-US" sz="1200" dirty="0"/>
              <a:t>급 문서 입니다</a:t>
            </a:r>
            <a:r>
              <a:rPr lang="en-US" altLang="ko-KR" sz="1200" dirty="0"/>
              <a:t>'));</a:t>
            </a:r>
          </a:p>
          <a:p>
            <a:r>
              <a:rPr lang="en-US" altLang="ko-KR" sz="1200" dirty="0"/>
              <a:t>1 row created.</a:t>
            </a:r>
          </a:p>
          <a:p>
            <a:r>
              <a:rPr lang="en-US" altLang="ko-KR" sz="1200" dirty="0"/>
              <a:t>commit;</a:t>
            </a:r>
          </a:p>
          <a:p>
            <a:endParaRPr lang="en-US" altLang="ko-KR" sz="1200" dirty="0"/>
          </a:p>
          <a:p>
            <a:r>
              <a:rPr lang="en-US" altLang="ko-KR" sz="1200" dirty="0"/>
              <a:t>/* U4202_02 user</a:t>
            </a:r>
            <a:r>
              <a:rPr lang="ko-KR" altLang="en-US" sz="1200" dirty="0"/>
              <a:t>의 </a:t>
            </a:r>
            <a:r>
              <a:rPr lang="en-US" altLang="ko-KR" sz="1200" dirty="0"/>
              <a:t>2</a:t>
            </a:r>
            <a:r>
              <a:rPr lang="ko-KR" altLang="en-US" sz="1200" dirty="0"/>
              <a:t>급 비밀문서 삽입 *</a:t>
            </a:r>
            <a:r>
              <a:rPr lang="en-US" altLang="ko-KR" sz="1200" dirty="0"/>
              <a:t>/</a:t>
            </a:r>
          </a:p>
          <a:p>
            <a:r>
              <a:rPr lang="en-US" altLang="ko-KR" sz="1200" dirty="0"/>
              <a:t>insert into </a:t>
            </a:r>
            <a:r>
              <a:rPr lang="en-US" altLang="ko-KR" sz="1200" dirty="0" err="1"/>
              <a:t>docadmin.doc_t</a:t>
            </a:r>
            <a:r>
              <a:rPr lang="en-US" altLang="ko-KR" sz="1200" dirty="0"/>
              <a:t>(</a:t>
            </a:r>
            <a:r>
              <a:rPr lang="en-US" altLang="ko-KR" sz="1200" dirty="0" err="1"/>
              <a:t>doc_no,doc_creator,doc_type,doc_state</a:t>
            </a:r>
            <a:r>
              <a:rPr lang="en-US" altLang="ko-KR" sz="1200" dirty="0"/>
              <a:t>, </a:t>
            </a:r>
            <a:r>
              <a:rPr lang="en-US" altLang="ko-KR" sz="1200" dirty="0" err="1"/>
              <a:t>sign_org</a:t>
            </a:r>
            <a:r>
              <a:rPr lang="en-US" altLang="ko-KR" sz="1200" dirty="0"/>
              <a:t>, content) values('20-0006','4202_02','2</a:t>
            </a:r>
            <a:r>
              <a:rPr lang="ko-KR" altLang="en-US" sz="1200" dirty="0"/>
              <a:t>급</a:t>
            </a:r>
            <a:r>
              <a:rPr lang="en-US" altLang="ko-KR" sz="1200" dirty="0"/>
              <a:t>','</a:t>
            </a:r>
            <a:r>
              <a:rPr lang="ko-KR" altLang="en-US" sz="1200" dirty="0"/>
              <a:t>결재</a:t>
            </a:r>
            <a:r>
              <a:rPr lang="en-US" altLang="ko-KR" sz="1200" dirty="0"/>
              <a:t>','AFOC_OP',UTL_RAW.CAST_TO_RAW('20-0006 </a:t>
            </a:r>
            <a:r>
              <a:rPr lang="ko-KR" altLang="en-US" sz="1200" dirty="0"/>
              <a:t>문서는 </a:t>
            </a:r>
            <a:r>
              <a:rPr lang="en-US" altLang="ko-KR" sz="1200" dirty="0"/>
              <a:t>2</a:t>
            </a:r>
            <a:r>
              <a:rPr lang="ko-KR" altLang="en-US" sz="1200" dirty="0"/>
              <a:t>급 문서 입니다</a:t>
            </a:r>
            <a:r>
              <a:rPr lang="en-US" altLang="ko-KR" sz="1200" dirty="0"/>
              <a:t>'));</a:t>
            </a:r>
          </a:p>
          <a:p>
            <a:r>
              <a:rPr lang="en-US" altLang="ko-KR" sz="1200" dirty="0"/>
              <a:t>ERROR at line 1:</a:t>
            </a:r>
          </a:p>
          <a:p>
            <a:r>
              <a:rPr lang="en-US" altLang="ko-KR" sz="1200" dirty="0"/>
              <a:t>ORA-28115: policy with check option violation</a:t>
            </a:r>
          </a:p>
          <a:p>
            <a:endParaRPr lang="en-US" altLang="ko-KR" sz="1200" dirty="0"/>
          </a:p>
          <a:p>
            <a:r>
              <a:rPr lang="en-US" altLang="ko-KR" sz="1200" dirty="0"/>
              <a:t>/* U4202_02 user</a:t>
            </a:r>
            <a:r>
              <a:rPr lang="ko-KR" altLang="en-US" sz="1200" dirty="0"/>
              <a:t>의 대외비 문서 삽입 *</a:t>
            </a:r>
            <a:r>
              <a:rPr lang="en-US" altLang="ko-KR" sz="1200" dirty="0"/>
              <a:t>/</a:t>
            </a:r>
          </a:p>
          <a:p>
            <a:r>
              <a:rPr lang="en-US" altLang="ko-KR" sz="1200" dirty="0"/>
              <a:t>insert into </a:t>
            </a:r>
            <a:r>
              <a:rPr lang="en-US" altLang="ko-KR" sz="1200" dirty="0" err="1"/>
              <a:t>docadmin.doc_t</a:t>
            </a:r>
            <a:r>
              <a:rPr lang="en-US" altLang="ko-KR" sz="1200" dirty="0"/>
              <a:t>(</a:t>
            </a:r>
            <a:r>
              <a:rPr lang="en-US" altLang="ko-KR" sz="1200" dirty="0" err="1"/>
              <a:t>doc_no,doc_creator,doc_type,doc_state</a:t>
            </a:r>
            <a:r>
              <a:rPr lang="en-US" altLang="ko-KR" sz="1200" dirty="0"/>
              <a:t>, </a:t>
            </a:r>
            <a:r>
              <a:rPr lang="en-US" altLang="ko-KR" sz="1200" dirty="0" err="1"/>
              <a:t>sign_org</a:t>
            </a:r>
            <a:r>
              <a:rPr lang="en-US" altLang="ko-KR" sz="1200" dirty="0"/>
              <a:t>, content) values('20-0006','4202_02','</a:t>
            </a:r>
            <a:r>
              <a:rPr lang="ko-KR" altLang="en-US" sz="1200" dirty="0"/>
              <a:t>대외비</a:t>
            </a:r>
            <a:r>
              <a:rPr lang="en-US" altLang="ko-KR" sz="1200" dirty="0"/>
              <a:t>','</a:t>
            </a:r>
            <a:r>
              <a:rPr lang="ko-KR" altLang="en-US" sz="1200" dirty="0"/>
              <a:t>결재</a:t>
            </a:r>
            <a:r>
              <a:rPr lang="en-US" altLang="ko-KR" sz="1200" dirty="0"/>
              <a:t>','AFOC_OP',UTL_RAW.CAST_TO_RAW('20-0006 </a:t>
            </a:r>
            <a:r>
              <a:rPr lang="ko-KR" altLang="en-US" sz="1200" dirty="0"/>
              <a:t>문서는 대외비 문서 입니다</a:t>
            </a:r>
            <a:r>
              <a:rPr lang="en-US" altLang="ko-KR" sz="1200" dirty="0"/>
              <a:t>'));</a:t>
            </a:r>
          </a:p>
          <a:p>
            <a:r>
              <a:rPr lang="en-US" altLang="ko-KR" sz="1200" dirty="0"/>
              <a:t>1 row created.</a:t>
            </a:r>
          </a:p>
          <a:p>
            <a:r>
              <a:rPr lang="en-US" altLang="ko-KR" sz="1200" dirty="0"/>
              <a:t>commit;</a:t>
            </a:r>
          </a:p>
          <a:p>
            <a:endParaRPr lang="en-US" altLang="ko-KR" sz="1200" dirty="0"/>
          </a:p>
          <a:p>
            <a:r>
              <a:rPr lang="en-US" altLang="ko-KR" sz="1200" dirty="0"/>
              <a:t>delete </a:t>
            </a:r>
            <a:r>
              <a:rPr lang="en-US" altLang="ko-KR" sz="1200" dirty="0" err="1"/>
              <a:t>docadmin.doc_t</a:t>
            </a:r>
            <a:r>
              <a:rPr lang="en-US" altLang="ko-KR" sz="1200" dirty="0"/>
              <a:t> where </a:t>
            </a:r>
            <a:r>
              <a:rPr lang="en-US" altLang="ko-KR" sz="1200" dirty="0" err="1"/>
              <a:t>doc_no</a:t>
            </a:r>
            <a:r>
              <a:rPr lang="en-US" altLang="ko-KR" sz="1200" dirty="0"/>
              <a:t> = '20-0006';</a:t>
            </a:r>
          </a:p>
          <a:p>
            <a:r>
              <a:rPr lang="en-US" altLang="ko-KR" sz="1200" dirty="0"/>
              <a:t>0 rows deleted.</a:t>
            </a:r>
          </a:p>
          <a:p>
            <a:endParaRPr lang="en-US" altLang="ko-KR" sz="1200" dirty="0"/>
          </a:p>
          <a:p>
            <a:r>
              <a:rPr lang="en-US" altLang="ko-KR" sz="1200" dirty="0" smtClean="0"/>
              <a:t>update </a:t>
            </a:r>
            <a:r>
              <a:rPr lang="en-US" altLang="ko-KR" sz="1200" dirty="0" err="1"/>
              <a:t>docadmin.doc_t</a:t>
            </a:r>
            <a:r>
              <a:rPr lang="en-US" altLang="ko-KR" sz="1200" dirty="0"/>
              <a:t> set content = UTL_RAW.CAST_TO_RAW('20-0006 </a:t>
            </a:r>
            <a:r>
              <a:rPr lang="ko-KR" altLang="en-US" sz="1200" dirty="0"/>
              <a:t>문서는 </a:t>
            </a:r>
            <a:r>
              <a:rPr lang="en-US" altLang="ko-KR" sz="1200" dirty="0"/>
              <a:t>2</a:t>
            </a:r>
            <a:r>
              <a:rPr lang="ko-KR" altLang="en-US" sz="1200" dirty="0"/>
              <a:t>급 문서 업데이트 테스트  입니다</a:t>
            </a:r>
            <a:r>
              <a:rPr lang="en-US" altLang="ko-KR" sz="1200" dirty="0"/>
              <a:t>') where </a:t>
            </a:r>
            <a:r>
              <a:rPr lang="en-US" altLang="ko-KR" sz="1200" dirty="0" err="1"/>
              <a:t>doc_no</a:t>
            </a:r>
            <a:r>
              <a:rPr lang="en-US" altLang="ko-KR" sz="1200" dirty="0"/>
              <a:t> = '20-0006';</a:t>
            </a:r>
          </a:p>
          <a:p>
            <a:r>
              <a:rPr lang="en-US" altLang="ko-KR" sz="1200" dirty="0"/>
              <a:t>ERROR at line 1:</a:t>
            </a:r>
          </a:p>
          <a:p>
            <a:r>
              <a:rPr lang="en-US" altLang="ko-KR" sz="1200" dirty="0" smtClean="0"/>
              <a:t>0 </a:t>
            </a:r>
            <a:r>
              <a:rPr lang="en-US" altLang="ko-KR" sz="1200" dirty="0"/>
              <a:t>rows updated.</a:t>
            </a:r>
          </a:p>
          <a:p>
            <a:endParaRPr lang="en-US" altLang="ko-KR" sz="1200" dirty="0"/>
          </a:p>
          <a:p>
            <a:r>
              <a:rPr lang="en-US" altLang="ko-KR" sz="1400" b="1" dirty="0"/>
              <a:t>* </a:t>
            </a:r>
            <a:r>
              <a:rPr lang="ko-KR" altLang="en-US" sz="1400" b="1" dirty="0"/>
              <a:t>이런 특징은 군 비밀문서 관리 특징을 그대로 구현할 수 있는 방법을 제공합니다</a:t>
            </a:r>
            <a:r>
              <a:rPr lang="en-US" altLang="ko-KR" sz="1400" b="1" dirty="0"/>
              <a:t>.</a:t>
            </a:r>
            <a:endParaRPr lang="ko-KR" altLang="en-US" sz="1400" b="1" dirty="0"/>
          </a:p>
        </p:txBody>
      </p:sp>
    </p:spTree>
    <p:extLst>
      <p:ext uri="{BB962C8B-B14F-4D97-AF65-F5344CB8AC3E}">
        <p14:creationId xmlns:p14="http://schemas.microsoft.com/office/powerpoint/2010/main" val="89804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601499" cy="1938992"/>
          </a:xfrm>
          <a:prstGeom prst="rect">
            <a:avLst/>
          </a:prstGeom>
        </p:spPr>
        <p:txBody>
          <a:bodyPr wrap="square">
            <a:spAutoFit/>
          </a:bodyPr>
          <a:lstStyle/>
          <a:p>
            <a:r>
              <a:rPr lang="en-US" altLang="ko-KR" sz="1600" dirty="0" smtClean="0"/>
              <a:t>8.3 Group </a:t>
            </a:r>
            <a:r>
              <a:rPr lang="ko-KR" altLang="en-US" sz="1600" dirty="0"/>
              <a:t>컴포넌트 상속 권한 </a:t>
            </a:r>
            <a:r>
              <a:rPr lang="ko-KR" altLang="en-US" sz="1600" dirty="0" smtClean="0"/>
              <a:t>테스트</a:t>
            </a:r>
            <a:endParaRPr lang="en-US" altLang="ko-KR" sz="1600" dirty="0" smtClean="0"/>
          </a:p>
          <a:p>
            <a:pPr marL="285750" indent="-285750">
              <a:buFont typeface="Arial" panose="020B0604020202020204" pitchFamily="34" charset="0"/>
              <a:buChar char="•"/>
            </a:pPr>
            <a:r>
              <a:rPr lang="ko-KR" altLang="en-US" sz="1600" dirty="0"/>
              <a:t> </a:t>
            </a:r>
            <a:r>
              <a:rPr lang="en-US" altLang="ko-KR" sz="1400" dirty="0" smtClean="0"/>
              <a:t>U4200_00 </a:t>
            </a:r>
            <a:r>
              <a:rPr lang="ko-KR" altLang="en-US" sz="1400" dirty="0"/>
              <a:t>유저는 </a:t>
            </a:r>
            <a:r>
              <a:rPr lang="en-US" altLang="ko-KR" sz="1400" dirty="0"/>
              <a:t>AFOC HQ </a:t>
            </a:r>
            <a:r>
              <a:rPr lang="ko-KR" altLang="en-US" sz="1400" dirty="0"/>
              <a:t>그룹 속성을 가진 유저입니다</a:t>
            </a:r>
            <a:r>
              <a:rPr lang="en-US" altLang="ko-KR" sz="1400" dirty="0"/>
              <a:t>. AFOC HQ</a:t>
            </a:r>
            <a:r>
              <a:rPr lang="ko-KR" altLang="en-US" sz="1400" dirty="0"/>
              <a:t>는 </a:t>
            </a:r>
            <a:r>
              <a:rPr lang="en-US" altLang="ko-KR" sz="1400" dirty="0"/>
              <a:t>AFOC_OC</a:t>
            </a:r>
            <a:r>
              <a:rPr lang="ko-KR" altLang="en-US" sz="1400" dirty="0"/>
              <a:t>의 상위 그룹이며 두 그룹의 </a:t>
            </a:r>
            <a:r>
              <a:rPr lang="ko-KR" altLang="en-US" sz="1400" dirty="0" err="1"/>
              <a:t>관ㄹ계는</a:t>
            </a:r>
            <a:r>
              <a:rPr lang="ko-KR" altLang="en-US" sz="1400" dirty="0"/>
              <a:t> </a:t>
            </a:r>
            <a:r>
              <a:rPr lang="en-US" altLang="ko-KR" sz="1400" dirty="0"/>
              <a:t>Parent-Child </a:t>
            </a:r>
            <a:r>
              <a:rPr lang="ko-KR" altLang="en-US" sz="1400" dirty="0"/>
              <a:t>구주의 계층구조를 가집니다</a:t>
            </a:r>
            <a:r>
              <a:rPr lang="en-US" altLang="ko-KR" sz="1400" dirty="0"/>
              <a:t>. </a:t>
            </a:r>
            <a:r>
              <a:rPr lang="ko-KR" altLang="en-US" sz="1400" dirty="0"/>
              <a:t>따라서 </a:t>
            </a:r>
            <a:r>
              <a:rPr lang="en-US" altLang="ko-KR" sz="1400" dirty="0"/>
              <a:t>AFOC_OC</a:t>
            </a:r>
            <a:r>
              <a:rPr lang="ko-KR" altLang="en-US" sz="1400" dirty="0"/>
              <a:t>가 액세스 할 수 있는 </a:t>
            </a:r>
            <a:r>
              <a:rPr lang="en-US" altLang="ko-KR" sz="1400" dirty="0"/>
              <a:t>Data label </a:t>
            </a:r>
            <a:r>
              <a:rPr lang="ko-KR" altLang="en-US" sz="1400" dirty="0"/>
              <a:t>데이터 값을 가지는 </a:t>
            </a:r>
            <a:r>
              <a:rPr lang="en-US" altLang="ko-KR" sz="1400" dirty="0"/>
              <a:t>Row</a:t>
            </a:r>
            <a:r>
              <a:rPr lang="ko-KR" altLang="en-US" sz="1400" dirty="0"/>
              <a:t>에 액세스 할 수 있는 권한을 상속 받는 것을 확인할 수 있습니다</a:t>
            </a:r>
            <a:r>
              <a:rPr lang="en-US" altLang="ko-KR" sz="1400" dirty="0"/>
              <a:t>.  </a:t>
            </a:r>
          </a:p>
          <a:p>
            <a:pPr marL="285750" indent="-285750">
              <a:buFont typeface="Arial" panose="020B0604020202020204" pitchFamily="34" charset="0"/>
              <a:buChar char="•"/>
            </a:pPr>
            <a:r>
              <a:rPr lang="en-US" altLang="ko-KR" sz="1400" dirty="0"/>
              <a:t> </a:t>
            </a:r>
            <a:r>
              <a:rPr lang="en-US" altLang="ko-KR" sz="1400" dirty="0" smtClean="0"/>
              <a:t>U4200_00 </a:t>
            </a:r>
            <a:r>
              <a:rPr lang="ko-KR" altLang="en-US" sz="1400" dirty="0"/>
              <a:t>유저 세션에 </a:t>
            </a:r>
            <a:r>
              <a:rPr lang="en-US" altLang="ko-KR" sz="1400" dirty="0"/>
              <a:t>2</a:t>
            </a:r>
            <a:r>
              <a:rPr lang="ko-KR" altLang="en-US" sz="1400" dirty="0"/>
              <a:t>급 비밀 데이터에 액세스 할 수 있는 권한과 </a:t>
            </a:r>
            <a:r>
              <a:rPr lang="en-US" altLang="ko-KR" sz="1400" dirty="0"/>
              <a:t>Data Label</a:t>
            </a:r>
            <a:r>
              <a:rPr lang="ko-KR" altLang="en-US" sz="1400" dirty="0"/>
              <a:t>값이 </a:t>
            </a:r>
            <a:r>
              <a:rPr lang="en-US" altLang="ko-KR" sz="1400" dirty="0"/>
              <a:t>Compartment SA, CA, GA</a:t>
            </a:r>
            <a:r>
              <a:rPr lang="ko-KR" altLang="en-US" sz="1400" dirty="0"/>
              <a:t>와 </a:t>
            </a:r>
            <a:r>
              <a:rPr lang="en-US" altLang="ko-KR" sz="1400" dirty="0"/>
              <a:t>Group AFOC</a:t>
            </a:r>
            <a:r>
              <a:rPr lang="ko-KR" altLang="en-US" sz="1400" dirty="0"/>
              <a:t>인 </a:t>
            </a:r>
            <a:r>
              <a:rPr lang="en-US" altLang="ko-KR" sz="1400" dirty="0"/>
              <a:t>row</a:t>
            </a:r>
            <a:r>
              <a:rPr lang="ko-KR" altLang="en-US" sz="1400" dirty="0"/>
              <a:t>에 대한 </a:t>
            </a:r>
            <a:r>
              <a:rPr lang="en-US" altLang="ko-KR" sz="1400" dirty="0"/>
              <a:t>Read only </a:t>
            </a:r>
            <a:r>
              <a:rPr lang="ko-KR" altLang="en-US" sz="1400" dirty="0"/>
              <a:t>권한을 부여합니다</a:t>
            </a:r>
            <a:r>
              <a:rPr lang="en-US" altLang="ko-KR" sz="1400" dirty="0"/>
              <a:t>.</a:t>
            </a:r>
          </a:p>
          <a:p>
            <a:pPr marL="285750" indent="-285750">
              <a:buFont typeface="Arial" panose="020B0604020202020204" pitchFamily="34" charset="0"/>
              <a:buChar char="•"/>
            </a:pPr>
            <a:r>
              <a:rPr lang="ko-KR" altLang="en-US" sz="1400" dirty="0" smtClean="0"/>
              <a:t>이번 </a:t>
            </a:r>
            <a:r>
              <a:rPr lang="en-US" altLang="ko-KR" sz="1400" dirty="0"/>
              <a:t>U4200_00 </a:t>
            </a:r>
            <a:r>
              <a:rPr lang="ko-KR" altLang="en-US" sz="1400" dirty="0"/>
              <a:t>유저 세션 예제에서는 </a:t>
            </a:r>
            <a:r>
              <a:rPr lang="en-US" altLang="ko-KR" sz="1400" dirty="0"/>
              <a:t>compartment</a:t>
            </a:r>
            <a:r>
              <a:rPr lang="ko-KR" altLang="en-US" sz="1400" dirty="0"/>
              <a:t>와 </a:t>
            </a:r>
            <a:r>
              <a:rPr lang="en-US" altLang="ko-KR" sz="1400" dirty="0"/>
              <a:t>Group </a:t>
            </a:r>
            <a:r>
              <a:rPr lang="ko-KR" altLang="en-US" sz="1400" dirty="0"/>
              <a:t>컴포넌트 </a:t>
            </a:r>
            <a:r>
              <a:rPr lang="en-US" altLang="ko-KR" sz="1400" dirty="0"/>
              <a:t>Session Level</a:t>
            </a:r>
            <a:r>
              <a:rPr lang="ko-KR" altLang="en-US" sz="1400" dirty="0"/>
              <a:t>은 </a:t>
            </a:r>
            <a:r>
              <a:rPr lang="en-US" altLang="ko-KR" sz="1400" dirty="0"/>
              <a:t>"</a:t>
            </a:r>
            <a:r>
              <a:rPr lang="en-US" altLang="ko-KR" sz="1400" dirty="0" err="1"/>
              <a:t>in_def</a:t>
            </a:r>
            <a:r>
              <a:rPr lang="en-US" altLang="ko-KR" sz="1400" dirty="0"/>
              <a:t>" </a:t>
            </a:r>
            <a:r>
              <a:rPr lang="ko-KR" altLang="en-US" sz="1400" dirty="0"/>
              <a:t>권한을 </a:t>
            </a:r>
            <a:r>
              <a:rPr lang="en-US" altLang="ko-KR" sz="1400" dirty="0"/>
              <a:t>"N"</a:t>
            </a:r>
            <a:r>
              <a:rPr lang="ko-KR" altLang="en-US" sz="1400" dirty="0"/>
              <a:t>으로 주고 로그인 </a:t>
            </a:r>
            <a:r>
              <a:rPr lang="ko-KR" altLang="en-US" sz="1400" dirty="0" err="1"/>
              <a:t>할때</a:t>
            </a:r>
            <a:r>
              <a:rPr lang="ko-KR" altLang="en-US" sz="1400" dirty="0"/>
              <a:t> </a:t>
            </a:r>
            <a:r>
              <a:rPr lang="en-US" altLang="ko-KR" sz="1400" dirty="0"/>
              <a:t>Default </a:t>
            </a:r>
            <a:r>
              <a:rPr lang="ko-KR" altLang="en-US" sz="1400" dirty="0"/>
              <a:t>값으로 가지는 권한이 아닌 </a:t>
            </a:r>
            <a:r>
              <a:rPr lang="ko-KR" altLang="en-US" sz="1400" dirty="0" err="1"/>
              <a:t>세션정보를</a:t>
            </a:r>
            <a:r>
              <a:rPr lang="ko-KR" altLang="en-US" sz="1400" dirty="0"/>
              <a:t> 생성할 때 액세스 권한을 부여하는 방법으로 진행합니다</a:t>
            </a:r>
            <a:r>
              <a:rPr lang="en-US" altLang="ko-KR" sz="1400" dirty="0"/>
              <a:t>.</a:t>
            </a:r>
            <a:endParaRPr lang="ko-KR" altLang="en-US" sz="1400" dirty="0"/>
          </a:p>
        </p:txBody>
      </p:sp>
      <p:sp>
        <p:nvSpPr>
          <p:cNvPr id="6" name="직사각형 5"/>
          <p:cNvSpPr/>
          <p:nvPr/>
        </p:nvSpPr>
        <p:spPr>
          <a:xfrm>
            <a:off x="745001" y="3376514"/>
            <a:ext cx="10643435" cy="2246769"/>
          </a:xfrm>
          <a:prstGeom prst="rect">
            <a:avLst/>
          </a:prstGeom>
        </p:spPr>
        <p:txBody>
          <a:bodyPr wrap="square">
            <a:spAutoFit/>
          </a:bodyPr>
          <a:lstStyle/>
          <a:p>
            <a:r>
              <a:rPr lang="ko-KR" altLang="en-US" sz="1400" dirty="0"/>
              <a:t>8.3.1 </a:t>
            </a:r>
            <a:r>
              <a:rPr lang="ko-KR" altLang="en-US" sz="1400" dirty="0" err="1"/>
              <a:t>유저세션</a:t>
            </a:r>
            <a:r>
              <a:rPr lang="ko-KR" altLang="en-US" sz="1400" dirty="0"/>
              <a:t> </a:t>
            </a:r>
            <a:r>
              <a:rPr lang="ko-KR" altLang="en-US" sz="1400" dirty="0" err="1"/>
              <a:t>level</a:t>
            </a:r>
            <a:r>
              <a:rPr lang="ko-KR" altLang="en-US" sz="1400" dirty="0"/>
              <a:t> 설정</a:t>
            </a:r>
          </a:p>
          <a:p>
            <a:endParaRPr lang="ko-KR" altLang="en-US" sz="1400" dirty="0"/>
          </a:p>
          <a:p>
            <a:r>
              <a:rPr lang="ko-KR" altLang="en-US" sz="1400" dirty="0" err="1"/>
              <a:t>conn</a:t>
            </a:r>
            <a:r>
              <a:rPr lang="ko-KR" altLang="en-US" sz="1400" dirty="0"/>
              <a:t> </a:t>
            </a:r>
            <a:r>
              <a:rPr lang="ko-KR" altLang="en-US" sz="1400" dirty="0" err="1" smtClean="0"/>
              <a:t>docadmin</a:t>
            </a:r>
            <a:r>
              <a:rPr lang="ko-KR" altLang="en-US" sz="1400" dirty="0" smtClean="0"/>
              <a:t>/</a:t>
            </a:r>
            <a:r>
              <a:rPr lang="ko-KR" altLang="en-US" sz="1400" dirty="0" err="1" smtClean="0"/>
              <a:t>docadmin</a:t>
            </a:r>
            <a:r>
              <a:rPr lang="ko-KR" altLang="en-US" sz="1400" dirty="0" smtClean="0"/>
              <a:t>@</a:t>
            </a:r>
            <a:r>
              <a:rPr lang="en-US" altLang="ko-KR" sz="1400" dirty="0" err="1" smtClean="0"/>
              <a:t>pdbxx</a:t>
            </a:r>
            <a:endParaRPr lang="ko-KR" altLang="en-US" sz="1400" dirty="0"/>
          </a:p>
          <a:p>
            <a:endParaRPr lang="en-US" altLang="ko-KR" sz="1400" dirty="0" smtClean="0"/>
          </a:p>
          <a:p>
            <a:r>
              <a:rPr lang="ko-KR" altLang="en-US" sz="1400" dirty="0" smtClean="0"/>
              <a:t>EXEC </a:t>
            </a:r>
            <a:r>
              <a:rPr lang="ko-KR" altLang="en-US" sz="1400" dirty="0" err="1"/>
              <a:t>sa_user_admin.set_levels</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'U4200_00', </a:t>
            </a:r>
            <a:r>
              <a:rPr lang="ko-KR" altLang="en-US" sz="1400" dirty="0" err="1"/>
              <a:t>max_level</a:t>
            </a:r>
            <a:r>
              <a:rPr lang="ko-KR" altLang="en-US" sz="1400" dirty="0"/>
              <a:t> =&gt; '</a:t>
            </a:r>
            <a:r>
              <a:rPr lang="ko-KR" altLang="en-US" sz="1400" dirty="0" err="1"/>
              <a:t>S</a:t>
            </a:r>
            <a:r>
              <a:rPr lang="ko-KR" altLang="en-US" sz="1400" dirty="0"/>
              <a:t>', </a:t>
            </a:r>
            <a:r>
              <a:rPr lang="ko-KR" altLang="en-US" sz="1400" dirty="0" err="1"/>
              <a:t>min_level</a:t>
            </a:r>
            <a:r>
              <a:rPr lang="ko-KR" altLang="en-US" sz="1400" dirty="0"/>
              <a:t> =&gt; '</a:t>
            </a:r>
            <a:r>
              <a:rPr lang="ko-KR" altLang="en-US" sz="1400" dirty="0" err="1"/>
              <a:t>R</a:t>
            </a:r>
            <a:r>
              <a:rPr lang="ko-KR" altLang="en-US" sz="1400" dirty="0"/>
              <a:t>', </a:t>
            </a:r>
            <a:r>
              <a:rPr lang="ko-KR" altLang="en-US" sz="1400" dirty="0" err="1"/>
              <a:t>def_level</a:t>
            </a:r>
            <a:r>
              <a:rPr lang="ko-KR" altLang="en-US" sz="1400" dirty="0"/>
              <a:t> =&gt; '</a:t>
            </a:r>
            <a:r>
              <a:rPr lang="ko-KR" altLang="en-US" sz="1400" dirty="0" err="1"/>
              <a:t>S</a:t>
            </a:r>
            <a:r>
              <a:rPr lang="ko-KR" altLang="en-US" sz="1400" dirty="0"/>
              <a:t>', </a:t>
            </a:r>
            <a:r>
              <a:rPr lang="ko-KR" altLang="en-US" sz="1400" dirty="0" err="1"/>
              <a:t>row_level</a:t>
            </a:r>
            <a:r>
              <a:rPr lang="ko-KR" altLang="en-US" sz="1400" dirty="0"/>
              <a:t> =&gt; '</a:t>
            </a:r>
            <a:r>
              <a:rPr lang="ko-KR" altLang="en-US" sz="1400" dirty="0" err="1"/>
              <a:t>R</a:t>
            </a:r>
            <a:r>
              <a:rPr lang="ko-KR" altLang="en-US" sz="1400" dirty="0"/>
              <a:t>');</a:t>
            </a:r>
          </a:p>
          <a:p>
            <a:r>
              <a:rPr lang="ko-KR" altLang="en-US" sz="1400" dirty="0"/>
              <a:t>EXEC SA_USER_ADMIN.ADD_COMPARTMENTS(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'U4200_00', </a:t>
            </a:r>
            <a:r>
              <a:rPr lang="ko-KR" altLang="en-US" sz="1400" dirty="0" err="1"/>
              <a:t>comps</a:t>
            </a:r>
            <a:r>
              <a:rPr lang="ko-KR" altLang="en-US" sz="1400" dirty="0"/>
              <a:t> =&gt; 'SA,CA,GA',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N</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a:p>
            <a:r>
              <a:rPr lang="ko-KR" altLang="en-US" sz="1400" dirty="0"/>
              <a:t>EXEC SA_USER_ADMIN.ADD_GROUPS(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'U4200_00', </a:t>
            </a:r>
            <a:r>
              <a:rPr lang="ko-KR" altLang="en-US" sz="1400" dirty="0" err="1"/>
              <a:t>groups</a:t>
            </a:r>
            <a:r>
              <a:rPr lang="ko-KR" altLang="en-US" sz="1400" dirty="0"/>
              <a:t> =&gt; 'AFOC',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N</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p:txBody>
      </p:sp>
    </p:spTree>
    <p:extLst>
      <p:ext uri="{BB962C8B-B14F-4D97-AF65-F5344CB8AC3E}">
        <p14:creationId xmlns:p14="http://schemas.microsoft.com/office/powerpoint/2010/main" val="74723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5016758"/>
          </a:xfrm>
          <a:prstGeom prst="rect">
            <a:avLst/>
          </a:prstGeom>
        </p:spPr>
        <p:txBody>
          <a:bodyPr wrap="square">
            <a:spAutoFit/>
          </a:bodyPr>
          <a:lstStyle/>
          <a:p>
            <a:r>
              <a:rPr lang="en-US" altLang="ko-KR" sz="1400" dirty="0"/>
              <a:t>8.3.2 user </a:t>
            </a:r>
            <a:r>
              <a:rPr lang="ko-KR" altLang="en-US" sz="1400" dirty="0"/>
              <a:t>에게 </a:t>
            </a:r>
            <a:r>
              <a:rPr lang="en-US" altLang="ko-KR" sz="1400" dirty="0"/>
              <a:t>write </a:t>
            </a:r>
            <a:r>
              <a:rPr lang="ko-KR" altLang="en-US" sz="1400" dirty="0"/>
              <a:t>권한 부여</a:t>
            </a:r>
          </a:p>
          <a:p>
            <a:endParaRPr lang="ko-KR" altLang="en-US" sz="1400" dirty="0"/>
          </a:p>
          <a:p>
            <a:r>
              <a:rPr lang="en-US" altLang="ko-KR" sz="1400" dirty="0"/>
              <a:t>conn </a:t>
            </a:r>
            <a:r>
              <a:rPr lang="en-US" altLang="ko-KR" sz="1400" dirty="0" err="1" smtClean="0"/>
              <a:t>docuser</a:t>
            </a:r>
            <a:r>
              <a:rPr lang="en-US" altLang="ko-KR" sz="1400" dirty="0" smtClean="0"/>
              <a:t>/</a:t>
            </a:r>
            <a:r>
              <a:rPr lang="en-US" altLang="ko-KR" sz="1400" dirty="0" err="1" smtClean="0"/>
              <a:t>docuser@pdbxx</a:t>
            </a:r>
            <a:endParaRPr lang="en-US" altLang="ko-KR" sz="1400" dirty="0"/>
          </a:p>
          <a:p>
            <a:endParaRPr lang="en-US" altLang="ko-KR" sz="1400" dirty="0"/>
          </a:p>
          <a:p>
            <a:r>
              <a:rPr lang="en-US" altLang="ko-KR" sz="1400" dirty="0"/>
              <a:t>exec </a:t>
            </a:r>
            <a:r>
              <a:rPr lang="en-US" altLang="ko-KR" sz="1400" dirty="0" err="1"/>
              <a:t>sa_session.set_access_profile</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'U4200_00');</a:t>
            </a:r>
          </a:p>
          <a:p>
            <a:endParaRPr lang="en-US" altLang="ko-KR" sz="1400" dirty="0"/>
          </a:p>
          <a:p>
            <a:r>
              <a:rPr lang="en-US" altLang="ko-KR" sz="1200" dirty="0"/>
              <a:t>SELECT </a:t>
            </a:r>
            <a:r>
              <a:rPr lang="en-US" altLang="ko-KR" sz="1200" dirty="0" err="1"/>
              <a:t>sa_session.sa_user_name</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Sess_user</a:t>
            </a:r>
            <a:r>
              <a:rPr lang="en-US" altLang="ko-KR" sz="1200" dirty="0"/>
              <a:t>, </a:t>
            </a:r>
          </a:p>
          <a:p>
            <a:r>
              <a:rPr lang="en-US" altLang="ko-KR" sz="1200" dirty="0" err="1"/>
              <a:t>sa_session.label</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Sess_Label</a:t>
            </a:r>
            <a:r>
              <a:rPr lang="en-US" altLang="ko-KR" sz="1200" dirty="0"/>
              <a:t>, </a:t>
            </a:r>
          </a:p>
          <a:p>
            <a:r>
              <a:rPr lang="en-US" altLang="ko-KR" sz="1200" dirty="0" err="1"/>
              <a:t>sa_session.comp_read</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Sess_Comp</a:t>
            </a:r>
            <a:r>
              <a:rPr lang="en-US" altLang="ko-KR" sz="1200" dirty="0"/>
              <a:t>, </a:t>
            </a:r>
          </a:p>
          <a:p>
            <a:r>
              <a:rPr lang="en-US" altLang="ko-KR" sz="1200" dirty="0" err="1"/>
              <a:t>sa_session.group_read</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Sess_group</a:t>
            </a:r>
            <a:r>
              <a:rPr lang="en-US" altLang="ko-KR" sz="1200" dirty="0"/>
              <a:t> </a:t>
            </a:r>
          </a:p>
          <a:p>
            <a:r>
              <a:rPr lang="en-US" altLang="ko-KR" sz="1200" dirty="0"/>
              <a:t>FROM dual;</a:t>
            </a:r>
          </a:p>
          <a:p>
            <a:r>
              <a:rPr lang="en-US" altLang="ko-KR" sz="1200" dirty="0"/>
              <a:t>SESS_USER  SESS_LABEL           SESS_COMP                      SESS_GROUP</a:t>
            </a:r>
          </a:p>
          <a:p>
            <a:r>
              <a:rPr lang="en-US" altLang="ko-KR" sz="1200" dirty="0"/>
              <a:t>---------- -------------------- ------------------------------ ------------------------------</a:t>
            </a:r>
          </a:p>
          <a:p>
            <a:r>
              <a:rPr lang="en-US" altLang="ko-KR" sz="1200" dirty="0"/>
              <a:t>U4200_00   S</a:t>
            </a:r>
          </a:p>
          <a:p>
            <a:endParaRPr lang="en-US" altLang="ko-KR" sz="1400" dirty="0"/>
          </a:p>
          <a:p>
            <a:r>
              <a:rPr lang="en-US" altLang="ko-KR" sz="1400" dirty="0"/>
              <a:t>set line 200</a:t>
            </a:r>
          </a:p>
          <a:p>
            <a:r>
              <a:rPr lang="en-US" altLang="ko-KR" sz="1400" dirty="0" smtClean="0"/>
              <a:t>col </a:t>
            </a:r>
            <a:r>
              <a:rPr lang="en-US" altLang="ko-KR" sz="1400" dirty="0"/>
              <a:t>label format a30</a:t>
            </a:r>
          </a:p>
          <a:p>
            <a:r>
              <a:rPr lang="en-US" altLang="ko-KR" sz="1400" dirty="0"/>
              <a:t>col content format a30</a:t>
            </a:r>
          </a:p>
          <a:p>
            <a:endParaRPr lang="en-US" altLang="ko-KR" sz="1400" dirty="0" smtClean="0"/>
          </a:p>
          <a:p>
            <a:r>
              <a:rPr lang="en-US" altLang="ko-KR" sz="1400" dirty="0" smtClean="0"/>
              <a:t>select </a:t>
            </a:r>
            <a:r>
              <a:rPr lang="en-US" altLang="ko-KR" sz="1400" dirty="0" err="1"/>
              <a:t>doc_no,doc_creator,doc_type,doc_state</a:t>
            </a:r>
            <a:r>
              <a:rPr lang="en-US" altLang="ko-KR" sz="1400" dirty="0"/>
              <a:t>, </a:t>
            </a:r>
            <a:r>
              <a:rPr lang="en-US" altLang="ko-KR" sz="1400" dirty="0" err="1"/>
              <a:t>sign_org,label_to_char</a:t>
            </a:r>
            <a:r>
              <a:rPr lang="en-US" altLang="ko-KR" sz="1400" dirty="0"/>
              <a:t>(</a:t>
            </a:r>
            <a:r>
              <a:rPr lang="en-US" altLang="ko-KR" sz="1400" dirty="0" err="1"/>
              <a:t>doc_t_label</a:t>
            </a:r>
            <a:r>
              <a:rPr lang="en-US" altLang="ko-KR" sz="1400" dirty="0"/>
              <a:t>) label, UTL_RAW.CAST_TO_VARCHAR2(content) as content from </a:t>
            </a:r>
            <a:r>
              <a:rPr lang="en-US" altLang="ko-KR" sz="1400" dirty="0" err="1"/>
              <a:t>docadmin.doc_t</a:t>
            </a:r>
            <a:r>
              <a:rPr lang="en-US" altLang="ko-KR" sz="1400" dirty="0"/>
              <a:t>;</a:t>
            </a:r>
          </a:p>
          <a:p>
            <a:r>
              <a:rPr lang="en-US" altLang="ko-KR" sz="1400" dirty="0"/>
              <a:t>no rows selected</a:t>
            </a:r>
          </a:p>
          <a:p>
            <a:endParaRPr lang="en-US" altLang="ko-KR" sz="1400" dirty="0"/>
          </a:p>
          <a:p>
            <a:r>
              <a:rPr lang="en-US" altLang="ko-KR" sz="1400" dirty="0"/>
              <a:t>* User session level</a:t>
            </a:r>
            <a:r>
              <a:rPr lang="ko-KR" altLang="en-US" sz="1400" dirty="0"/>
              <a:t>에 라벨 권한 부여하기 전 상태임</a:t>
            </a:r>
          </a:p>
        </p:txBody>
      </p:sp>
    </p:spTree>
    <p:extLst>
      <p:ext uri="{BB962C8B-B14F-4D97-AF65-F5344CB8AC3E}">
        <p14:creationId xmlns:p14="http://schemas.microsoft.com/office/powerpoint/2010/main" val="279002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3170099"/>
          </a:xfrm>
          <a:prstGeom prst="rect">
            <a:avLst/>
          </a:prstGeom>
        </p:spPr>
        <p:txBody>
          <a:bodyPr wrap="square">
            <a:spAutoFit/>
          </a:bodyPr>
          <a:lstStyle/>
          <a:p>
            <a:r>
              <a:rPr lang="en-US" altLang="ko-KR" sz="1400" dirty="0"/>
              <a:t>8.3.3 User session</a:t>
            </a:r>
            <a:r>
              <a:rPr lang="ko-KR" altLang="en-US" sz="1400" dirty="0"/>
              <a:t>에 라벨 권한 부여</a:t>
            </a:r>
          </a:p>
          <a:p>
            <a:endParaRPr lang="en-US" altLang="ko-KR" sz="1400" dirty="0" smtClean="0"/>
          </a:p>
          <a:p>
            <a:r>
              <a:rPr lang="en-US" altLang="ko-KR" sz="1400" dirty="0" smtClean="0"/>
              <a:t>exec </a:t>
            </a:r>
            <a:r>
              <a:rPr lang="en-US" altLang="ko-KR" sz="1400" dirty="0" err="1"/>
              <a:t>sa_session.set_label</a:t>
            </a:r>
            <a:r>
              <a:rPr lang="en-US" altLang="ko-KR" sz="1400" dirty="0"/>
              <a:t>('</a:t>
            </a:r>
            <a:r>
              <a:rPr lang="en-US" altLang="ko-KR" sz="1400" dirty="0" err="1"/>
              <a:t>doc_t_pol','S:SA,CA,GA:AFOC</a:t>
            </a:r>
            <a:r>
              <a:rPr lang="en-US" altLang="ko-KR" sz="1400" dirty="0"/>
              <a:t>');</a:t>
            </a:r>
          </a:p>
          <a:p>
            <a:r>
              <a:rPr lang="en-US" altLang="ko-KR" sz="1200" dirty="0"/>
              <a:t>select </a:t>
            </a:r>
            <a:r>
              <a:rPr lang="en-US" altLang="ko-KR" sz="1200" dirty="0" err="1"/>
              <a:t>doc_no,doc_creator,doc_type,doc_state</a:t>
            </a:r>
            <a:r>
              <a:rPr lang="en-US" altLang="ko-KR" sz="1200" dirty="0"/>
              <a:t>, </a:t>
            </a:r>
            <a:r>
              <a:rPr lang="en-US" altLang="ko-KR" sz="1200" dirty="0" err="1"/>
              <a:t>sign_org</a:t>
            </a:r>
            <a:r>
              <a:rPr lang="en-US" altLang="ko-KR" sz="1200" dirty="0"/>
              <a:t>, </a:t>
            </a:r>
            <a:r>
              <a:rPr lang="en-US" altLang="ko-KR" sz="1200" dirty="0" err="1"/>
              <a:t>label_to_char</a:t>
            </a:r>
            <a:r>
              <a:rPr lang="en-US" altLang="ko-KR" sz="1200" dirty="0"/>
              <a:t>(</a:t>
            </a:r>
            <a:r>
              <a:rPr lang="en-US" altLang="ko-KR" sz="1200" dirty="0" err="1"/>
              <a:t>doc_t_label</a:t>
            </a:r>
            <a:r>
              <a:rPr lang="en-US" altLang="ko-KR" sz="1200" dirty="0"/>
              <a:t>) label, UTL_RAW.CAST_TO_VARCHAR2(content) as content from </a:t>
            </a:r>
            <a:r>
              <a:rPr lang="en-US" altLang="ko-KR" sz="1200" dirty="0" err="1"/>
              <a:t>docadmin.doc_t</a:t>
            </a:r>
            <a:r>
              <a:rPr lang="en-US" altLang="ko-KR" sz="1200" dirty="0"/>
              <a:t>;</a:t>
            </a:r>
          </a:p>
          <a:p>
            <a:r>
              <a:rPr lang="en-US" altLang="ko-KR" sz="1200" dirty="0"/>
              <a:t>DOC_NO	   DOC_CREATOR		DOC_TYPE   DOC_STATE  SIGN_ORG		   LABEL			  CONTENT</a:t>
            </a:r>
          </a:p>
          <a:p>
            <a:r>
              <a:rPr lang="en-US" altLang="ko-KR" sz="1200" dirty="0"/>
              <a:t>---------- -------------------- ---------- ---------- -------------------- ------------------------------ ------------------------------</a:t>
            </a:r>
          </a:p>
          <a:p>
            <a:r>
              <a:rPr lang="en-US" altLang="ko-KR" sz="1200" dirty="0"/>
              <a:t>20-0001    4202_01              2</a:t>
            </a:r>
            <a:r>
              <a:rPr lang="ko-KR" altLang="en-US" sz="1200" dirty="0"/>
              <a:t>급        결재       </a:t>
            </a:r>
            <a:r>
              <a:rPr lang="en-US" altLang="ko-KR" sz="1200" dirty="0"/>
              <a:t>AFOC_OP              S:SA:AFOC_OP                   20-0001 </a:t>
            </a:r>
            <a:r>
              <a:rPr lang="ko-KR" altLang="en-US" sz="1200" dirty="0"/>
              <a:t>문서는 </a:t>
            </a:r>
            <a:r>
              <a:rPr lang="en-US" altLang="ko-KR" sz="1200" dirty="0"/>
              <a:t>2</a:t>
            </a:r>
            <a:r>
              <a:rPr lang="ko-KR" altLang="en-US" sz="1200" dirty="0"/>
              <a:t>급 입니다</a:t>
            </a:r>
          </a:p>
          <a:p>
            <a:r>
              <a:rPr lang="en-US" altLang="ko-KR" sz="1200" dirty="0"/>
              <a:t>20-0002    4202_01              3</a:t>
            </a:r>
            <a:r>
              <a:rPr lang="ko-KR" altLang="en-US" sz="1200" dirty="0"/>
              <a:t>급        결재       </a:t>
            </a:r>
            <a:r>
              <a:rPr lang="en-US" altLang="ko-KR" sz="1200" dirty="0"/>
              <a:t>AFOC_OP              C:CA:AFOC_OP                   20-0002 </a:t>
            </a:r>
            <a:r>
              <a:rPr lang="ko-KR" altLang="en-US" sz="1200" dirty="0"/>
              <a:t>문서는 </a:t>
            </a:r>
            <a:r>
              <a:rPr lang="en-US" altLang="ko-KR" sz="1200" dirty="0"/>
              <a:t>3</a:t>
            </a:r>
            <a:r>
              <a:rPr lang="ko-KR" altLang="en-US" sz="1200" dirty="0"/>
              <a:t>급 입니다</a:t>
            </a:r>
          </a:p>
          <a:p>
            <a:r>
              <a:rPr lang="en-US" altLang="ko-KR" sz="1200" dirty="0"/>
              <a:t>20-0003    4202_02              </a:t>
            </a:r>
            <a:r>
              <a:rPr lang="ko-KR" altLang="en-US" sz="1200" dirty="0"/>
              <a:t>대외비     결재       </a:t>
            </a:r>
            <a:r>
              <a:rPr lang="en-US" altLang="ko-KR" sz="1200" dirty="0"/>
              <a:t>AFOC_OP              R:GA:AFOC_OP                   20-0003 </a:t>
            </a:r>
            <a:r>
              <a:rPr lang="ko-KR" altLang="en-US" sz="1200" dirty="0"/>
              <a:t>문서는 대외비 입니다</a:t>
            </a:r>
          </a:p>
          <a:p>
            <a:r>
              <a:rPr lang="en-US" altLang="ko-KR" sz="1200" dirty="0"/>
              <a:t>20-0004    4202_03              </a:t>
            </a:r>
            <a:r>
              <a:rPr lang="ko-KR" altLang="en-US" sz="1200" dirty="0"/>
              <a:t>대외비     결재       </a:t>
            </a:r>
            <a:r>
              <a:rPr lang="en-US" altLang="ko-KR" sz="1200" dirty="0"/>
              <a:t>AFOC_OP              R:GA:AFOC_OP                   20-0004 </a:t>
            </a:r>
            <a:r>
              <a:rPr lang="ko-KR" altLang="en-US" sz="1200" dirty="0"/>
              <a:t>문서는 대외비 입니다</a:t>
            </a:r>
          </a:p>
          <a:p>
            <a:r>
              <a:rPr lang="en-US" altLang="ko-KR" sz="1200" dirty="0"/>
              <a:t>20-0005    4202_02              3</a:t>
            </a:r>
            <a:r>
              <a:rPr lang="ko-KR" altLang="en-US" sz="1200" dirty="0"/>
              <a:t>급        결재       </a:t>
            </a:r>
            <a:r>
              <a:rPr lang="en-US" altLang="ko-KR" sz="1200" dirty="0"/>
              <a:t>AFOC_OP              C:CA:AFOC_OP                   20-0005 </a:t>
            </a:r>
            <a:r>
              <a:rPr lang="ko-KR" altLang="en-US" sz="1200" dirty="0"/>
              <a:t>문서는 </a:t>
            </a:r>
            <a:r>
              <a:rPr lang="en-US" altLang="ko-KR" sz="1200" dirty="0"/>
              <a:t>3</a:t>
            </a:r>
            <a:r>
              <a:rPr lang="ko-KR" altLang="en-US" sz="1200" dirty="0"/>
              <a:t>급 문서 입니다</a:t>
            </a:r>
          </a:p>
          <a:p>
            <a:r>
              <a:rPr lang="en-US" altLang="ko-KR" sz="1200" dirty="0"/>
              <a:t>20-0006    4202_02              </a:t>
            </a:r>
            <a:r>
              <a:rPr lang="ko-KR" altLang="en-US" sz="1200" dirty="0"/>
              <a:t>대외비     결재       </a:t>
            </a:r>
            <a:r>
              <a:rPr lang="en-US" altLang="ko-KR" sz="1200" dirty="0"/>
              <a:t>AFOC_OP              R:GA:AFOC_OP                   20-0006 </a:t>
            </a:r>
            <a:r>
              <a:rPr lang="ko-KR" altLang="en-US" sz="1200" dirty="0"/>
              <a:t>문서는 대외비 문서 입</a:t>
            </a:r>
          </a:p>
          <a:p>
            <a:r>
              <a:rPr lang="ko-KR" altLang="en-US" sz="1200" dirty="0"/>
              <a:t>                                                                                                         </a:t>
            </a:r>
            <a:r>
              <a:rPr lang="ko-KR" altLang="en-US" sz="1200" dirty="0" err="1"/>
              <a:t>니다</a:t>
            </a:r>
            <a:endParaRPr lang="ko-KR" altLang="en-US" sz="1200" dirty="0"/>
          </a:p>
          <a:p>
            <a:r>
              <a:rPr lang="en-US" altLang="ko-KR" sz="1400" dirty="0"/>
              <a:t>6 rows selected</a:t>
            </a:r>
            <a:r>
              <a:rPr lang="en-US" altLang="ko-KR" sz="1400" dirty="0" smtClean="0"/>
              <a:t>.</a:t>
            </a:r>
            <a:endParaRPr lang="en-US" altLang="ko-KR" sz="1400" dirty="0"/>
          </a:p>
        </p:txBody>
      </p:sp>
    </p:spTree>
    <p:extLst>
      <p:ext uri="{BB962C8B-B14F-4D97-AF65-F5344CB8AC3E}">
        <p14:creationId xmlns:p14="http://schemas.microsoft.com/office/powerpoint/2010/main" val="278747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2677656"/>
          </a:xfrm>
          <a:prstGeom prst="rect">
            <a:avLst/>
          </a:prstGeom>
        </p:spPr>
        <p:txBody>
          <a:bodyPr wrap="square">
            <a:spAutoFit/>
          </a:bodyPr>
          <a:lstStyle/>
          <a:p>
            <a:r>
              <a:rPr lang="en-US" altLang="ko-KR" sz="1400" dirty="0"/>
              <a:t>insert into </a:t>
            </a:r>
            <a:r>
              <a:rPr lang="en-US" altLang="ko-KR" sz="1400" dirty="0" err="1"/>
              <a:t>docadmin.doc_t</a:t>
            </a:r>
            <a:r>
              <a:rPr lang="en-US" altLang="ko-KR" sz="1400" dirty="0"/>
              <a:t>(</a:t>
            </a:r>
            <a:r>
              <a:rPr lang="en-US" altLang="ko-KR" sz="1400" dirty="0" err="1"/>
              <a:t>doc_no,doc_creator,doc_type,doc_state</a:t>
            </a:r>
            <a:r>
              <a:rPr lang="en-US" altLang="ko-KR" sz="1400" dirty="0"/>
              <a:t>, </a:t>
            </a:r>
            <a:r>
              <a:rPr lang="en-US" altLang="ko-KR" sz="1400" dirty="0" err="1"/>
              <a:t>sign_org</a:t>
            </a:r>
            <a:r>
              <a:rPr lang="en-US" altLang="ko-KR" sz="1400" dirty="0"/>
              <a:t>, content) values('20-0007','4000_00','</a:t>
            </a:r>
            <a:r>
              <a:rPr lang="ko-KR" altLang="en-US" sz="1400" dirty="0"/>
              <a:t>대외비</a:t>
            </a:r>
            <a:r>
              <a:rPr lang="en-US" altLang="ko-KR" sz="1400" dirty="0"/>
              <a:t>','</a:t>
            </a:r>
            <a:r>
              <a:rPr lang="ko-KR" altLang="en-US" sz="1400" dirty="0"/>
              <a:t>결재</a:t>
            </a:r>
            <a:r>
              <a:rPr lang="en-US" altLang="ko-KR" sz="1400" dirty="0"/>
              <a:t>','AFOC',UTL_RAW.CAST_TO_RAW('20-0007 </a:t>
            </a:r>
            <a:r>
              <a:rPr lang="ko-KR" altLang="en-US" sz="1400" dirty="0"/>
              <a:t>문서는 대외비 문서 입니다</a:t>
            </a:r>
            <a:r>
              <a:rPr lang="en-US" altLang="ko-KR" sz="1400" dirty="0"/>
              <a:t>'));</a:t>
            </a:r>
          </a:p>
          <a:p>
            <a:r>
              <a:rPr lang="en-US" altLang="ko-KR" sz="1400" dirty="0"/>
              <a:t>commit;</a:t>
            </a:r>
          </a:p>
          <a:p>
            <a:endParaRPr lang="en-US" altLang="ko-KR" sz="1400" dirty="0"/>
          </a:p>
          <a:p>
            <a:r>
              <a:rPr lang="en-US" altLang="ko-KR" sz="1400" dirty="0"/>
              <a:t>update </a:t>
            </a:r>
            <a:r>
              <a:rPr lang="en-US" altLang="ko-KR" sz="1400" dirty="0" err="1"/>
              <a:t>docadmin.doc_t</a:t>
            </a:r>
            <a:r>
              <a:rPr lang="en-US" altLang="ko-KR" sz="1400" dirty="0"/>
              <a:t> set content = UTL_RAW.CAST_TO_RAW('20-0007 </a:t>
            </a:r>
            <a:r>
              <a:rPr lang="ko-KR" altLang="en-US" sz="1400" dirty="0"/>
              <a:t>문서 업데이트 테스트 입니다</a:t>
            </a:r>
            <a:r>
              <a:rPr lang="en-US" altLang="ko-KR" sz="1400" dirty="0"/>
              <a:t>') where </a:t>
            </a:r>
            <a:r>
              <a:rPr lang="en-US" altLang="ko-KR" sz="1400" dirty="0" err="1"/>
              <a:t>doc_no</a:t>
            </a:r>
            <a:r>
              <a:rPr lang="en-US" altLang="ko-KR" sz="1400" dirty="0"/>
              <a:t> = '20-0007';</a:t>
            </a:r>
          </a:p>
          <a:p>
            <a:r>
              <a:rPr lang="en-US" altLang="ko-KR" sz="1400" dirty="0"/>
              <a:t>  ERROR at line 1:</a:t>
            </a:r>
          </a:p>
          <a:p>
            <a:r>
              <a:rPr lang="en-US" altLang="ko-KR" sz="1400" dirty="0"/>
              <a:t>  ORA-12406: unauthorized SQL statement for policy DOC_T_POL</a:t>
            </a:r>
          </a:p>
          <a:p>
            <a:r>
              <a:rPr lang="en-US" altLang="ko-KR" sz="1400" dirty="0"/>
              <a:t>  ORA-06512: at "LBACSYS.LBAC_STANDARD", line 20</a:t>
            </a:r>
          </a:p>
          <a:p>
            <a:r>
              <a:rPr lang="en-US" altLang="ko-KR" sz="1400" dirty="0"/>
              <a:t>  ORA-06512: at "LBACSYS.LBAC$AU1_333425", line 1</a:t>
            </a:r>
          </a:p>
          <a:p>
            <a:r>
              <a:rPr lang="en-US" altLang="ko-KR" sz="1400" dirty="0"/>
              <a:t>  ORA-04088: error during execution of trigger 'LBACSYS.LBAC$AU1_333425'</a:t>
            </a:r>
          </a:p>
          <a:p>
            <a:endParaRPr lang="en-US" altLang="ko-KR" sz="1400" dirty="0"/>
          </a:p>
          <a:p>
            <a:r>
              <a:rPr lang="en-US" altLang="ko-KR" sz="1400" dirty="0" smtClean="0"/>
              <a:t>* User </a:t>
            </a:r>
            <a:r>
              <a:rPr lang="en-US" altLang="ko-KR" sz="1400" dirty="0"/>
              <a:t>session</a:t>
            </a:r>
            <a:r>
              <a:rPr lang="ko-KR" altLang="en-US" sz="1400" dirty="0"/>
              <a:t>에 </a:t>
            </a:r>
            <a:r>
              <a:rPr lang="en-US" altLang="ko-KR" sz="1400" dirty="0"/>
              <a:t>Compartment, Group</a:t>
            </a:r>
            <a:r>
              <a:rPr lang="ko-KR" altLang="en-US" sz="1400" dirty="0"/>
              <a:t>에 대한 </a:t>
            </a:r>
            <a:r>
              <a:rPr lang="en-US" altLang="ko-KR" sz="1400" dirty="0" err="1"/>
              <a:t>Read_write</a:t>
            </a:r>
            <a:r>
              <a:rPr lang="en-US" altLang="ko-KR" sz="1400" dirty="0"/>
              <a:t> </a:t>
            </a:r>
            <a:r>
              <a:rPr lang="ko-KR" altLang="en-US" sz="1400" dirty="0"/>
              <a:t>권한이 없기 때문에 에러를 </a:t>
            </a:r>
            <a:r>
              <a:rPr lang="ko-KR" altLang="en-US" sz="1400" dirty="0" err="1"/>
              <a:t>리턴함</a:t>
            </a:r>
            <a:endParaRPr lang="ko-KR" altLang="en-US" sz="1400" dirty="0"/>
          </a:p>
        </p:txBody>
      </p:sp>
    </p:spTree>
    <p:extLst>
      <p:ext uri="{BB962C8B-B14F-4D97-AF65-F5344CB8AC3E}">
        <p14:creationId xmlns:p14="http://schemas.microsoft.com/office/powerpoint/2010/main" val="33261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3323987"/>
          </a:xfrm>
          <a:prstGeom prst="rect">
            <a:avLst/>
          </a:prstGeom>
        </p:spPr>
        <p:txBody>
          <a:bodyPr wrap="square">
            <a:spAutoFit/>
          </a:bodyPr>
          <a:lstStyle/>
          <a:p>
            <a:r>
              <a:rPr lang="en-US" altLang="ko-KR" sz="1400" dirty="0"/>
              <a:t>8.3.4 User session</a:t>
            </a:r>
            <a:r>
              <a:rPr lang="ko-KR" altLang="en-US" sz="1400" dirty="0"/>
              <a:t>에 </a:t>
            </a:r>
            <a:r>
              <a:rPr lang="en-US" altLang="ko-KR" sz="1400" dirty="0"/>
              <a:t>Compartment, Group</a:t>
            </a:r>
            <a:r>
              <a:rPr lang="ko-KR" altLang="en-US" sz="1400" dirty="0"/>
              <a:t>에 대한 </a:t>
            </a:r>
            <a:r>
              <a:rPr lang="en-US" altLang="ko-KR" sz="1400" dirty="0" err="1"/>
              <a:t>Read_write</a:t>
            </a:r>
            <a:r>
              <a:rPr lang="en-US" altLang="ko-KR" sz="1400" dirty="0"/>
              <a:t> </a:t>
            </a:r>
            <a:r>
              <a:rPr lang="ko-KR" altLang="en-US" sz="1400" dirty="0"/>
              <a:t>권한 할당</a:t>
            </a:r>
          </a:p>
          <a:p>
            <a:endParaRPr lang="ko-KR" altLang="en-US" sz="1400" dirty="0"/>
          </a:p>
          <a:p>
            <a:r>
              <a:rPr lang="en-US" altLang="ko-KR" sz="1400" dirty="0"/>
              <a:t>conn </a:t>
            </a:r>
            <a:r>
              <a:rPr lang="en-US" altLang="ko-KR" sz="1400" dirty="0" err="1" smtClean="0"/>
              <a:t>docadmin</a:t>
            </a:r>
            <a:r>
              <a:rPr lang="en-US" altLang="ko-KR" sz="1400" dirty="0" smtClean="0"/>
              <a:t>/</a:t>
            </a:r>
            <a:r>
              <a:rPr lang="en-US" altLang="ko-KR" sz="1400" dirty="0" err="1" smtClean="0"/>
              <a:t>docadmin@pdbxx</a:t>
            </a:r>
            <a:endParaRPr lang="en-US" altLang="ko-KR" sz="1400" dirty="0"/>
          </a:p>
          <a:p>
            <a:r>
              <a:rPr lang="en-US" altLang="ko-KR" sz="1400" dirty="0"/>
              <a:t>EXEC SA_USER_ADMIN.ALTER_COMPARTMENTS(</a:t>
            </a:r>
            <a:r>
              <a:rPr lang="en-US" altLang="ko-KR" sz="1400" dirty="0" err="1"/>
              <a:t>policy_name</a:t>
            </a:r>
            <a:r>
              <a:rPr lang="en-US" altLang="ko-KR" sz="1400" dirty="0"/>
              <a:t> =&gt; 'DOC_T_POL', </a:t>
            </a:r>
            <a:r>
              <a:rPr lang="en-US" altLang="ko-KR" sz="1400" dirty="0" err="1"/>
              <a:t>user_name</a:t>
            </a:r>
            <a:r>
              <a:rPr lang="en-US" altLang="ko-KR" sz="1400" dirty="0"/>
              <a:t> =&gt; 'U4200_00', comps =&gt; 'SA,CA,GA', </a:t>
            </a:r>
            <a:r>
              <a:rPr lang="en-US" altLang="ko-KR" sz="1400" dirty="0" err="1"/>
              <a:t>access_mode</a:t>
            </a:r>
            <a:r>
              <a:rPr lang="en-US" altLang="ko-KR" sz="1400" dirty="0"/>
              <a:t> =&gt; LBACSYS.SA_UTL.READ_WRITE, </a:t>
            </a:r>
            <a:r>
              <a:rPr lang="en-US" altLang="ko-KR" sz="1400" dirty="0" err="1"/>
              <a:t>in_def</a:t>
            </a:r>
            <a:r>
              <a:rPr lang="en-US" altLang="ko-KR" sz="1400" dirty="0"/>
              <a:t> =&gt; 'N', </a:t>
            </a:r>
            <a:r>
              <a:rPr lang="en-US" altLang="ko-KR" sz="1400" dirty="0" err="1"/>
              <a:t>in_row</a:t>
            </a:r>
            <a:r>
              <a:rPr lang="en-US" altLang="ko-KR" sz="1400" dirty="0"/>
              <a:t> =&gt; 'N');</a:t>
            </a:r>
          </a:p>
          <a:p>
            <a:r>
              <a:rPr lang="en-US" altLang="ko-KR" sz="1400" dirty="0"/>
              <a:t>exec SA_USER_ADMIN.ALTER_GROUPS(</a:t>
            </a:r>
            <a:r>
              <a:rPr lang="en-US" altLang="ko-KR" sz="1400" dirty="0" err="1"/>
              <a:t>policy_name</a:t>
            </a:r>
            <a:r>
              <a:rPr lang="en-US" altLang="ko-KR" sz="1400" dirty="0"/>
              <a:t> =&gt; 'DOC_T_POL', </a:t>
            </a:r>
            <a:r>
              <a:rPr lang="en-US" altLang="ko-KR" sz="1400" dirty="0" err="1"/>
              <a:t>user_name</a:t>
            </a:r>
            <a:r>
              <a:rPr lang="en-US" altLang="ko-KR" sz="1400" dirty="0"/>
              <a:t> =&gt; 'U4200_00', groups =&gt; 'AFOC', </a:t>
            </a:r>
            <a:r>
              <a:rPr lang="en-US" altLang="ko-KR" sz="1400" dirty="0" err="1"/>
              <a:t>access_mode</a:t>
            </a:r>
            <a:r>
              <a:rPr lang="en-US" altLang="ko-KR" sz="1400" dirty="0"/>
              <a:t> =&gt; LBACSYS.SA_UTL.READ_WRITE, </a:t>
            </a:r>
            <a:r>
              <a:rPr lang="en-US" altLang="ko-KR" sz="1400" dirty="0" err="1"/>
              <a:t>in_def</a:t>
            </a:r>
            <a:r>
              <a:rPr lang="en-US" altLang="ko-KR" sz="1400" dirty="0"/>
              <a:t> =&gt; 'Y', </a:t>
            </a:r>
            <a:r>
              <a:rPr lang="en-US" altLang="ko-KR" sz="1400" dirty="0" err="1"/>
              <a:t>in_row</a:t>
            </a:r>
            <a:r>
              <a:rPr lang="en-US" altLang="ko-KR" sz="1400" dirty="0"/>
              <a:t> =&gt; 'N');</a:t>
            </a:r>
          </a:p>
          <a:p>
            <a:endParaRPr lang="en-US" altLang="ko-KR" sz="1400" dirty="0"/>
          </a:p>
          <a:p>
            <a:r>
              <a:rPr lang="en-US" altLang="ko-KR" sz="1400" dirty="0"/>
              <a:t>conn </a:t>
            </a:r>
            <a:r>
              <a:rPr lang="en-US" altLang="ko-KR" sz="1400" dirty="0" err="1" smtClean="0"/>
              <a:t>docuser</a:t>
            </a:r>
            <a:r>
              <a:rPr lang="en-US" altLang="ko-KR" sz="1400" dirty="0" smtClean="0"/>
              <a:t>/</a:t>
            </a:r>
            <a:r>
              <a:rPr lang="en-US" altLang="ko-KR" sz="1400" dirty="0" err="1" smtClean="0"/>
              <a:t>docuser@pdbxx</a:t>
            </a:r>
            <a:endParaRPr lang="en-US" altLang="ko-KR" sz="1400" dirty="0"/>
          </a:p>
          <a:p>
            <a:r>
              <a:rPr lang="en-US" altLang="ko-KR" sz="1400" dirty="0"/>
              <a:t>exec </a:t>
            </a:r>
            <a:r>
              <a:rPr lang="en-US" altLang="ko-KR" sz="1400" dirty="0" err="1"/>
              <a:t>sa_session.set_access_profile</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'U4200_00');</a:t>
            </a:r>
          </a:p>
          <a:p>
            <a:r>
              <a:rPr lang="en-US" altLang="ko-KR" sz="1400" dirty="0"/>
              <a:t>exec </a:t>
            </a:r>
            <a:r>
              <a:rPr lang="en-US" altLang="ko-KR" sz="1400" dirty="0" err="1"/>
              <a:t>sa_session.set_label</a:t>
            </a:r>
            <a:r>
              <a:rPr lang="en-US" altLang="ko-KR" sz="1400" dirty="0"/>
              <a:t>('</a:t>
            </a:r>
            <a:r>
              <a:rPr lang="en-US" altLang="ko-KR" sz="1400" dirty="0" err="1"/>
              <a:t>doc_t_pol','S:SA,CA,GA:AFOC</a:t>
            </a:r>
            <a:r>
              <a:rPr lang="en-US" altLang="ko-KR" sz="1400" dirty="0"/>
              <a:t>');</a:t>
            </a:r>
          </a:p>
          <a:p>
            <a:endParaRPr lang="en-US" altLang="ko-KR" sz="1400" dirty="0" smtClean="0"/>
          </a:p>
          <a:p>
            <a:r>
              <a:rPr lang="en-US" altLang="ko-KR" sz="1400" dirty="0" smtClean="0"/>
              <a:t>update </a:t>
            </a:r>
            <a:r>
              <a:rPr lang="en-US" altLang="ko-KR" sz="1400" dirty="0" err="1"/>
              <a:t>docadmin.doc_t</a:t>
            </a:r>
            <a:r>
              <a:rPr lang="en-US" altLang="ko-KR" sz="1400" dirty="0"/>
              <a:t> set content = UTL_RAW.CAST_TO_RAW('20-0007 </a:t>
            </a:r>
            <a:r>
              <a:rPr lang="ko-KR" altLang="en-US" sz="1400" dirty="0"/>
              <a:t>문서 업데이트 테스트 입니다</a:t>
            </a:r>
            <a:r>
              <a:rPr lang="en-US" altLang="ko-KR" sz="1400" dirty="0"/>
              <a:t>') where </a:t>
            </a:r>
            <a:r>
              <a:rPr lang="en-US" altLang="ko-KR" sz="1400" dirty="0" err="1"/>
              <a:t>doc_no</a:t>
            </a:r>
            <a:r>
              <a:rPr lang="en-US" altLang="ko-KR" sz="1400" dirty="0"/>
              <a:t> = '20-0007';</a:t>
            </a:r>
          </a:p>
          <a:p>
            <a:r>
              <a:rPr lang="en-US" altLang="ko-KR" sz="1400" dirty="0"/>
              <a:t>1 row updated.</a:t>
            </a:r>
          </a:p>
          <a:p>
            <a:r>
              <a:rPr lang="en-US" altLang="ko-KR" sz="1400" dirty="0"/>
              <a:t>commit;</a:t>
            </a:r>
            <a:endParaRPr lang="ko-KR" altLang="en-US" sz="1400" dirty="0"/>
          </a:p>
        </p:txBody>
      </p:sp>
    </p:spTree>
    <p:extLst>
      <p:ext uri="{BB962C8B-B14F-4D97-AF65-F5344CB8AC3E}">
        <p14:creationId xmlns:p14="http://schemas.microsoft.com/office/powerpoint/2010/main" val="11068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67</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1384995"/>
          </a:xfrm>
          <a:prstGeom prst="rect">
            <a:avLst/>
          </a:prstGeom>
        </p:spPr>
        <p:txBody>
          <a:bodyPr wrap="square">
            <a:spAutoFit/>
          </a:bodyPr>
          <a:lstStyle/>
          <a:p>
            <a:r>
              <a:rPr lang="en-US" altLang="ko-KR" sz="1400" dirty="0"/>
              <a:t>8.3.5 </a:t>
            </a:r>
            <a:r>
              <a:rPr lang="ko-KR" altLang="en-US" sz="1400" dirty="0"/>
              <a:t>상속관계가 없는 </a:t>
            </a:r>
            <a:r>
              <a:rPr lang="ko-KR" altLang="en-US" sz="1400" dirty="0" err="1"/>
              <a:t>타조직에</a:t>
            </a:r>
            <a:r>
              <a:rPr lang="ko-KR" altLang="en-US" sz="1400" dirty="0"/>
              <a:t> 액세스 권한 부여 방법 및 검증</a:t>
            </a:r>
          </a:p>
          <a:p>
            <a:pPr marL="285750" indent="-285750">
              <a:buFont typeface="Arial" panose="020B0604020202020204" pitchFamily="34" charset="0"/>
              <a:buChar char="•"/>
            </a:pPr>
            <a:r>
              <a:rPr lang="ko-KR" altLang="en-US" sz="1400" dirty="0"/>
              <a:t>상속관계가 없는 </a:t>
            </a:r>
            <a:r>
              <a:rPr lang="ko-KR" altLang="en-US" sz="1400" dirty="0" err="1"/>
              <a:t>타조직에게</a:t>
            </a:r>
            <a:r>
              <a:rPr lang="ko-KR" altLang="en-US" sz="1400" dirty="0"/>
              <a:t> 데이터 액세스 권한을 주기 위해서는 </a:t>
            </a:r>
            <a:r>
              <a:rPr lang="en-US" altLang="ko-KR" sz="1400" dirty="0"/>
              <a:t>Row data label</a:t>
            </a:r>
            <a:r>
              <a:rPr lang="ko-KR" altLang="en-US" sz="1400" dirty="0"/>
              <a:t>에 액세스 그룹을 추가하면 가능합니다</a:t>
            </a:r>
            <a:r>
              <a:rPr lang="en-US" altLang="ko-KR" sz="1400" dirty="0"/>
              <a:t>. </a:t>
            </a:r>
            <a:r>
              <a:rPr lang="ko-KR" altLang="en-US" sz="1400" dirty="0"/>
              <a:t>물론 해당 그룹에 속한 유저의 세션 </a:t>
            </a:r>
            <a:r>
              <a:rPr lang="en-US" altLang="ko-KR" sz="1400" dirty="0"/>
              <a:t>Level</a:t>
            </a:r>
            <a:r>
              <a:rPr lang="ko-KR" altLang="en-US" sz="1400" dirty="0"/>
              <a:t>이 해당 비밀을 액세스 할 수 있는 충분한 권한이 있어야 합니다</a:t>
            </a:r>
            <a:r>
              <a:rPr lang="en-US" altLang="ko-KR" sz="1400" dirty="0"/>
              <a:t>.</a:t>
            </a:r>
          </a:p>
          <a:p>
            <a:pPr marL="285750" indent="-285750">
              <a:buFont typeface="Arial" panose="020B0604020202020204" pitchFamily="34" charset="0"/>
              <a:buChar char="•"/>
            </a:pPr>
            <a:r>
              <a:rPr lang="ko-KR" altLang="en-US" sz="1400" dirty="0"/>
              <a:t>이 예제에서는 </a:t>
            </a:r>
            <a:r>
              <a:rPr lang="en-US" altLang="ko-KR" sz="1400" dirty="0"/>
              <a:t>U4202_01 </a:t>
            </a:r>
            <a:r>
              <a:rPr lang="ko-KR" altLang="en-US" sz="1400" dirty="0"/>
              <a:t>유저가 생산한 </a:t>
            </a:r>
            <a:r>
              <a:rPr lang="en-US" altLang="ko-KR" sz="1400" dirty="0"/>
              <a:t>2</a:t>
            </a:r>
            <a:r>
              <a:rPr lang="ko-KR" altLang="en-US" sz="1400" dirty="0"/>
              <a:t>급 비밀 문서를 </a:t>
            </a:r>
            <a:r>
              <a:rPr lang="en-US" altLang="ko-KR" sz="1400" dirty="0"/>
              <a:t>GOC_OP</a:t>
            </a:r>
            <a:r>
              <a:rPr lang="ko-KR" altLang="en-US" sz="1400" dirty="0"/>
              <a:t>에 배포하는 시나리오를 가정하였습니다</a:t>
            </a:r>
            <a:r>
              <a:rPr lang="en-US" altLang="ko-KR" sz="1400" dirty="0"/>
              <a:t>. GOC_OP </a:t>
            </a:r>
            <a:r>
              <a:rPr lang="ko-KR" altLang="en-US" sz="1400" dirty="0"/>
              <a:t>소속의 </a:t>
            </a:r>
            <a:r>
              <a:rPr lang="en-US" altLang="ko-KR" sz="1400" dirty="0"/>
              <a:t>U1202_01 </a:t>
            </a:r>
            <a:r>
              <a:rPr lang="ko-KR" altLang="en-US" sz="1400" dirty="0"/>
              <a:t>유저가 담당입니다</a:t>
            </a:r>
            <a:r>
              <a:rPr lang="en-US" altLang="ko-KR" sz="1400" dirty="0"/>
              <a:t>.  </a:t>
            </a:r>
            <a:r>
              <a:rPr lang="en-US" altLang="ko-KR" sz="1400" dirty="0" smtClean="0"/>
              <a:t>U1202_01 </a:t>
            </a:r>
            <a:r>
              <a:rPr lang="ko-KR" altLang="en-US" sz="1400" dirty="0"/>
              <a:t>유저는 </a:t>
            </a:r>
            <a:r>
              <a:rPr lang="en-US" altLang="ko-KR" sz="1400" dirty="0"/>
              <a:t>GOC_OP </a:t>
            </a:r>
            <a:r>
              <a:rPr lang="ko-KR" altLang="en-US" sz="1400" dirty="0"/>
              <a:t>소속의 </a:t>
            </a:r>
            <a:r>
              <a:rPr lang="en-US" altLang="ko-KR" sz="1400" dirty="0"/>
              <a:t>2</a:t>
            </a:r>
            <a:r>
              <a:rPr lang="ko-KR" altLang="en-US" sz="1400" dirty="0"/>
              <a:t>급 비밀취급 권한을 가진 유저이며</a:t>
            </a:r>
            <a:r>
              <a:rPr lang="en-US" altLang="ko-KR" sz="1400" dirty="0"/>
              <a:t>, compartment</a:t>
            </a:r>
            <a:r>
              <a:rPr lang="ko-KR" altLang="en-US" sz="1400" dirty="0"/>
              <a:t>와 </a:t>
            </a:r>
            <a:r>
              <a:rPr lang="en-US" altLang="ko-KR" sz="1400" dirty="0"/>
              <a:t>group level</a:t>
            </a:r>
            <a:r>
              <a:rPr lang="ko-KR" altLang="en-US" sz="1400" dirty="0"/>
              <a:t>에 </a:t>
            </a:r>
            <a:r>
              <a:rPr lang="en-US" altLang="ko-KR" sz="1400" dirty="0"/>
              <a:t>Read only </a:t>
            </a:r>
            <a:r>
              <a:rPr lang="ko-KR" altLang="en-US" sz="1400" dirty="0"/>
              <a:t>권한을 가집니다</a:t>
            </a:r>
            <a:r>
              <a:rPr lang="en-US" altLang="ko-KR" sz="1400" dirty="0"/>
              <a:t>. U1202_01 </a:t>
            </a:r>
            <a:r>
              <a:rPr lang="ko-KR" altLang="en-US" sz="1400" dirty="0"/>
              <a:t>유저 세션과 권한을 부여합니다</a:t>
            </a:r>
            <a:r>
              <a:rPr lang="en-US" altLang="ko-KR" sz="1400" dirty="0" smtClean="0"/>
              <a:t>.</a:t>
            </a:r>
            <a:endParaRPr lang="en-US" altLang="ko-KR" sz="1400" dirty="0"/>
          </a:p>
        </p:txBody>
      </p:sp>
      <p:sp>
        <p:nvSpPr>
          <p:cNvPr id="6" name="직사각형 5"/>
          <p:cNvSpPr/>
          <p:nvPr/>
        </p:nvSpPr>
        <p:spPr>
          <a:xfrm>
            <a:off x="762000" y="2816896"/>
            <a:ext cx="10834255" cy="2462213"/>
          </a:xfrm>
          <a:prstGeom prst="rect">
            <a:avLst/>
          </a:prstGeom>
        </p:spPr>
        <p:txBody>
          <a:bodyPr wrap="square">
            <a:spAutoFit/>
          </a:bodyPr>
          <a:lstStyle/>
          <a:p>
            <a:r>
              <a:rPr lang="ko-KR" altLang="en-US" sz="1400" dirty="0"/>
              <a:t>먼저 U1202_01 유저에게 </a:t>
            </a:r>
            <a:r>
              <a:rPr lang="ko-KR" altLang="en-US" sz="1400" dirty="0" err="1"/>
              <a:t>유저세션</a:t>
            </a:r>
            <a:r>
              <a:rPr lang="ko-KR" altLang="en-US" sz="1400" dirty="0"/>
              <a:t> </a:t>
            </a:r>
            <a:r>
              <a:rPr lang="ko-KR" altLang="en-US" sz="1400" dirty="0" err="1"/>
              <a:t>level</a:t>
            </a:r>
            <a:r>
              <a:rPr lang="ko-KR" altLang="en-US" sz="1400" dirty="0"/>
              <a:t> 권한을 부여 합니다.</a:t>
            </a:r>
          </a:p>
          <a:p>
            <a:endParaRPr lang="ko-KR" altLang="en-US" sz="1400" dirty="0"/>
          </a:p>
          <a:p>
            <a:r>
              <a:rPr lang="ko-KR" altLang="en-US" sz="1400" dirty="0" err="1"/>
              <a:t>conn</a:t>
            </a:r>
            <a:r>
              <a:rPr lang="ko-KR" altLang="en-US" sz="1400" dirty="0"/>
              <a:t> </a:t>
            </a:r>
            <a:r>
              <a:rPr lang="ko-KR" altLang="en-US" sz="1400" dirty="0" err="1" smtClean="0"/>
              <a:t>lbacsys</a:t>
            </a:r>
            <a:r>
              <a:rPr lang="ko-KR" altLang="en-US" sz="1400" dirty="0" smtClean="0"/>
              <a:t>/Welcome1@</a:t>
            </a:r>
            <a:r>
              <a:rPr lang="en-US" altLang="ko-KR" sz="1400" dirty="0" err="1" smtClean="0"/>
              <a:t>pdbxx</a:t>
            </a:r>
            <a:endParaRPr lang="en-US" altLang="ko-KR" sz="1400" dirty="0" smtClean="0"/>
          </a:p>
          <a:p>
            <a:endParaRPr lang="ko-KR" altLang="en-US" sz="1400" dirty="0"/>
          </a:p>
          <a:p>
            <a:r>
              <a:rPr lang="ko-KR" altLang="en-US" sz="1400" dirty="0"/>
              <a:t>EXEC </a:t>
            </a:r>
            <a:r>
              <a:rPr lang="ko-KR" altLang="en-US" sz="1400" dirty="0" err="1"/>
              <a:t>sa_user_admin.set_levels</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'U1202_01', </a:t>
            </a:r>
            <a:r>
              <a:rPr lang="ko-KR" altLang="en-US" sz="1400" dirty="0" err="1"/>
              <a:t>max_level</a:t>
            </a:r>
            <a:r>
              <a:rPr lang="ko-KR" altLang="en-US" sz="1400" dirty="0"/>
              <a:t> =&gt; '</a:t>
            </a:r>
            <a:r>
              <a:rPr lang="ko-KR" altLang="en-US" sz="1400" dirty="0" err="1"/>
              <a:t>S</a:t>
            </a:r>
            <a:r>
              <a:rPr lang="ko-KR" altLang="en-US" sz="1400" dirty="0"/>
              <a:t>', </a:t>
            </a:r>
            <a:r>
              <a:rPr lang="ko-KR" altLang="en-US" sz="1400" dirty="0" err="1"/>
              <a:t>min_level</a:t>
            </a:r>
            <a:r>
              <a:rPr lang="ko-KR" altLang="en-US" sz="1400" dirty="0"/>
              <a:t> =&gt; '</a:t>
            </a:r>
            <a:r>
              <a:rPr lang="ko-KR" altLang="en-US" sz="1400" dirty="0" err="1"/>
              <a:t>R</a:t>
            </a:r>
            <a:r>
              <a:rPr lang="ko-KR" altLang="en-US" sz="1400" dirty="0"/>
              <a:t>', </a:t>
            </a:r>
            <a:r>
              <a:rPr lang="ko-KR" altLang="en-US" sz="1400" dirty="0" err="1"/>
              <a:t>def_level</a:t>
            </a:r>
            <a:r>
              <a:rPr lang="ko-KR" altLang="en-US" sz="1400" dirty="0"/>
              <a:t> =&gt; '</a:t>
            </a:r>
            <a:r>
              <a:rPr lang="ko-KR" altLang="en-US" sz="1400" dirty="0" err="1"/>
              <a:t>S</a:t>
            </a:r>
            <a:r>
              <a:rPr lang="ko-KR" altLang="en-US" sz="1400" dirty="0"/>
              <a:t>', </a:t>
            </a:r>
            <a:r>
              <a:rPr lang="ko-KR" altLang="en-US" sz="1400" dirty="0" err="1"/>
              <a:t>row_level</a:t>
            </a:r>
            <a:r>
              <a:rPr lang="ko-KR" altLang="en-US" sz="1400" dirty="0"/>
              <a:t> =&gt; '</a:t>
            </a:r>
            <a:r>
              <a:rPr lang="ko-KR" altLang="en-US" sz="1400" dirty="0" err="1"/>
              <a:t>R</a:t>
            </a:r>
            <a:r>
              <a:rPr lang="ko-KR" altLang="en-US" sz="1400" dirty="0"/>
              <a:t>');</a:t>
            </a:r>
          </a:p>
          <a:p>
            <a:r>
              <a:rPr lang="ko-KR" altLang="en-US" sz="1400" dirty="0"/>
              <a:t>EXEC SA_USER_ADMIN.ADD_COMPARTMENTS(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'U1202_01', </a:t>
            </a:r>
            <a:r>
              <a:rPr lang="ko-KR" altLang="en-US" sz="1400" dirty="0" err="1"/>
              <a:t>comps</a:t>
            </a:r>
            <a:r>
              <a:rPr lang="ko-KR" altLang="en-US" sz="1400" dirty="0"/>
              <a:t> =&gt; 'SA,CA,GA',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Y</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a:p>
            <a:r>
              <a:rPr lang="ko-KR" altLang="en-US" sz="1400" dirty="0"/>
              <a:t>EXEC SA_USER_ADMIN.ADD_GROUPS(</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'U1202_01', </a:t>
            </a:r>
            <a:r>
              <a:rPr lang="ko-KR" altLang="en-US" sz="1400" dirty="0" err="1"/>
              <a:t>groups</a:t>
            </a:r>
            <a:r>
              <a:rPr lang="ko-KR" altLang="en-US" sz="1400" dirty="0"/>
              <a:t> =&gt; 'GOC_OP', </a:t>
            </a:r>
            <a:r>
              <a:rPr lang="ko-KR" altLang="en-US" sz="1400" dirty="0" err="1"/>
              <a:t>access_mode</a:t>
            </a:r>
            <a:r>
              <a:rPr lang="ko-KR" altLang="en-US" sz="1400" dirty="0"/>
              <a:t> =&gt; SA_UTL.READ_ONLY, </a:t>
            </a:r>
            <a:r>
              <a:rPr lang="ko-KR" altLang="en-US" sz="1400" dirty="0" err="1"/>
              <a:t>in_def</a:t>
            </a:r>
            <a:r>
              <a:rPr lang="ko-KR" altLang="en-US" sz="1400" dirty="0"/>
              <a:t> =&gt; '</a:t>
            </a:r>
            <a:r>
              <a:rPr lang="ko-KR" altLang="en-US" sz="1400" dirty="0" err="1"/>
              <a:t>Y</a:t>
            </a:r>
            <a:r>
              <a:rPr lang="ko-KR" altLang="en-US" sz="1400" dirty="0"/>
              <a:t>', </a:t>
            </a:r>
            <a:r>
              <a:rPr lang="ko-KR" altLang="en-US" sz="1400" dirty="0" err="1"/>
              <a:t>in_row</a:t>
            </a:r>
            <a:r>
              <a:rPr lang="ko-KR" altLang="en-US" sz="1400" dirty="0"/>
              <a:t> =&gt; '</a:t>
            </a:r>
            <a:r>
              <a:rPr lang="ko-KR" altLang="en-US" sz="1400" dirty="0" err="1"/>
              <a:t>N</a:t>
            </a:r>
            <a:r>
              <a:rPr lang="ko-KR" altLang="en-US" sz="1400" dirty="0"/>
              <a:t>');</a:t>
            </a:r>
          </a:p>
          <a:p>
            <a:endParaRPr lang="ko-KR" altLang="en-US" sz="1400" dirty="0"/>
          </a:p>
        </p:txBody>
      </p:sp>
    </p:spTree>
    <p:extLst>
      <p:ext uri="{BB962C8B-B14F-4D97-AF65-F5344CB8AC3E}">
        <p14:creationId xmlns:p14="http://schemas.microsoft.com/office/powerpoint/2010/main" val="57509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68</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7" y="1262063"/>
            <a:ext cx="10809318" cy="5047536"/>
          </a:xfrm>
          <a:prstGeom prst="rect">
            <a:avLst/>
          </a:prstGeom>
        </p:spPr>
        <p:txBody>
          <a:bodyPr wrap="square">
            <a:spAutoFit/>
          </a:bodyPr>
          <a:lstStyle/>
          <a:p>
            <a:r>
              <a:rPr lang="ko-KR" altLang="en-US" sz="1400" dirty="0" err="1"/>
              <a:t>conn</a:t>
            </a:r>
            <a:r>
              <a:rPr lang="ko-KR" altLang="en-US" sz="1400" dirty="0"/>
              <a:t> </a:t>
            </a:r>
            <a:r>
              <a:rPr lang="ko-KR" altLang="en-US" sz="1400" dirty="0" err="1" smtClean="0"/>
              <a:t>docuser</a:t>
            </a:r>
            <a:r>
              <a:rPr lang="ko-KR" altLang="en-US" sz="1400" dirty="0" smtClean="0"/>
              <a:t>/</a:t>
            </a:r>
            <a:r>
              <a:rPr lang="ko-KR" altLang="en-US" sz="1400" dirty="0" err="1" smtClean="0"/>
              <a:t>docuser</a:t>
            </a:r>
            <a:r>
              <a:rPr lang="ko-KR" altLang="en-US" sz="1400" dirty="0" smtClean="0"/>
              <a:t>@</a:t>
            </a:r>
            <a:r>
              <a:rPr lang="en-US" altLang="ko-KR" sz="1400" dirty="0" err="1" smtClean="0"/>
              <a:t>pdbxx</a:t>
            </a:r>
            <a:endParaRPr lang="ko-KR" altLang="en-US" sz="1400" dirty="0"/>
          </a:p>
          <a:p>
            <a:r>
              <a:rPr lang="ko-KR" altLang="en-US" sz="1400" dirty="0" err="1"/>
              <a:t>exec</a:t>
            </a:r>
            <a:r>
              <a:rPr lang="ko-KR" altLang="en-US" sz="1400" dirty="0"/>
              <a:t> </a:t>
            </a:r>
            <a:r>
              <a:rPr lang="ko-KR" altLang="en-US" sz="1400" dirty="0" err="1"/>
              <a:t>sa_session.set_access_profile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user_name</a:t>
            </a:r>
            <a:r>
              <a:rPr lang="ko-KR" altLang="en-US" sz="1400" dirty="0"/>
              <a:t> =&gt; 'U1202_01');</a:t>
            </a:r>
          </a:p>
          <a:p>
            <a:endParaRPr lang="ko-KR" altLang="en-US" sz="1400" dirty="0"/>
          </a:p>
          <a:p>
            <a:r>
              <a:rPr lang="ko-KR" altLang="en-US" sz="1400" dirty="0"/>
              <a:t>SELECT </a:t>
            </a:r>
            <a:r>
              <a:rPr lang="ko-KR" altLang="en-US" sz="1400" dirty="0" err="1"/>
              <a:t>sa_session.sa_user_name</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username</a:t>
            </a:r>
            <a:r>
              <a:rPr lang="ko-KR" altLang="en-US" sz="1400" dirty="0"/>
              <a:t>, </a:t>
            </a:r>
            <a:r>
              <a:rPr lang="ko-KR" altLang="en-US" sz="1400" dirty="0" err="1"/>
              <a:t>sa_session.label</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 </a:t>
            </a:r>
            <a:r>
              <a:rPr lang="ko-KR" altLang="en-US" sz="1400" dirty="0" err="1"/>
              <a:t>label</a:t>
            </a:r>
            <a:r>
              <a:rPr lang="ko-KR" altLang="en-US" sz="1400" dirty="0"/>
              <a:t> FROM </a:t>
            </a:r>
            <a:r>
              <a:rPr lang="ko-KR" altLang="en-US" sz="1400" dirty="0" err="1"/>
              <a:t>dual</a:t>
            </a:r>
            <a:r>
              <a:rPr lang="ko-KR" altLang="en-US" sz="1400" dirty="0"/>
              <a:t>;</a:t>
            </a:r>
          </a:p>
          <a:p>
            <a:r>
              <a:rPr lang="ko-KR" altLang="en-US" sz="1400" dirty="0"/>
              <a:t>USERNAME             LABEL</a:t>
            </a:r>
          </a:p>
          <a:p>
            <a:r>
              <a:rPr lang="ko-KR" altLang="en-US" sz="1400" dirty="0"/>
              <a:t>-------------------- ------------------------------</a:t>
            </a:r>
          </a:p>
          <a:p>
            <a:r>
              <a:rPr lang="ko-KR" altLang="en-US" sz="1400" dirty="0"/>
              <a:t>U1202_01             S:SA,CA,GA:GOC_OP</a:t>
            </a:r>
          </a:p>
          <a:p>
            <a:endParaRPr lang="ko-KR" altLang="en-US" sz="1400" dirty="0"/>
          </a:p>
          <a:p>
            <a:r>
              <a:rPr lang="ko-KR" altLang="en-US" sz="1400" dirty="0" err="1"/>
              <a:t>select</a:t>
            </a:r>
            <a:r>
              <a:rPr lang="ko-KR" altLang="en-US" sz="1400" dirty="0"/>
              <a:t> </a:t>
            </a:r>
            <a:r>
              <a:rPr lang="ko-KR" altLang="en-US" sz="1400" dirty="0" err="1"/>
              <a:t>doc_no,doc_creator,doc_type,doc_state</a:t>
            </a:r>
            <a:r>
              <a:rPr lang="ko-KR" altLang="en-US" sz="1400" dirty="0"/>
              <a:t>, </a:t>
            </a:r>
            <a:r>
              <a:rPr lang="ko-KR" altLang="en-US" sz="1400" dirty="0" err="1"/>
              <a:t>sign_org</a:t>
            </a:r>
            <a:r>
              <a:rPr lang="ko-KR" altLang="en-US" sz="1400" dirty="0"/>
              <a:t>, </a:t>
            </a:r>
            <a:r>
              <a:rPr lang="ko-KR" altLang="en-US" sz="1400" dirty="0" err="1"/>
              <a:t>label_to_char</a:t>
            </a:r>
            <a:r>
              <a:rPr lang="ko-KR" altLang="en-US" sz="1400" dirty="0"/>
              <a:t>(</a:t>
            </a:r>
            <a:r>
              <a:rPr lang="ko-KR" altLang="en-US" sz="1400" dirty="0" err="1"/>
              <a:t>doc_t_label</a:t>
            </a:r>
            <a:r>
              <a:rPr lang="ko-KR" altLang="en-US" sz="1400" dirty="0"/>
              <a:t>) </a:t>
            </a:r>
            <a:r>
              <a:rPr lang="ko-KR" altLang="en-US" sz="1400" dirty="0" err="1"/>
              <a:t>label</a:t>
            </a:r>
            <a:r>
              <a:rPr lang="ko-KR" altLang="en-US" sz="1400" dirty="0"/>
              <a:t>, UTL_RAW.CAST_TO_VARCHAR2(</a:t>
            </a:r>
            <a:r>
              <a:rPr lang="ko-KR" altLang="en-US" sz="1400" dirty="0" err="1"/>
              <a:t>content</a:t>
            </a:r>
            <a:r>
              <a:rPr lang="ko-KR" altLang="en-US" sz="1400" dirty="0"/>
              <a:t>) </a:t>
            </a:r>
            <a:r>
              <a:rPr lang="ko-KR" altLang="en-US" sz="1400" dirty="0" err="1"/>
              <a:t>as</a:t>
            </a:r>
            <a:r>
              <a:rPr lang="ko-KR" altLang="en-US" sz="1400" dirty="0"/>
              <a:t> </a:t>
            </a:r>
            <a:r>
              <a:rPr lang="ko-KR" altLang="en-US" sz="1400" dirty="0" err="1"/>
              <a:t>content</a:t>
            </a:r>
            <a:r>
              <a:rPr lang="ko-KR" altLang="en-US" sz="1400" dirty="0"/>
              <a:t> </a:t>
            </a:r>
            <a:r>
              <a:rPr lang="ko-KR" altLang="en-US" sz="1400" dirty="0" err="1"/>
              <a:t>from</a:t>
            </a:r>
            <a:r>
              <a:rPr lang="ko-KR" altLang="en-US" sz="1400" dirty="0"/>
              <a:t> </a:t>
            </a:r>
            <a:r>
              <a:rPr lang="ko-KR" altLang="en-US" sz="1400" dirty="0" err="1"/>
              <a:t>docadmin.doc_t</a:t>
            </a:r>
            <a:r>
              <a:rPr lang="ko-KR" altLang="en-US" sz="1400" dirty="0"/>
              <a:t>;</a:t>
            </a:r>
          </a:p>
          <a:p>
            <a:r>
              <a:rPr lang="ko-KR" altLang="en-US" sz="1400" dirty="0" err="1">
                <a:solidFill>
                  <a:schemeClr val="accent1"/>
                </a:solidFill>
              </a:rPr>
              <a:t>no</a:t>
            </a:r>
            <a:r>
              <a:rPr lang="ko-KR" altLang="en-US" sz="1400" dirty="0">
                <a:solidFill>
                  <a:schemeClr val="accent1"/>
                </a:solidFill>
              </a:rPr>
              <a:t> </a:t>
            </a:r>
            <a:r>
              <a:rPr lang="ko-KR" altLang="en-US" sz="1400" dirty="0" err="1">
                <a:solidFill>
                  <a:schemeClr val="accent1"/>
                </a:solidFill>
              </a:rPr>
              <a:t>rows</a:t>
            </a:r>
            <a:r>
              <a:rPr lang="ko-KR" altLang="en-US" sz="1400" dirty="0">
                <a:solidFill>
                  <a:schemeClr val="accent1"/>
                </a:solidFill>
              </a:rPr>
              <a:t> </a:t>
            </a:r>
            <a:r>
              <a:rPr lang="ko-KR" altLang="en-US" sz="1400" dirty="0" err="1" smtClean="0">
                <a:solidFill>
                  <a:schemeClr val="accent1"/>
                </a:solidFill>
              </a:rPr>
              <a:t>selected</a:t>
            </a:r>
            <a:endParaRPr lang="en-US" altLang="ko-KR" sz="1400" dirty="0" smtClean="0">
              <a:solidFill>
                <a:schemeClr val="accent1"/>
              </a:solidFill>
            </a:endParaRPr>
          </a:p>
          <a:p>
            <a:endParaRPr lang="en-US" altLang="ko-KR" sz="1400" dirty="0" smtClean="0"/>
          </a:p>
          <a:p>
            <a:r>
              <a:rPr lang="ko-KR" altLang="en-US" sz="1400" dirty="0" smtClean="0"/>
              <a:t>비밀문서를 </a:t>
            </a:r>
            <a:r>
              <a:rPr lang="ko-KR" altLang="en-US" sz="1400" dirty="0"/>
              <a:t>배부하기 위하여 </a:t>
            </a:r>
            <a:r>
              <a:rPr lang="en-US" altLang="ko-KR" sz="1400" dirty="0"/>
              <a:t>U4202_01 </a:t>
            </a:r>
            <a:r>
              <a:rPr lang="ko-KR" altLang="en-US" sz="1400" dirty="0"/>
              <a:t>유저에게 </a:t>
            </a:r>
            <a:r>
              <a:rPr lang="en-US" altLang="ko-KR" sz="1400" dirty="0"/>
              <a:t>Row write </a:t>
            </a:r>
            <a:r>
              <a:rPr lang="ko-KR" altLang="en-US" sz="1400" dirty="0"/>
              <a:t>권한을 부여하고</a:t>
            </a:r>
            <a:r>
              <a:rPr lang="en-US" altLang="ko-KR" sz="1400" dirty="0"/>
              <a:t>, 2</a:t>
            </a:r>
            <a:r>
              <a:rPr lang="ko-KR" altLang="en-US" sz="1400" dirty="0"/>
              <a:t>급 비밀문서인 </a:t>
            </a:r>
            <a:r>
              <a:rPr lang="en-US" altLang="ko-KR" sz="1400" dirty="0"/>
              <a:t>"20-0001" </a:t>
            </a:r>
            <a:r>
              <a:rPr lang="ko-KR" altLang="en-US" sz="1400" dirty="0"/>
              <a:t>문서를 </a:t>
            </a:r>
            <a:r>
              <a:rPr lang="en-US" altLang="ko-KR" sz="1400" dirty="0"/>
              <a:t>"GOC_OP"</a:t>
            </a:r>
            <a:r>
              <a:rPr lang="ko-KR" altLang="en-US" sz="1400" dirty="0"/>
              <a:t>에 배부합니다</a:t>
            </a:r>
            <a:r>
              <a:rPr lang="en-US" altLang="ko-KR" sz="1400" dirty="0"/>
              <a:t>. </a:t>
            </a:r>
            <a:r>
              <a:rPr lang="ko-KR" altLang="en-US" sz="1400" dirty="0"/>
              <a:t>시나리오를 실행하기 위하여 문서 상태</a:t>
            </a:r>
            <a:r>
              <a:rPr lang="en-US" altLang="ko-KR" sz="1400" dirty="0"/>
              <a:t>(</a:t>
            </a:r>
            <a:r>
              <a:rPr lang="en-US" altLang="ko-KR" sz="1400" dirty="0" err="1"/>
              <a:t>doc_satae</a:t>
            </a:r>
            <a:r>
              <a:rPr lang="en-US" altLang="ko-KR" sz="1400" dirty="0"/>
              <a:t>)</a:t>
            </a:r>
            <a:r>
              <a:rPr lang="ko-KR" altLang="en-US" sz="1400" dirty="0"/>
              <a:t>를 </a:t>
            </a:r>
            <a:r>
              <a:rPr lang="en-US" altLang="ko-KR" sz="1400" dirty="0"/>
              <a:t>"</a:t>
            </a:r>
            <a:r>
              <a:rPr lang="ko-KR" altLang="en-US" sz="1400" dirty="0"/>
              <a:t>배부</a:t>
            </a:r>
            <a:r>
              <a:rPr lang="en-US" altLang="ko-KR" sz="1400" dirty="0"/>
              <a:t>" </a:t>
            </a:r>
            <a:r>
              <a:rPr lang="ko-KR" altLang="en-US" sz="1400" dirty="0"/>
              <a:t>변경하고 배부 부서</a:t>
            </a:r>
            <a:r>
              <a:rPr lang="en-US" altLang="ko-KR" sz="1400" dirty="0"/>
              <a:t>(</a:t>
            </a:r>
            <a:r>
              <a:rPr lang="en-US" altLang="ko-KR" sz="1400" dirty="0" err="1"/>
              <a:t>dist_target</a:t>
            </a:r>
            <a:r>
              <a:rPr lang="en-US" altLang="ko-KR" sz="1400" dirty="0"/>
              <a:t>)</a:t>
            </a:r>
            <a:r>
              <a:rPr lang="ko-KR" altLang="en-US" sz="1400" dirty="0"/>
              <a:t>는 </a:t>
            </a:r>
            <a:r>
              <a:rPr lang="en-US" altLang="ko-KR" sz="1400" dirty="0"/>
              <a:t>"GOC_OP"</a:t>
            </a:r>
            <a:r>
              <a:rPr lang="ko-KR" altLang="en-US" sz="1400" dirty="0"/>
              <a:t>로 변경합니다</a:t>
            </a:r>
            <a:r>
              <a:rPr lang="en-US" altLang="ko-KR" sz="1400" dirty="0"/>
              <a:t>.</a:t>
            </a:r>
          </a:p>
          <a:p>
            <a:endParaRPr lang="en-US" altLang="ko-KR" sz="1400" dirty="0"/>
          </a:p>
          <a:p>
            <a:r>
              <a:rPr lang="en-US" altLang="ko-KR" sz="1400" dirty="0"/>
              <a:t>conn </a:t>
            </a:r>
            <a:r>
              <a:rPr lang="en-US" altLang="ko-KR" sz="1400" dirty="0" err="1" smtClean="0"/>
              <a:t>lbacsys</a:t>
            </a:r>
            <a:r>
              <a:rPr lang="en-US" altLang="ko-KR" sz="1400" dirty="0" smtClean="0"/>
              <a:t>/Welcome1@pdbxx</a:t>
            </a:r>
            <a:endParaRPr lang="en-US" altLang="ko-KR" sz="1400" dirty="0"/>
          </a:p>
          <a:p>
            <a:endParaRPr lang="en-US" altLang="ko-KR" sz="1400" dirty="0"/>
          </a:p>
          <a:p>
            <a:r>
              <a:rPr lang="en-US" altLang="ko-KR" sz="1400" dirty="0"/>
              <a:t>EXEC SA_USER_ADMIN.ALTER_COMPARTMENTS(</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'U4202_01', comps =&gt; 'SA,CA,GA', </a:t>
            </a:r>
            <a:r>
              <a:rPr lang="en-US" altLang="ko-KR" sz="1400" dirty="0" err="1"/>
              <a:t>access_mode</a:t>
            </a:r>
            <a:r>
              <a:rPr lang="en-US" altLang="ko-KR" sz="1400" dirty="0"/>
              <a:t> =&gt; SA_UTL.READ_WRITE, </a:t>
            </a:r>
            <a:r>
              <a:rPr lang="en-US" altLang="ko-KR" sz="1400" dirty="0" err="1"/>
              <a:t>in_def</a:t>
            </a:r>
            <a:r>
              <a:rPr lang="en-US" altLang="ko-KR" sz="1400" dirty="0"/>
              <a:t> =&gt; 'Y', </a:t>
            </a:r>
            <a:r>
              <a:rPr lang="en-US" altLang="ko-KR" sz="1400" dirty="0" err="1"/>
              <a:t>in_row</a:t>
            </a:r>
            <a:r>
              <a:rPr lang="en-US" altLang="ko-KR" sz="1400" dirty="0"/>
              <a:t> =&gt; 'N');</a:t>
            </a:r>
          </a:p>
          <a:p>
            <a:r>
              <a:rPr lang="en-US" altLang="ko-KR" sz="1400" dirty="0"/>
              <a:t>EXEC SA_USER_ADMIN.ALTER_GROUPS(</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'U4202_01', groups =&gt; 'AFOC_OP', </a:t>
            </a:r>
            <a:r>
              <a:rPr lang="en-US" altLang="ko-KR" sz="1400" dirty="0" err="1"/>
              <a:t>access_mode</a:t>
            </a:r>
            <a:r>
              <a:rPr lang="en-US" altLang="ko-KR" sz="1400" dirty="0"/>
              <a:t> =&gt; SA_UTL.READ_WRITE, </a:t>
            </a:r>
            <a:r>
              <a:rPr lang="en-US" altLang="ko-KR" sz="1400" dirty="0" err="1"/>
              <a:t>in_def</a:t>
            </a:r>
            <a:r>
              <a:rPr lang="en-US" altLang="ko-KR" sz="1400" dirty="0"/>
              <a:t> =&gt; 'Y', </a:t>
            </a:r>
            <a:r>
              <a:rPr lang="en-US" altLang="ko-KR" sz="1400" dirty="0" err="1"/>
              <a:t>in_row</a:t>
            </a:r>
            <a:r>
              <a:rPr lang="en-US" altLang="ko-KR" sz="1400" dirty="0"/>
              <a:t> =&gt; 'N');</a:t>
            </a:r>
          </a:p>
          <a:p>
            <a:endParaRPr lang="ko-KR" altLang="en-US" sz="1400" dirty="0"/>
          </a:p>
        </p:txBody>
      </p:sp>
    </p:spTree>
    <p:extLst>
      <p:ext uri="{BB962C8B-B14F-4D97-AF65-F5344CB8AC3E}">
        <p14:creationId xmlns:p14="http://schemas.microsoft.com/office/powerpoint/2010/main" val="33830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69</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6" y="1262063"/>
            <a:ext cx="11496503" cy="2831544"/>
          </a:xfrm>
          <a:prstGeom prst="rect">
            <a:avLst/>
          </a:prstGeom>
        </p:spPr>
        <p:txBody>
          <a:bodyPr wrap="square">
            <a:spAutoFit/>
          </a:bodyPr>
          <a:lstStyle/>
          <a:p>
            <a:r>
              <a:rPr lang="en-US" altLang="ko-KR" sz="1400" dirty="0"/>
              <a:t>conn </a:t>
            </a:r>
            <a:r>
              <a:rPr lang="en-US" altLang="ko-KR" sz="1400" dirty="0" err="1" smtClean="0"/>
              <a:t>docuser</a:t>
            </a:r>
            <a:r>
              <a:rPr lang="en-US" altLang="ko-KR" sz="1400" dirty="0" smtClean="0"/>
              <a:t>/</a:t>
            </a:r>
            <a:r>
              <a:rPr lang="en-US" altLang="ko-KR" sz="1400" dirty="0" err="1" smtClean="0"/>
              <a:t>docuser@pdbxx</a:t>
            </a:r>
            <a:endParaRPr lang="en-US" altLang="ko-KR" sz="1400" dirty="0"/>
          </a:p>
          <a:p>
            <a:endParaRPr lang="en-US" altLang="ko-KR" sz="1400" dirty="0"/>
          </a:p>
          <a:p>
            <a:r>
              <a:rPr lang="en-US" altLang="ko-KR" sz="1400" dirty="0"/>
              <a:t>exec </a:t>
            </a:r>
            <a:r>
              <a:rPr lang="en-US" altLang="ko-KR" sz="1400" dirty="0" err="1"/>
              <a:t>sa_session.set_access_profile</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'U4202_01');</a:t>
            </a:r>
          </a:p>
          <a:p>
            <a:r>
              <a:rPr lang="en-US" altLang="ko-KR" sz="1400" dirty="0"/>
              <a:t>update </a:t>
            </a:r>
            <a:r>
              <a:rPr lang="en-US" altLang="ko-KR" sz="1400" dirty="0" err="1"/>
              <a:t>docadmin.doc_t</a:t>
            </a:r>
            <a:r>
              <a:rPr lang="en-US" altLang="ko-KR" sz="1400" dirty="0"/>
              <a:t> set </a:t>
            </a:r>
            <a:r>
              <a:rPr lang="en-US" altLang="ko-KR" sz="1400" dirty="0" err="1"/>
              <a:t>doc_state</a:t>
            </a:r>
            <a:r>
              <a:rPr lang="en-US" altLang="ko-KR" sz="1400" dirty="0"/>
              <a:t> = '</a:t>
            </a:r>
            <a:r>
              <a:rPr lang="ko-KR" altLang="en-US" sz="1400" dirty="0"/>
              <a:t>배부</a:t>
            </a:r>
            <a:r>
              <a:rPr lang="en-US" altLang="ko-KR" sz="1400" dirty="0"/>
              <a:t>',  </a:t>
            </a:r>
            <a:r>
              <a:rPr lang="en-US" altLang="ko-KR" sz="1400" dirty="0" err="1"/>
              <a:t>dist_target</a:t>
            </a:r>
            <a:r>
              <a:rPr lang="en-US" altLang="ko-KR" sz="1400" dirty="0"/>
              <a:t> = 'GOC_OP' where </a:t>
            </a:r>
            <a:r>
              <a:rPr lang="en-US" altLang="ko-KR" sz="1400" dirty="0" err="1"/>
              <a:t>doc_no</a:t>
            </a:r>
            <a:r>
              <a:rPr lang="en-US" altLang="ko-KR" sz="1400" dirty="0"/>
              <a:t> = '20-0001';</a:t>
            </a:r>
          </a:p>
          <a:p>
            <a:r>
              <a:rPr lang="en-US" altLang="ko-KR" sz="1400" dirty="0"/>
              <a:t>1 row updated.</a:t>
            </a:r>
          </a:p>
          <a:p>
            <a:r>
              <a:rPr lang="en-US" altLang="ko-KR" sz="1400" dirty="0"/>
              <a:t>commit;</a:t>
            </a:r>
          </a:p>
          <a:p>
            <a:endParaRPr lang="en-US" altLang="ko-KR" sz="1400" dirty="0"/>
          </a:p>
          <a:p>
            <a:r>
              <a:rPr lang="en-US" altLang="ko-KR" sz="1100" dirty="0"/>
              <a:t>select </a:t>
            </a:r>
            <a:r>
              <a:rPr lang="en-US" altLang="ko-KR" sz="1100" dirty="0" err="1"/>
              <a:t>doc_no,doc_creator,doc_type,doc_state</a:t>
            </a:r>
            <a:r>
              <a:rPr lang="en-US" altLang="ko-KR" sz="1100" dirty="0"/>
              <a:t>, </a:t>
            </a:r>
            <a:r>
              <a:rPr lang="en-US" altLang="ko-KR" sz="1100" dirty="0" err="1"/>
              <a:t>sign_org,dist_target</a:t>
            </a:r>
            <a:r>
              <a:rPr lang="en-US" altLang="ko-KR" sz="1100" dirty="0"/>
              <a:t>, </a:t>
            </a:r>
            <a:r>
              <a:rPr lang="en-US" altLang="ko-KR" sz="1100" dirty="0" err="1"/>
              <a:t>label_to_char</a:t>
            </a:r>
            <a:r>
              <a:rPr lang="en-US" altLang="ko-KR" sz="1100" dirty="0"/>
              <a:t>(</a:t>
            </a:r>
            <a:r>
              <a:rPr lang="en-US" altLang="ko-KR" sz="1100" dirty="0" err="1"/>
              <a:t>doc_t_label</a:t>
            </a:r>
            <a:r>
              <a:rPr lang="en-US" altLang="ko-KR" sz="1100" dirty="0"/>
              <a:t>) label, UTL_RAW.CAST_TO_VARCHAR2(content) as content from </a:t>
            </a:r>
            <a:r>
              <a:rPr lang="en-US" altLang="ko-KR" sz="1100" dirty="0" err="1"/>
              <a:t>docadmin.doc_t</a:t>
            </a:r>
            <a:r>
              <a:rPr lang="en-US" altLang="ko-KR" sz="1100" dirty="0"/>
              <a:t> where </a:t>
            </a:r>
            <a:r>
              <a:rPr lang="en-US" altLang="ko-KR" sz="1100" dirty="0" err="1"/>
              <a:t>doc_no</a:t>
            </a:r>
            <a:r>
              <a:rPr lang="en-US" altLang="ko-KR" sz="1100" dirty="0"/>
              <a:t> = '20-0001';</a:t>
            </a:r>
          </a:p>
          <a:p>
            <a:r>
              <a:rPr lang="en-US" altLang="ko-KR" sz="1100" dirty="0"/>
              <a:t>DOC_NO	   DOC_CREATOR		DOC_TYPE   DOC_STATE  SIGN_ORG		   DIST_TARGET			  LABEL 			 CONTENT</a:t>
            </a:r>
          </a:p>
          <a:p>
            <a:r>
              <a:rPr lang="en-US" altLang="ko-KR" sz="1100" dirty="0"/>
              <a:t>---------- -------------------- ---------- ---------- -------------------- ------------------------------ ------------------------------ ------------------------------</a:t>
            </a:r>
          </a:p>
          <a:p>
            <a:r>
              <a:rPr lang="en-US" altLang="ko-KR" sz="1100" dirty="0"/>
              <a:t>20-0001    4202_01              2</a:t>
            </a:r>
            <a:r>
              <a:rPr lang="ko-KR" altLang="en-US" sz="1100" dirty="0"/>
              <a:t>급        배부       </a:t>
            </a:r>
            <a:r>
              <a:rPr lang="en-US" altLang="ko-KR" sz="1100" dirty="0"/>
              <a:t>AFOC_OP              GOC_OP                         S:SA:GOC_OP,AFOC_OP            20-0001 </a:t>
            </a:r>
            <a:r>
              <a:rPr lang="ko-KR" altLang="en-US" sz="1100" dirty="0"/>
              <a:t>문서는 </a:t>
            </a:r>
            <a:r>
              <a:rPr lang="en-US" altLang="ko-KR" sz="1100" dirty="0"/>
              <a:t>2</a:t>
            </a:r>
            <a:r>
              <a:rPr lang="ko-KR" altLang="en-US" sz="1100" dirty="0"/>
              <a:t>급 입니다</a:t>
            </a:r>
          </a:p>
          <a:p>
            <a:endParaRPr lang="ko-KR" altLang="en-US" sz="1400" dirty="0"/>
          </a:p>
        </p:txBody>
      </p:sp>
    </p:spTree>
    <p:extLst>
      <p:ext uri="{BB962C8B-B14F-4D97-AF65-F5344CB8AC3E}">
        <p14:creationId xmlns:p14="http://schemas.microsoft.com/office/powerpoint/2010/main" val="105562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OLS Architecture </a:t>
            </a:r>
            <a:r>
              <a:rPr lang="ko-KR" altLang="en-US" dirty="0" smtClean="0"/>
              <a:t>및 장점</a:t>
            </a:r>
            <a:r>
              <a:rPr lang="en-US" altLang="ko-KR" dirty="0" smtClean="0"/>
              <a:t/>
            </a:r>
            <a:br>
              <a:rPr lang="en-US" altLang="ko-KR" dirty="0" smtClean="0"/>
            </a:br>
            <a:r>
              <a:rPr lang="en-US" altLang="ko-KR" sz="2000" dirty="0" smtClean="0"/>
              <a:t>Security, Easy, Simple </a:t>
            </a:r>
            <a:r>
              <a:rPr lang="ko-KR" altLang="en-US" sz="2000" dirty="0" smtClean="0"/>
              <a:t>데이터 접근제어 솔루션</a:t>
            </a:r>
            <a:r>
              <a:rPr lang="en-US" altLang="ko-KR" sz="2000" dirty="0" smtClean="0"/>
              <a:t>(DB feature)</a:t>
            </a:r>
            <a:r>
              <a:rPr lang="ko-KR" altLang="en-US" sz="2000" dirty="0" smtClean="0"/>
              <a:t> </a:t>
            </a:r>
            <a:endParaRPr lang="ko-KR" altLang="en-US" dirty="0"/>
          </a:p>
        </p:txBody>
      </p:sp>
      <p:sp>
        <p:nvSpPr>
          <p:cNvPr id="9" name="텍스트 개체 틀 2"/>
          <p:cNvSpPr>
            <a:spLocks noGrp="1"/>
          </p:cNvSpPr>
          <p:nvPr>
            <p:ph type="body" idx="1"/>
          </p:nvPr>
        </p:nvSpPr>
        <p:spPr>
          <a:xfrm>
            <a:off x="768096" y="2288559"/>
            <a:ext cx="4837057" cy="3348657"/>
          </a:xfrm>
        </p:spPr>
        <p:txBody>
          <a:bodyPr/>
          <a:lstStyle/>
          <a:p>
            <a:pPr marL="285750" indent="-285750">
              <a:spcBef>
                <a:spcPts val="1200"/>
              </a:spcBef>
              <a:buFont typeface="Arial" panose="020B0604020202020204" pitchFamily="34" charset="0"/>
              <a:buChar char="•"/>
            </a:pPr>
            <a:r>
              <a:rPr lang="en-US" altLang="ko-KR" sz="2000" dirty="0" smtClean="0">
                <a:solidFill>
                  <a:schemeClr val="tx1"/>
                </a:solidFill>
              </a:rPr>
              <a:t>Tables, </a:t>
            </a:r>
            <a:r>
              <a:rPr lang="ko-KR" altLang="en-US" sz="2000" dirty="0" smtClean="0">
                <a:solidFill>
                  <a:schemeClr val="tx1"/>
                </a:solidFill>
              </a:rPr>
              <a:t> </a:t>
            </a:r>
            <a:r>
              <a:rPr lang="en-US" altLang="ko-KR" sz="2000" dirty="0" smtClean="0">
                <a:solidFill>
                  <a:schemeClr val="tx1"/>
                </a:solidFill>
              </a:rPr>
              <a:t>Policy </a:t>
            </a:r>
            <a:r>
              <a:rPr lang="ko-KR" altLang="en-US" sz="2000" dirty="0" smtClean="0">
                <a:solidFill>
                  <a:schemeClr val="tx1"/>
                </a:solidFill>
              </a:rPr>
              <a:t>및 </a:t>
            </a:r>
            <a:r>
              <a:rPr lang="en-US" altLang="ko-KR" sz="2000" dirty="0" smtClean="0">
                <a:solidFill>
                  <a:schemeClr val="tx1"/>
                </a:solidFill>
              </a:rPr>
              <a:t>Access mediation Function </a:t>
            </a:r>
            <a:r>
              <a:rPr lang="ko-KR" altLang="en-US" sz="2000" dirty="0" smtClean="0">
                <a:solidFill>
                  <a:schemeClr val="tx1"/>
                </a:solidFill>
              </a:rPr>
              <a:t>기반의</a:t>
            </a:r>
            <a:r>
              <a:rPr lang="en-US" altLang="ko-KR" sz="2000" dirty="0" smtClean="0">
                <a:solidFill>
                  <a:schemeClr val="tx1"/>
                </a:solidFill>
              </a:rPr>
              <a:t> Row-level access control </a:t>
            </a:r>
            <a:r>
              <a:rPr lang="ko-KR" altLang="en-US" sz="2000" dirty="0" smtClean="0">
                <a:solidFill>
                  <a:schemeClr val="tx1"/>
                </a:solidFill>
              </a:rPr>
              <a:t>아키텍처 </a:t>
            </a:r>
            <a:endParaRPr lang="en-US" altLang="ko-KR" sz="2000" dirty="0" smtClean="0">
              <a:solidFill>
                <a:schemeClr val="tx1"/>
              </a:solidFill>
            </a:endParaRPr>
          </a:p>
          <a:p>
            <a:pPr marL="285750" indent="-285750">
              <a:spcBef>
                <a:spcPts val="1200"/>
              </a:spcBef>
              <a:buFont typeface="Arial" panose="020B0604020202020204" pitchFamily="34" charset="0"/>
              <a:buChar char="•"/>
            </a:pPr>
            <a:r>
              <a:rPr lang="en-US" altLang="ko-KR" sz="2000" dirty="0" smtClean="0">
                <a:solidFill>
                  <a:schemeClr val="tx1"/>
                </a:solidFill>
              </a:rPr>
              <a:t>Framework </a:t>
            </a:r>
            <a:r>
              <a:rPr lang="ko-KR" altLang="en-US" sz="2000" dirty="0" smtClean="0">
                <a:solidFill>
                  <a:schemeClr val="tx1"/>
                </a:solidFill>
              </a:rPr>
              <a:t>내장</a:t>
            </a:r>
            <a:r>
              <a:rPr lang="en-US" altLang="ko-KR" sz="2000" dirty="0" smtClean="0">
                <a:solidFill>
                  <a:schemeClr val="tx1"/>
                </a:solidFill>
              </a:rPr>
              <a:t>/EM GUI Tools </a:t>
            </a:r>
            <a:r>
              <a:rPr lang="ko-KR" altLang="en-US" sz="2000" dirty="0" smtClean="0">
                <a:solidFill>
                  <a:schemeClr val="tx1"/>
                </a:solidFill>
              </a:rPr>
              <a:t>활용 구현</a:t>
            </a:r>
            <a:endParaRPr lang="en-US" altLang="ko-KR" sz="2000" dirty="0" smtClean="0">
              <a:solidFill>
                <a:schemeClr val="tx1"/>
              </a:solidFill>
            </a:endParaRPr>
          </a:p>
          <a:p>
            <a:pPr marL="285750" indent="-285750">
              <a:spcBef>
                <a:spcPts val="1200"/>
              </a:spcBef>
              <a:buFont typeface="Arial" panose="020B0604020202020204" pitchFamily="34" charset="0"/>
              <a:buChar char="•"/>
            </a:pPr>
            <a:r>
              <a:rPr lang="ko-KR" altLang="ko-KR" sz="2400" b="1" dirty="0" smtClean="0">
                <a:solidFill>
                  <a:srgbClr val="0070C0"/>
                </a:solidFill>
                <a:effectLst>
                  <a:outerShdw blurRad="38100" dist="38100" dir="2700000" algn="tl">
                    <a:srgbClr val="000000">
                      <a:alpha val="43137"/>
                    </a:srgbClr>
                  </a:outerShdw>
                </a:effectLst>
              </a:rPr>
              <a:t>사용자 </a:t>
            </a:r>
            <a:r>
              <a:rPr lang="ko-KR" altLang="ko-KR" sz="2400" b="1" dirty="0">
                <a:solidFill>
                  <a:srgbClr val="0070C0"/>
                </a:solidFill>
                <a:effectLst>
                  <a:outerShdw blurRad="38100" dist="38100" dir="2700000" algn="tl">
                    <a:srgbClr val="000000">
                      <a:alpha val="43137"/>
                    </a:srgbClr>
                  </a:outerShdw>
                </a:effectLst>
              </a:rPr>
              <a:t>코딩</a:t>
            </a:r>
            <a:r>
              <a:rPr lang="en-US" altLang="ko-KR" sz="2400" b="1" dirty="0">
                <a:solidFill>
                  <a:srgbClr val="0070C0"/>
                </a:solidFill>
                <a:effectLst>
                  <a:outerShdw blurRad="38100" dist="38100" dir="2700000" algn="tl">
                    <a:srgbClr val="000000">
                      <a:alpha val="43137"/>
                    </a:srgbClr>
                  </a:outerShdw>
                </a:effectLst>
              </a:rPr>
              <a:t> </a:t>
            </a:r>
            <a:r>
              <a:rPr lang="ko-KR" altLang="en-US" sz="2400" b="1" dirty="0" smtClean="0">
                <a:solidFill>
                  <a:srgbClr val="0070C0"/>
                </a:solidFill>
                <a:effectLst>
                  <a:outerShdw blurRad="38100" dist="38100" dir="2700000" algn="tl">
                    <a:srgbClr val="000000">
                      <a:alpha val="43137"/>
                    </a:srgbClr>
                  </a:outerShdw>
                </a:effectLst>
              </a:rPr>
              <a:t>불필요</a:t>
            </a:r>
            <a:endParaRPr lang="en-US" altLang="ko-KR" sz="2400" b="1" dirty="0" smtClean="0">
              <a:solidFill>
                <a:srgbClr val="0070C0"/>
              </a:solidFill>
              <a:effectLst>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r>
              <a:rPr lang="ko-KR" altLang="ko-KR" sz="2400" b="1" dirty="0" smtClean="0">
                <a:solidFill>
                  <a:srgbClr val="0070C0"/>
                </a:solidFill>
                <a:effectLst>
                  <a:outerShdw blurRad="38100" dist="38100" dir="2700000" algn="tl">
                    <a:srgbClr val="000000">
                      <a:alpha val="43137"/>
                    </a:srgbClr>
                  </a:outerShdw>
                </a:effectLst>
              </a:rPr>
              <a:t>여러 </a:t>
            </a:r>
            <a:r>
              <a:rPr lang="ko-KR" altLang="ko-KR" sz="2400" b="1" dirty="0">
                <a:solidFill>
                  <a:srgbClr val="0070C0"/>
                </a:solidFill>
                <a:effectLst>
                  <a:outerShdw blurRad="38100" dist="38100" dir="2700000" algn="tl">
                    <a:srgbClr val="000000">
                      <a:alpha val="43137"/>
                    </a:srgbClr>
                  </a:outerShdw>
                </a:effectLst>
              </a:rPr>
              <a:t>응용 </a:t>
            </a:r>
            <a:r>
              <a:rPr lang="ko-KR" altLang="ko-KR" sz="2400" b="1" dirty="0" smtClean="0">
                <a:solidFill>
                  <a:srgbClr val="0070C0"/>
                </a:solidFill>
                <a:effectLst>
                  <a:outerShdw blurRad="38100" dist="38100" dir="2700000" algn="tl">
                    <a:srgbClr val="000000">
                      <a:alpha val="43137"/>
                    </a:srgbClr>
                  </a:outerShdw>
                </a:effectLst>
              </a:rPr>
              <a:t>프로그램</a:t>
            </a:r>
            <a:r>
              <a:rPr lang="en-US" altLang="ko-KR" sz="2400" b="1" dirty="0" smtClean="0">
                <a:solidFill>
                  <a:srgbClr val="0070C0"/>
                </a:solidFill>
                <a:effectLst>
                  <a:outerShdw blurRad="38100" dist="38100" dir="2700000" algn="tl">
                    <a:srgbClr val="000000">
                      <a:alpha val="43137"/>
                    </a:srgbClr>
                  </a:outerShdw>
                </a:effectLst>
              </a:rPr>
              <a:t> </a:t>
            </a:r>
            <a:r>
              <a:rPr lang="ko-KR" altLang="en-US" sz="2400" b="1" dirty="0" smtClean="0">
                <a:solidFill>
                  <a:srgbClr val="0070C0"/>
                </a:solidFill>
                <a:effectLst>
                  <a:outerShdw blurRad="38100" dist="38100" dir="2700000" algn="tl">
                    <a:srgbClr val="000000">
                      <a:alpha val="43137"/>
                    </a:srgbClr>
                  </a:outerShdw>
                </a:effectLst>
              </a:rPr>
              <a:t>환경에서</a:t>
            </a:r>
            <a:r>
              <a:rPr lang="ko-KR" altLang="ko-KR" sz="2400" b="1" dirty="0" smtClean="0">
                <a:solidFill>
                  <a:srgbClr val="0070C0"/>
                </a:solidFill>
                <a:effectLst>
                  <a:outerShdw blurRad="38100" dist="38100" dir="2700000" algn="tl">
                    <a:srgbClr val="000000">
                      <a:alpha val="43137"/>
                    </a:srgbClr>
                  </a:outerShdw>
                </a:effectLst>
              </a:rPr>
              <a:t> </a:t>
            </a:r>
            <a:r>
              <a:rPr lang="ko-KR" altLang="ko-KR" sz="2400" b="1" dirty="0">
                <a:solidFill>
                  <a:srgbClr val="0070C0"/>
                </a:solidFill>
                <a:effectLst>
                  <a:outerShdw blurRad="38100" dist="38100" dir="2700000" algn="tl">
                    <a:srgbClr val="000000">
                      <a:alpha val="43137"/>
                    </a:srgbClr>
                  </a:outerShdw>
                </a:effectLst>
              </a:rPr>
              <a:t>일관된 액세스 제어 모델 제공</a:t>
            </a:r>
            <a:endParaRPr lang="ko-KR" altLang="en-US" sz="2400" b="1" dirty="0">
              <a:solidFill>
                <a:srgbClr val="0070C0"/>
              </a:solidFill>
              <a:effectLst>
                <a:outerShdw blurRad="38100" dist="38100" dir="2700000" algn="tl">
                  <a:srgbClr val="000000">
                    <a:alpha val="43137"/>
                  </a:srgbClr>
                </a:outerShdw>
              </a:effectLst>
            </a:endParaRPr>
          </a:p>
          <a:p>
            <a:pPr marL="285750" indent="-285750">
              <a:spcBef>
                <a:spcPts val="1200"/>
              </a:spcBef>
              <a:buFont typeface="Arial" panose="020B0604020202020204" pitchFamily="34" charset="0"/>
              <a:buChar char="•"/>
            </a:pPr>
            <a:endParaRPr lang="en-US" altLang="ko-KR" sz="2000" dirty="0" smtClean="0">
              <a:solidFill>
                <a:schemeClr val="tx1"/>
              </a:solidFill>
            </a:endParaRPr>
          </a:p>
        </p:txBody>
      </p:sp>
      <p:sp>
        <p:nvSpPr>
          <p:cNvPr id="4" name="바닥글 개체 틀 3"/>
          <p:cNvSpPr>
            <a:spLocks noGrp="1"/>
          </p:cNvSpPr>
          <p:nvPr>
            <p:ph type="ftr" sz="quarter" idx="10"/>
          </p:nvPr>
        </p:nvSpPr>
        <p:spPr/>
        <p:txBody>
          <a:bodyPr/>
          <a:lstStyle/>
          <a:p>
            <a:endParaRPr lang="en-US"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7</a:t>
            </a:fld>
            <a:endParaRPr lang="en-US" dirty="0"/>
          </a:p>
        </p:txBody>
      </p:sp>
      <p:pic>
        <p:nvPicPr>
          <p:cNvPr id="2050" name="Picture 2" descr="Description of Figure 1-2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188" y="1951531"/>
            <a:ext cx="5758513" cy="349924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9464001" y="5637216"/>
            <a:ext cx="2218108" cy="307777"/>
          </a:xfrm>
          <a:prstGeom prst="rect">
            <a:avLst/>
          </a:prstGeom>
        </p:spPr>
        <p:txBody>
          <a:bodyPr wrap="none">
            <a:spAutoFit/>
          </a:bodyPr>
          <a:lstStyle/>
          <a:p>
            <a:r>
              <a:rPr lang="en-US" altLang="ko-KR" sz="1400" dirty="0" smtClean="0"/>
              <a:t>DAC: data </a:t>
            </a:r>
            <a:r>
              <a:rPr lang="en-US" altLang="ko-KR" sz="1400" dirty="0"/>
              <a:t>access control </a:t>
            </a:r>
            <a:endParaRPr lang="ko-KR" altLang="en-US" sz="1400" dirty="0"/>
          </a:p>
        </p:txBody>
      </p:sp>
    </p:spTree>
    <p:extLst>
      <p:ext uri="{BB962C8B-B14F-4D97-AF65-F5344CB8AC3E}">
        <p14:creationId xmlns:p14="http://schemas.microsoft.com/office/powerpoint/2010/main" val="354304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70</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6" y="1262063"/>
            <a:ext cx="10401995" cy="3139321"/>
          </a:xfrm>
          <a:prstGeom prst="rect">
            <a:avLst/>
          </a:prstGeom>
        </p:spPr>
        <p:txBody>
          <a:bodyPr wrap="square">
            <a:spAutoFit/>
          </a:bodyPr>
          <a:lstStyle/>
          <a:p>
            <a:r>
              <a:rPr lang="en-US" altLang="ko-KR" sz="1400" dirty="0"/>
              <a:t>exec </a:t>
            </a:r>
            <a:r>
              <a:rPr lang="en-US" altLang="ko-KR" sz="1400" dirty="0" err="1"/>
              <a:t>sa_session.set_access_profile</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'U1202_01');</a:t>
            </a:r>
          </a:p>
          <a:p>
            <a:endParaRPr lang="en-US" altLang="ko-KR" sz="1400" dirty="0"/>
          </a:p>
          <a:p>
            <a:r>
              <a:rPr lang="en-US" altLang="ko-KR" sz="1200" dirty="0"/>
              <a:t>SELECT </a:t>
            </a:r>
            <a:r>
              <a:rPr lang="en-US" altLang="ko-KR" sz="1200" dirty="0" err="1"/>
              <a:t>sa_session.sa_user_name</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Ses_user</a:t>
            </a:r>
            <a:r>
              <a:rPr lang="en-US" altLang="ko-KR" sz="1200" dirty="0"/>
              <a:t>, </a:t>
            </a:r>
            <a:r>
              <a:rPr lang="en-US" altLang="ko-KR" sz="1200" dirty="0" err="1"/>
              <a:t>sa_session.label</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Sess_Label</a:t>
            </a:r>
            <a:r>
              <a:rPr lang="en-US" altLang="ko-KR" sz="1200" dirty="0"/>
              <a:t>, </a:t>
            </a:r>
          </a:p>
          <a:p>
            <a:r>
              <a:rPr lang="en-US" altLang="ko-KR" sz="1200" dirty="0" err="1"/>
              <a:t>sa_session.comp_read</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Sess_Comp</a:t>
            </a:r>
            <a:r>
              <a:rPr lang="en-US" altLang="ko-KR" sz="1200" dirty="0"/>
              <a:t>, </a:t>
            </a:r>
            <a:r>
              <a:rPr lang="en-US" altLang="ko-KR" sz="1200" dirty="0" err="1"/>
              <a:t>sa_session.group_read</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Sess_group</a:t>
            </a:r>
            <a:r>
              <a:rPr lang="en-US" altLang="ko-KR" sz="1200" dirty="0"/>
              <a:t> </a:t>
            </a:r>
          </a:p>
          <a:p>
            <a:r>
              <a:rPr lang="en-US" altLang="ko-KR" sz="1200" dirty="0"/>
              <a:t>FROM dual;</a:t>
            </a:r>
          </a:p>
          <a:p>
            <a:r>
              <a:rPr lang="en-US" altLang="ko-KR" sz="1200" dirty="0"/>
              <a:t>SES_USER   SES_LABEL		SES_COMP		       SES_GROUP</a:t>
            </a:r>
          </a:p>
          <a:p>
            <a:r>
              <a:rPr lang="en-US" altLang="ko-KR" sz="1200" dirty="0"/>
              <a:t>---------- -------------------- ------------------------------ ------------------------------</a:t>
            </a:r>
          </a:p>
          <a:p>
            <a:r>
              <a:rPr lang="en-US" altLang="ko-KR" sz="1200" dirty="0"/>
              <a:t>U1202_01   S:SA,CA,GA:GOC_OP	SA,CA,GA		       GOC_OP</a:t>
            </a:r>
          </a:p>
          <a:p>
            <a:endParaRPr lang="en-US" altLang="ko-KR" sz="1400" dirty="0"/>
          </a:p>
          <a:p>
            <a:r>
              <a:rPr lang="en-US" altLang="ko-KR" sz="1200" dirty="0"/>
              <a:t>select </a:t>
            </a:r>
            <a:r>
              <a:rPr lang="en-US" altLang="ko-KR" sz="1200" dirty="0" err="1"/>
              <a:t>doc_no,doc_creator,doc_type,doc_state</a:t>
            </a:r>
            <a:r>
              <a:rPr lang="en-US" altLang="ko-KR" sz="1200" dirty="0"/>
              <a:t>, </a:t>
            </a:r>
            <a:r>
              <a:rPr lang="en-US" altLang="ko-KR" sz="1200" dirty="0" err="1"/>
              <a:t>sign_org,dist_target</a:t>
            </a:r>
            <a:r>
              <a:rPr lang="en-US" altLang="ko-KR" sz="1200" dirty="0"/>
              <a:t>, </a:t>
            </a:r>
            <a:r>
              <a:rPr lang="en-US" altLang="ko-KR" sz="1200" dirty="0" err="1"/>
              <a:t>label_to_char</a:t>
            </a:r>
            <a:r>
              <a:rPr lang="en-US" altLang="ko-KR" sz="1200" dirty="0"/>
              <a:t>(</a:t>
            </a:r>
            <a:r>
              <a:rPr lang="en-US" altLang="ko-KR" sz="1200" dirty="0" err="1"/>
              <a:t>doc_t_label</a:t>
            </a:r>
            <a:r>
              <a:rPr lang="en-US" altLang="ko-KR" sz="1200" dirty="0"/>
              <a:t>) label, UTL_RAW.CAST_TO_VARCHAR2(content) as content from </a:t>
            </a:r>
            <a:r>
              <a:rPr lang="en-US" altLang="ko-KR" sz="1200" dirty="0" err="1"/>
              <a:t>docadmin.doc_t</a:t>
            </a:r>
            <a:r>
              <a:rPr lang="en-US" altLang="ko-KR" sz="1200" dirty="0"/>
              <a:t>;</a:t>
            </a:r>
          </a:p>
          <a:p>
            <a:r>
              <a:rPr lang="en-US" altLang="ko-KR" sz="1200" dirty="0"/>
              <a:t>DOC_NO	   DOC_CREATOR		DOC_TYPE   DOC_STATE  SIGN_ORG		   DIST_TARGET			  LABEL 			 CONTENT</a:t>
            </a:r>
          </a:p>
          <a:p>
            <a:r>
              <a:rPr lang="en-US" altLang="ko-KR" sz="1200" dirty="0"/>
              <a:t>---------- -------------------- ---------- ---------- -------------------- ------------------------------ ------------------------------ ------------------------------</a:t>
            </a:r>
          </a:p>
          <a:p>
            <a:r>
              <a:rPr lang="en-US" altLang="ko-KR" sz="1200" dirty="0"/>
              <a:t>20-0001    4202_01              2</a:t>
            </a:r>
            <a:r>
              <a:rPr lang="ko-KR" altLang="en-US" sz="1200" dirty="0"/>
              <a:t>급        배부       </a:t>
            </a:r>
            <a:r>
              <a:rPr lang="en-US" altLang="ko-KR" sz="1200" dirty="0"/>
              <a:t>AFOC_OP              GOC_OP                         S:SA:GOC_OP,AFOC_OP            20-0001 </a:t>
            </a:r>
            <a:r>
              <a:rPr lang="ko-KR" altLang="en-US" sz="1200" dirty="0"/>
              <a:t>문서는 </a:t>
            </a:r>
            <a:r>
              <a:rPr lang="en-US" altLang="ko-KR" sz="1200" dirty="0"/>
              <a:t>2</a:t>
            </a:r>
            <a:r>
              <a:rPr lang="ko-KR" altLang="en-US" sz="1200" dirty="0"/>
              <a:t>급 </a:t>
            </a:r>
            <a:r>
              <a:rPr lang="ko-KR" altLang="en-US" sz="1200" dirty="0" smtClean="0"/>
              <a:t>입니다</a:t>
            </a:r>
            <a:endParaRPr lang="ko-KR" altLang="en-US" sz="1200" dirty="0"/>
          </a:p>
        </p:txBody>
      </p:sp>
    </p:spTree>
    <p:extLst>
      <p:ext uri="{BB962C8B-B14F-4D97-AF65-F5344CB8AC3E}">
        <p14:creationId xmlns:p14="http://schemas.microsoft.com/office/powerpoint/2010/main" val="15381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71</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smtClean="0"/>
              <a:t>8. </a:t>
            </a:r>
            <a:r>
              <a:rPr lang="ko-KR" altLang="en-US" dirty="0"/>
              <a:t>데이터 접근통제 </a:t>
            </a:r>
            <a:r>
              <a:rPr lang="ko-KR" altLang="en-US" dirty="0" smtClean="0"/>
              <a:t>테스트</a:t>
            </a:r>
            <a:endParaRPr lang="en-US" altLang="ko-KR" dirty="0"/>
          </a:p>
        </p:txBody>
      </p:sp>
      <p:sp>
        <p:nvSpPr>
          <p:cNvPr id="5" name="직사각형 4"/>
          <p:cNvSpPr/>
          <p:nvPr/>
        </p:nvSpPr>
        <p:spPr>
          <a:xfrm>
            <a:off x="695496" y="1262063"/>
            <a:ext cx="10992199" cy="4431983"/>
          </a:xfrm>
          <a:prstGeom prst="rect">
            <a:avLst/>
          </a:prstGeom>
        </p:spPr>
        <p:txBody>
          <a:bodyPr wrap="square">
            <a:spAutoFit/>
          </a:bodyPr>
          <a:lstStyle/>
          <a:p>
            <a:r>
              <a:rPr lang="en-US" altLang="ko-KR" sz="1400" dirty="0"/>
              <a:t>GOC_OP</a:t>
            </a:r>
            <a:r>
              <a:rPr lang="ko-KR" altLang="en-US" sz="1400" dirty="0"/>
              <a:t>에 배부된 문서는 </a:t>
            </a:r>
            <a:r>
              <a:rPr lang="en-US" altLang="ko-KR" sz="1400" dirty="0"/>
              <a:t>GOC_OP </a:t>
            </a:r>
            <a:r>
              <a:rPr lang="ko-KR" altLang="en-US" sz="1400" dirty="0" err="1"/>
              <a:t>상위조직인</a:t>
            </a:r>
            <a:r>
              <a:rPr lang="ko-KR" altLang="en-US" sz="1400" dirty="0"/>
              <a:t> </a:t>
            </a:r>
            <a:r>
              <a:rPr lang="en-US" altLang="ko-KR" sz="1400" dirty="0"/>
              <a:t>AHQ</a:t>
            </a:r>
            <a:r>
              <a:rPr lang="ko-KR" altLang="en-US" sz="1400" dirty="0"/>
              <a:t>에서도 상속된 권한에 의하여 </a:t>
            </a:r>
            <a:r>
              <a:rPr lang="en-US" altLang="ko-KR" sz="1400" dirty="0"/>
              <a:t>"20-0001" </a:t>
            </a:r>
            <a:r>
              <a:rPr lang="ko-KR" altLang="en-US" sz="1400" dirty="0"/>
              <a:t>문서에 액세스 할 수 있습니다</a:t>
            </a:r>
            <a:r>
              <a:rPr lang="en-US" altLang="ko-KR" sz="1400" dirty="0" smtClean="0"/>
              <a:t>.</a:t>
            </a:r>
          </a:p>
          <a:p>
            <a:endParaRPr lang="en-US" altLang="ko-KR" sz="1400" dirty="0" smtClean="0"/>
          </a:p>
          <a:p>
            <a:r>
              <a:rPr lang="en-US" altLang="ko-KR" sz="1400" dirty="0" smtClean="0"/>
              <a:t>conn </a:t>
            </a:r>
            <a:r>
              <a:rPr lang="en-US" altLang="ko-KR" sz="1400" dirty="0" err="1" smtClean="0"/>
              <a:t>lbacsys</a:t>
            </a:r>
            <a:r>
              <a:rPr lang="en-US" altLang="ko-KR" sz="1400" dirty="0" smtClean="0"/>
              <a:t>/Welcome1@pdbxx</a:t>
            </a:r>
            <a:endParaRPr lang="en-US" altLang="ko-KR" sz="1400" dirty="0"/>
          </a:p>
          <a:p>
            <a:endParaRPr lang="en-US" altLang="ko-KR" sz="1400" dirty="0" smtClean="0"/>
          </a:p>
          <a:p>
            <a:r>
              <a:rPr lang="en-US" altLang="ko-KR" sz="1400" dirty="0" smtClean="0"/>
              <a:t>/* </a:t>
            </a:r>
            <a:r>
              <a:rPr lang="en-US" altLang="ko-KR" sz="1400" dirty="0"/>
              <a:t>U100_00 </a:t>
            </a:r>
            <a:r>
              <a:rPr lang="ko-KR" altLang="en-US" sz="1400" dirty="0"/>
              <a:t>유저 세션 </a:t>
            </a:r>
            <a:r>
              <a:rPr lang="en-US" altLang="ko-KR" sz="1400" dirty="0"/>
              <a:t>level </a:t>
            </a:r>
            <a:r>
              <a:rPr lang="ko-KR" altLang="en-US" sz="1400" dirty="0"/>
              <a:t>생성 및 권한 부여*</a:t>
            </a:r>
            <a:r>
              <a:rPr lang="en-US" altLang="ko-KR" sz="1400" dirty="0"/>
              <a:t>/</a:t>
            </a:r>
          </a:p>
          <a:p>
            <a:r>
              <a:rPr lang="en-US" altLang="ko-KR" sz="1400" dirty="0"/>
              <a:t>EXEC </a:t>
            </a:r>
            <a:r>
              <a:rPr lang="en-US" altLang="ko-KR" sz="1400" dirty="0" err="1"/>
              <a:t>sa_user_admin.set_levels</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'U1000_00', </a:t>
            </a:r>
            <a:r>
              <a:rPr lang="en-US" altLang="ko-KR" sz="1400" dirty="0" err="1"/>
              <a:t>max_level</a:t>
            </a:r>
            <a:r>
              <a:rPr lang="en-US" altLang="ko-KR" sz="1400" dirty="0"/>
              <a:t> =&gt; 'S', </a:t>
            </a:r>
            <a:r>
              <a:rPr lang="en-US" altLang="ko-KR" sz="1400" dirty="0" err="1"/>
              <a:t>min_level</a:t>
            </a:r>
            <a:r>
              <a:rPr lang="en-US" altLang="ko-KR" sz="1400" dirty="0"/>
              <a:t> =&gt; 'R', </a:t>
            </a:r>
            <a:r>
              <a:rPr lang="en-US" altLang="ko-KR" sz="1400" dirty="0" err="1"/>
              <a:t>def_level</a:t>
            </a:r>
            <a:r>
              <a:rPr lang="en-US" altLang="ko-KR" sz="1400" dirty="0"/>
              <a:t> =&gt; 'S', </a:t>
            </a:r>
            <a:r>
              <a:rPr lang="en-US" altLang="ko-KR" sz="1400" dirty="0" err="1"/>
              <a:t>row_level</a:t>
            </a:r>
            <a:r>
              <a:rPr lang="en-US" altLang="ko-KR" sz="1400" dirty="0"/>
              <a:t> =&gt; 'R');</a:t>
            </a:r>
          </a:p>
          <a:p>
            <a:r>
              <a:rPr lang="en-US" altLang="ko-KR" sz="1400" dirty="0"/>
              <a:t>EXEC SA_USER_ADMIN.ADD_COMPARTMENTS(</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'U1000_00', comps =&gt; 'SA,CA,GA', </a:t>
            </a:r>
            <a:r>
              <a:rPr lang="en-US" altLang="ko-KR" sz="1400" dirty="0" err="1"/>
              <a:t>access_mode</a:t>
            </a:r>
            <a:r>
              <a:rPr lang="en-US" altLang="ko-KR" sz="1400" dirty="0"/>
              <a:t> =&gt; SA_UTL.READ_ONLY, </a:t>
            </a:r>
            <a:r>
              <a:rPr lang="en-US" altLang="ko-KR" sz="1400" dirty="0" err="1"/>
              <a:t>in_def</a:t>
            </a:r>
            <a:r>
              <a:rPr lang="en-US" altLang="ko-KR" sz="1400" dirty="0"/>
              <a:t> =&gt; 'Y', </a:t>
            </a:r>
            <a:r>
              <a:rPr lang="en-US" altLang="ko-KR" sz="1400" dirty="0" err="1"/>
              <a:t>in_row</a:t>
            </a:r>
            <a:r>
              <a:rPr lang="en-US" altLang="ko-KR" sz="1400" dirty="0"/>
              <a:t> =&gt; 'N');</a:t>
            </a:r>
          </a:p>
          <a:p>
            <a:r>
              <a:rPr lang="en-US" altLang="ko-KR" sz="1400" dirty="0"/>
              <a:t>EXEC SA_USER_ADMIN.ADD_GROUPS(</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'U1000_00', groups =&gt; 'AHQ', </a:t>
            </a:r>
            <a:r>
              <a:rPr lang="en-US" altLang="ko-KR" sz="1400" dirty="0" err="1"/>
              <a:t>access_mode</a:t>
            </a:r>
            <a:r>
              <a:rPr lang="en-US" altLang="ko-KR" sz="1400" dirty="0"/>
              <a:t> =&gt; SA_UTL.READ_ONLY, </a:t>
            </a:r>
            <a:r>
              <a:rPr lang="en-US" altLang="ko-KR" sz="1400" dirty="0" err="1"/>
              <a:t>in_def</a:t>
            </a:r>
            <a:r>
              <a:rPr lang="en-US" altLang="ko-KR" sz="1400" dirty="0"/>
              <a:t> =&gt; 'Y', </a:t>
            </a:r>
            <a:r>
              <a:rPr lang="en-US" altLang="ko-KR" sz="1400" dirty="0" err="1"/>
              <a:t>in_row</a:t>
            </a:r>
            <a:r>
              <a:rPr lang="en-US" altLang="ko-KR" sz="1400" dirty="0"/>
              <a:t> =&gt; 'N');</a:t>
            </a:r>
          </a:p>
          <a:p>
            <a:endParaRPr lang="en-US" altLang="ko-KR" sz="1400" dirty="0"/>
          </a:p>
          <a:p>
            <a:r>
              <a:rPr lang="en-US" altLang="ko-KR" sz="1400" dirty="0"/>
              <a:t>conn </a:t>
            </a:r>
            <a:r>
              <a:rPr lang="en-US" altLang="ko-KR" sz="1400" dirty="0" err="1" smtClean="0"/>
              <a:t>docuser</a:t>
            </a:r>
            <a:r>
              <a:rPr lang="en-US" altLang="ko-KR" sz="1400" dirty="0" smtClean="0"/>
              <a:t>/</a:t>
            </a:r>
            <a:r>
              <a:rPr lang="en-US" altLang="ko-KR" sz="1400" dirty="0" err="1" smtClean="0"/>
              <a:t>docuser@pdbxx</a:t>
            </a:r>
            <a:endParaRPr lang="en-US" altLang="ko-KR" sz="1400" dirty="0"/>
          </a:p>
          <a:p>
            <a:r>
              <a:rPr lang="en-US" altLang="ko-KR" sz="1400" dirty="0"/>
              <a:t>exec </a:t>
            </a:r>
            <a:r>
              <a:rPr lang="en-US" altLang="ko-KR" sz="1400" dirty="0" err="1"/>
              <a:t>sa_session.set_access_profile</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 </a:t>
            </a:r>
            <a:r>
              <a:rPr lang="en-US" altLang="ko-KR" sz="1400" dirty="0" err="1"/>
              <a:t>user_name</a:t>
            </a:r>
            <a:r>
              <a:rPr lang="en-US" altLang="ko-KR" sz="1400" dirty="0"/>
              <a:t> =&gt; 'U1000_00</a:t>
            </a:r>
            <a:r>
              <a:rPr lang="en-US" altLang="ko-KR" sz="1400" dirty="0" smtClean="0"/>
              <a:t>');</a:t>
            </a:r>
          </a:p>
          <a:p>
            <a:endParaRPr lang="en-US" altLang="ko-KR" sz="1400" dirty="0"/>
          </a:p>
          <a:p>
            <a:r>
              <a:rPr lang="en-US" altLang="ko-KR" sz="1200" dirty="0"/>
              <a:t>select </a:t>
            </a:r>
            <a:r>
              <a:rPr lang="en-US" altLang="ko-KR" sz="1200" dirty="0" err="1"/>
              <a:t>doc_no,doc_creator,doc_type,doc_state</a:t>
            </a:r>
            <a:r>
              <a:rPr lang="en-US" altLang="ko-KR" sz="1200" dirty="0"/>
              <a:t>, </a:t>
            </a:r>
            <a:r>
              <a:rPr lang="en-US" altLang="ko-KR" sz="1200" dirty="0" err="1"/>
              <a:t>sign_org,dist_target</a:t>
            </a:r>
            <a:r>
              <a:rPr lang="en-US" altLang="ko-KR" sz="1200" dirty="0"/>
              <a:t>, </a:t>
            </a:r>
            <a:r>
              <a:rPr lang="en-US" altLang="ko-KR" sz="1200" dirty="0" err="1"/>
              <a:t>label_to_char</a:t>
            </a:r>
            <a:r>
              <a:rPr lang="en-US" altLang="ko-KR" sz="1200" dirty="0"/>
              <a:t>(</a:t>
            </a:r>
            <a:r>
              <a:rPr lang="en-US" altLang="ko-KR" sz="1200" dirty="0" err="1"/>
              <a:t>doc_t_label</a:t>
            </a:r>
            <a:r>
              <a:rPr lang="en-US" altLang="ko-KR" sz="1200" dirty="0"/>
              <a:t>) label, UTL_RAW.CAST_TO_VARCHAR2(content) as content from </a:t>
            </a:r>
            <a:r>
              <a:rPr lang="en-US" altLang="ko-KR" sz="1200" dirty="0" err="1"/>
              <a:t>docadmin.doc_t</a:t>
            </a:r>
            <a:r>
              <a:rPr lang="en-US" altLang="ko-KR" sz="1200" dirty="0"/>
              <a:t>;</a:t>
            </a:r>
          </a:p>
          <a:p>
            <a:r>
              <a:rPr lang="en-US" altLang="ko-KR" sz="1200" dirty="0"/>
              <a:t>DOC_NO	   DOC_CREATOR		DOC_TYPE   DOC_STATE  SIGN_ORG		   DIST_TARGET			  LABEL 			 CONTENT</a:t>
            </a:r>
          </a:p>
          <a:p>
            <a:r>
              <a:rPr lang="en-US" altLang="ko-KR" sz="1200" dirty="0"/>
              <a:t>---------- -------------------- ---------- ---------- -------------------- ------------------------------ ------------------------------ ------------------------------</a:t>
            </a:r>
          </a:p>
          <a:p>
            <a:r>
              <a:rPr lang="en-US" altLang="ko-KR" sz="1200" dirty="0"/>
              <a:t>20-0001    4202_01              2</a:t>
            </a:r>
            <a:r>
              <a:rPr lang="ko-KR" altLang="en-US" sz="1200" dirty="0"/>
              <a:t>급        배부       </a:t>
            </a:r>
            <a:r>
              <a:rPr lang="en-US" altLang="ko-KR" sz="1200" dirty="0"/>
              <a:t>AFOC_OP              GOC_OP                         S:SA:GOC_OP,AFOC_OP            20-0001 </a:t>
            </a:r>
            <a:r>
              <a:rPr lang="ko-KR" altLang="en-US" sz="1200" dirty="0"/>
              <a:t>문서는 </a:t>
            </a:r>
            <a:r>
              <a:rPr lang="en-US" altLang="ko-KR" sz="1200" dirty="0"/>
              <a:t>2</a:t>
            </a:r>
            <a:r>
              <a:rPr lang="ko-KR" altLang="en-US" sz="1200" dirty="0"/>
              <a:t>급 입니다</a:t>
            </a:r>
          </a:p>
        </p:txBody>
      </p:sp>
    </p:spTree>
    <p:extLst>
      <p:ext uri="{BB962C8B-B14F-4D97-AF65-F5344CB8AC3E}">
        <p14:creationId xmlns:p14="http://schemas.microsoft.com/office/powerpoint/2010/main" val="30117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72</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9. OLS </a:t>
            </a:r>
            <a:r>
              <a:rPr lang="ko-KR" altLang="en-US" dirty="0"/>
              <a:t>적용 테이블 액세스 </a:t>
            </a:r>
            <a:r>
              <a:rPr lang="en-US" altLang="ko-KR" dirty="0"/>
              <a:t>audit </a:t>
            </a:r>
            <a:r>
              <a:rPr lang="ko-KR" altLang="en-US" dirty="0"/>
              <a:t>방법</a:t>
            </a:r>
            <a:endParaRPr lang="en-US" altLang="ko-KR" dirty="0"/>
          </a:p>
        </p:txBody>
      </p:sp>
      <p:sp>
        <p:nvSpPr>
          <p:cNvPr id="5" name="직사각형 4"/>
          <p:cNvSpPr/>
          <p:nvPr/>
        </p:nvSpPr>
        <p:spPr>
          <a:xfrm>
            <a:off x="695496" y="1262063"/>
            <a:ext cx="10792693" cy="738664"/>
          </a:xfrm>
          <a:prstGeom prst="rect">
            <a:avLst/>
          </a:prstGeom>
        </p:spPr>
        <p:txBody>
          <a:bodyPr wrap="square">
            <a:spAutoFit/>
          </a:bodyPr>
          <a:lstStyle/>
          <a:p>
            <a:r>
              <a:rPr lang="en-US" altLang="ko-KR" sz="1400" dirty="0"/>
              <a:t>Policy</a:t>
            </a:r>
            <a:r>
              <a:rPr lang="ko-KR" altLang="en-US" sz="1400" dirty="0"/>
              <a:t>가 적용된 테이블은 매우 중요한 정보가 저장되어 있는 저장소일 것입니다</a:t>
            </a:r>
            <a:r>
              <a:rPr lang="en-US" altLang="ko-KR" sz="1400" dirty="0"/>
              <a:t>. </a:t>
            </a:r>
            <a:r>
              <a:rPr lang="ko-KR" altLang="en-US" sz="1400" dirty="0"/>
              <a:t>따라서 누가</a:t>
            </a:r>
            <a:r>
              <a:rPr lang="en-US" altLang="ko-KR" sz="1400" dirty="0"/>
              <a:t>, </a:t>
            </a:r>
            <a:r>
              <a:rPr lang="ko-KR" altLang="en-US" sz="1400" dirty="0"/>
              <a:t>언제</a:t>
            </a:r>
            <a:r>
              <a:rPr lang="en-US" altLang="ko-KR" sz="1400" dirty="0"/>
              <a:t>, </a:t>
            </a:r>
            <a:r>
              <a:rPr lang="ko-KR" altLang="en-US" sz="1400" dirty="0"/>
              <a:t>어떤 작업을 했는지 모든 작업을 로깅하여 사후 감사나 추적에 사용할 필요가 있습니다</a:t>
            </a:r>
            <a:r>
              <a:rPr lang="en-US" altLang="ko-KR" sz="1400" dirty="0"/>
              <a:t>. </a:t>
            </a:r>
            <a:r>
              <a:rPr lang="ko-KR" altLang="en-US" sz="1400" dirty="0"/>
              <a:t>오라클 </a:t>
            </a:r>
            <a:r>
              <a:rPr lang="en-US" altLang="ko-KR" sz="1400" dirty="0"/>
              <a:t>DB</a:t>
            </a:r>
            <a:r>
              <a:rPr lang="ko-KR" altLang="en-US" sz="1400" dirty="0"/>
              <a:t>에서 제공하는 </a:t>
            </a:r>
            <a:r>
              <a:rPr lang="en-US" altLang="ko-KR" sz="1400" dirty="0"/>
              <a:t>audit </a:t>
            </a:r>
            <a:r>
              <a:rPr lang="ko-KR" altLang="en-US" sz="1400" dirty="0"/>
              <a:t>기능을 사용하여 </a:t>
            </a:r>
            <a:r>
              <a:rPr lang="en-US" altLang="ko-KR" sz="1400" dirty="0"/>
              <a:t>policy</a:t>
            </a:r>
            <a:r>
              <a:rPr lang="ko-KR" altLang="en-US" sz="1400" dirty="0"/>
              <a:t>가 적용된 테이블에 대한 </a:t>
            </a:r>
            <a:r>
              <a:rPr lang="en-US" altLang="ko-KR" sz="1400" dirty="0"/>
              <a:t>audit</a:t>
            </a:r>
            <a:r>
              <a:rPr lang="ko-KR" altLang="en-US" sz="1400" dirty="0"/>
              <a:t>를 시작합니다</a:t>
            </a:r>
            <a:r>
              <a:rPr lang="en-US" altLang="ko-KR" sz="1400" dirty="0"/>
              <a:t>.</a:t>
            </a:r>
          </a:p>
        </p:txBody>
      </p:sp>
      <p:sp>
        <p:nvSpPr>
          <p:cNvPr id="6" name="직사각형 5"/>
          <p:cNvSpPr/>
          <p:nvPr/>
        </p:nvSpPr>
        <p:spPr>
          <a:xfrm>
            <a:off x="695496" y="2000727"/>
            <a:ext cx="9462655" cy="3970318"/>
          </a:xfrm>
          <a:prstGeom prst="rect">
            <a:avLst/>
          </a:prstGeom>
        </p:spPr>
        <p:txBody>
          <a:bodyPr wrap="square">
            <a:spAutoFit/>
          </a:bodyPr>
          <a:lstStyle/>
          <a:p>
            <a:r>
              <a:rPr lang="en-US" altLang="ko-KR" sz="1400" dirty="0" smtClean="0"/>
              <a:t>9.1 Audit trail </a:t>
            </a:r>
            <a:r>
              <a:rPr lang="ko-KR" altLang="en-US" sz="1400" dirty="0" smtClean="0"/>
              <a:t>상태 확인</a:t>
            </a:r>
            <a:endParaRPr lang="en-US" altLang="ko-KR" sz="1400" dirty="0" smtClean="0"/>
          </a:p>
          <a:p>
            <a:r>
              <a:rPr lang="ko-KR" altLang="en-US" sz="1400" dirty="0" err="1" smtClean="0"/>
              <a:t>conn</a:t>
            </a:r>
            <a:r>
              <a:rPr lang="ko-KR" altLang="en-US" sz="1400" dirty="0" smtClean="0"/>
              <a:t> </a:t>
            </a:r>
            <a:r>
              <a:rPr lang="ko-KR" altLang="en-US" sz="1400" dirty="0" err="1" smtClean="0"/>
              <a:t>sys</a:t>
            </a:r>
            <a:r>
              <a:rPr lang="ko-KR" altLang="en-US" sz="1400" dirty="0" smtClean="0"/>
              <a:t>/Welcome1@</a:t>
            </a:r>
            <a:r>
              <a:rPr lang="en-US" altLang="ko-KR" sz="1400" dirty="0" err="1" smtClean="0"/>
              <a:t>pdbxx</a:t>
            </a:r>
            <a:r>
              <a:rPr lang="ko-KR" altLang="en-US" sz="1400" dirty="0" smtClean="0"/>
              <a:t> </a:t>
            </a:r>
            <a:r>
              <a:rPr lang="ko-KR" altLang="en-US" sz="1400" dirty="0" err="1"/>
              <a:t>as</a:t>
            </a:r>
            <a:r>
              <a:rPr lang="ko-KR" altLang="en-US" sz="1400" dirty="0"/>
              <a:t> </a:t>
            </a:r>
            <a:r>
              <a:rPr lang="ko-KR" altLang="en-US" sz="1400" dirty="0" err="1"/>
              <a:t>sysdba</a:t>
            </a:r>
            <a:endParaRPr lang="ko-KR" altLang="en-US" sz="1400" dirty="0"/>
          </a:p>
          <a:p>
            <a:r>
              <a:rPr lang="ko-KR" altLang="en-US" sz="1400" dirty="0" err="1"/>
              <a:t>show</a:t>
            </a:r>
            <a:r>
              <a:rPr lang="ko-KR" altLang="en-US" sz="1400" dirty="0"/>
              <a:t> </a:t>
            </a:r>
            <a:r>
              <a:rPr lang="ko-KR" altLang="en-US" sz="1400" dirty="0" err="1"/>
              <a:t>parameter</a:t>
            </a:r>
            <a:r>
              <a:rPr lang="ko-KR" altLang="en-US" sz="1400" dirty="0"/>
              <a:t> </a:t>
            </a:r>
            <a:r>
              <a:rPr lang="ko-KR" altLang="en-US" sz="1400" dirty="0" err="1" smtClean="0"/>
              <a:t>audit_trail</a:t>
            </a:r>
            <a:endParaRPr lang="en-US" altLang="ko-KR" sz="1400" dirty="0" smtClean="0"/>
          </a:p>
          <a:p>
            <a:r>
              <a:rPr lang="ko-KR" altLang="en-US" sz="1400" dirty="0" smtClean="0"/>
              <a:t>NAME</a:t>
            </a:r>
            <a:r>
              <a:rPr lang="ko-KR" altLang="en-US" sz="1400" dirty="0"/>
              <a:t>				     TYPE	 VALUE</a:t>
            </a:r>
          </a:p>
          <a:p>
            <a:r>
              <a:rPr lang="ko-KR" altLang="en-US" sz="1400" dirty="0"/>
              <a:t>------------------------------------ ----------- ------------------------------</a:t>
            </a:r>
          </a:p>
          <a:p>
            <a:r>
              <a:rPr lang="ko-KR" altLang="en-US" sz="1400" dirty="0" err="1"/>
              <a:t>audit_trail</a:t>
            </a:r>
            <a:r>
              <a:rPr lang="ko-KR" altLang="en-US" sz="1400" dirty="0"/>
              <a:t>			     </a:t>
            </a:r>
            <a:r>
              <a:rPr lang="ko-KR" altLang="en-US" sz="1400" dirty="0" err="1"/>
              <a:t>string</a:t>
            </a:r>
            <a:r>
              <a:rPr lang="ko-KR" altLang="en-US" sz="1400" dirty="0"/>
              <a:t>	 DB</a:t>
            </a:r>
          </a:p>
          <a:p>
            <a:endParaRPr lang="en-US" altLang="ko-KR" sz="1400" dirty="0" smtClean="0"/>
          </a:p>
          <a:p>
            <a:r>
              <a:rPr lang="en-US" altLang="ko-KR" sz="1400" dirty="0" smtClean="0"/>
              <a:t>9.2 Audit </a:t>
            </a:r>
            <a:r>
              <a:rPr lang="ko-KR" altLang="en-US" sz="1400" dirty="0" smtClean="0"/>
              <a:t>적용</a:t>
            </a:r>
            <a:endParaRPr lang="ko-KR" altLang="en-US" sz="1400" dirty="0"/>
          </a:p>
          <a:p>
            <a:r>
              <a:rPr lang="ko-KR" altLang="en-US" sz="1400" dirty="0" err="1"/>
              <a:t>conn</a:t>
            </a:r>
            <a:r>
              <a:rPr lang="ko-KR" altLang="en-US" sz="1400" dirty="0"/>
              <a:t> </a:t>
            </a:r>
            <a:r>
              <a:rPr lang="ko-KR" altLang="en-US" sz="1400" dirty="0" err="1" smtClean="0"/>
              <a:t>lbacsys</a:t>
            </a:r>
            <a:r>
              <a:rPr lang="ko-KR" altLang="en-US" sz="1400" dirty="0" smtClean="0"/>
              <a:t>/Welcome1@</a:t>
            </a:r>
            <a:r>
              <a:rPr lang="en-US" altLang="ko-KR" sz="1400" dirty="0" err="1" smtClean="0"/>
              <a:t>pdbxx</a:t>
            </a:r>
            <a:endParaRPr lang="ko-KR" altLang="en-US" sz="1400" dirty="0"/>
          </a:p>
          <a:p>
            <a:endParaRPr lang="ko-KR" altLang="en-US" sz="1400" dirty="0"/>
          </a:p>
          <a:p>
            <a:r>
              <a:rPr lang="ko-KR" altLang="en-US" sz="1400" dirty="0" smtClean="0"/>
              <a:t>EXEC </a:t>
            </a:r>
            <a:r>
              <a:rPr lang="ko-KR" altLang="en-US" sz="1400" dirty="0" err="1"/>
              <a:t>sa_audit_admin.AUDIT</a:t>
            </a:r>
            <a:r>
              <a:rPr lang="ko-KR" altLang="en-US" sz="1400" dirty="0"/>
              <a:t>('</a:t>
            </a:r>
            <a:r>
              <a:rPr lang="ko-KR" altLang="en-US" sz="1400" dirty="0" err="1"/>
              <a:t>doc_t_pol</a:t>
            </a:r>
            <a:r>
              <a:rPr lang="ko-KR" altLang="en-US" sz="1400" dirty="0" smtClean="0"/>
              <a:t>');</a:t>
            </a:r>
            <a:endParaRPr lang="en-US" altLang="ko-KR" sz="1400" dirty="0" smtClean="0"/>
          </a:p>
          <a:p>
            <a:endParaRPr lang="en-US" altLang="ko-KR" sz="1400" dirty="0" smtClean="0"/>
          </a:p>
          <a:p>
            <a:r>
              <a:rPr lang="en-US" altLang="ko-KR" sz="1400" dirty="0" smtClean="0"/>
              <a:t>col </a:t>
            </a:r>
            <a:r>
              <a:rPr lang="en-US" altLang="ko-KR" sz="1400" dirty="0" err="1"/>
              <a:t>policy_name</a:t>
            </a:r>
            <a:r>
              <a:rPr lang="en-US" altLang="ko-KR" sz="1400" dirty="0"/>
              <a:t> format a30</a:t>
            </a:r>
          </a:p>
          <a:p>
            <a:r>
              <a:rPr lang="en-US" altLang="ko-KR" sz="1400" dirty="0"/>
              <a:t>col </a:t>
            </a:r>
            <a:r>
              <a:rPr lang="en-US" altLang="ko-KR" sz="1400" dirty="0" err="1"/>
              <a:t>user_name</a:t>
            </a:r>
            <a:r>
              <a:rPr lang="en-US" altLang="ko-KR" sz="1400" dirty="0"/>
              <a:t> format a20</a:t>
            </a:r>
          </a:p>
          <a:p>
            <a:r>
              <a:rPr lang="en-US" altLang="ko-KR" sz="1400" dirty="0" smtClean="0"/>
              <a:t>SELECT </a:t>
            </a:r>
            <a:r>
              <a:rPr lang="en-US" altLang="ko-KR" sz="1400" dirty="0"/>
              <a:t>* FROM </a:t>
            </a:r>
            <a:r>
              <a:rPr lang="en-US" altLang="ko-KR" sz="1400" dirty="0" err="1"/>
              <a:t>dba_sa_audit_options</a:t>
            </a:r>
            <a:r>
              <a:rPr lang="en-US" altLang="ko-KR" sz="1400" dirty="0"/>
              <a:t> where </a:t>
            </a:r>
            <a:r>
              <a:rPr lang="en-US" altLang="ko-KR" sz="1400" dirty="0" err="1"/>
              <a:t>policy_name</a:t>
            </a:r>
            <a:r>
              <a:rPr lang="en-US" altLang="ko-KR" sz="1400" dirty="0"/>
              <a:t> = 'DOC_T_POL';</a:t>
            </a:r>
          </a:p>
          <a:p>
            <a:r>
              <a:rPr lang="en-US" altLang="ko-KR" sz="1400" dirty="0"/>
              <a:t>POLICY_NAME	     USER_NAME			    APY REM SET PRV</a:t>
            </a:r>
          </a:p>
          <a:p>
            <a:r>
              <a:rPr lang="en-US" altLang="ko-KR" sz="1400" dirty="0"/>
              <a:t>-------------------- ------------------------------ --- --- --- ---</a:t>
            </a:r>
          </a:p>
          <a:p>
            <a:r>
              <a:rPr lang="en-US" altLang="ko-KR" sz="1400" dirty="0"/>
              <a:t>DOC_T_POL	     ALL_USERS			    A/A A/A A/A A/A</a:t>
            </a:r>
            <a:endParaRPr lang="ko-KR" altLang="en-US" sz="1400" dirty="0"/>
          </a:p>
        </p:txBody>
      </p:sp>
    </p:spTree>
    <p:extLst>
      <p:ext uri="{BB962C8B-B14F-4D97-AF65-F5344CB8AC3E}">
        <p14:creationId xmlns:p14="http://schemas.microsoft.com/office/powerpoint/2010/main" val="122099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73</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9. OLS </a:t>
            </a:r>
            <a:r>
              <a:rPr lang="ko-KR" altLang="en-US" dirty="0"/>
              <a:t>적용 테이블 액세스 </a:t>
            </a:r>
            <a:r>
              <a:rPr lang="en-US" altLang="ko-KR" dirty="0"/>
              <a:t>audit </a:t>
            </a:r>
            <a:r>
              <a:rPr lang="ko-KR" altLang="en-US" dirty="0"/>
              <a:t>방법</a:t>
            </a:r>
            <a:endParaRPr lang="en-US" altLang="ko-KR" dirty="0"/>
          </a:p>
        </p:txBody>
      </p:sp>
      <p:sp>
        <p:nvSpPr>
          <p:cNvPr id="6" name="직사각형 5"/>
          <p:cNvSpPr/>
          <p:nvPr/>
        </p:nvSpPr>
        <p:spPr>
          <a:xfrm>
            <a:off x="762000" y="1305580"/>
            <a:ext cx="9462655" cy="523220"/>
          </a:xfrm>
          <a:prstGeom prst="rect">
            <a:avLst/>
          </a:prstGeom>
        </p:spPr>
        <p:txBody>
          <a:bodyPr wrap="square">
            <a:spAutoFit/>
          </a:bodyPr>
          <a:lstStyle/>
          <a:p>
            <a:r>
              <a:rPr lang="en-US" altLang="ko-KR" sz="1400" dirty="0" smtClean="0"/>
              <a:t>9.3 Audit </a:t>
            </a:r>
            <a:r>
              <a:rPr lang="ko-KR" altLang="en-US" sz="1400" dirty="0" err="1"/>
              <a:t>레코딩</a:t>
            </a:r>
            <a:r>
              <a:rPr lang="ko-KR" altLang="en-US" sz="1400" dirty="0"/>
              <a:t> 시작</a:t>
            </a:r>
          </a:p>
          <a:p>
            <a:r>
              <a:rPr lang="en-US" altLang="ko-KR" sz="1400" dirty="0"/>
              <a:t>EXEC </a:t>
            </a:r>
            <a:r>
              <a:rPr lang="en-US" altLang="ko-KR" sz="1400" dirty="0" err="1"/>
              <a:t>sa_audit_admin.audit_label</a:t>
            </a:r>
            <a:r>
              <a:rPr lang="en-US" altLang="ko-KR" sz="1400" dirty="0"/>
              <a:t>(</a:t>
            </a:r>
            <a:r>
              <a:rPr lang="en-US" altLang="ko-KR" sz="1400" dirty="0" err="1"/>
              <a:t>policy_name</a:t>
            </a:r>
            <a:r>
              <a:rPr lang="en-US" altLang="ko-KR" sz="1400" dirty="0"/>
              <a:t> =&gt; '</a:t>
            </a:r>
            <a:r>
              <a:rPr lang="en-US" altLang="ko-KR" sz="1400" dirty="0" err="1"/>
              <a:t>doc_t_pol</a:t>
            </a:r>
            <a:r>
              <a:rPr lang="en-US" altLang="ko-KR" sz="1400" dirty="0"/>
              <a:t>');</a:t>
            </a:r>
          </a:p>
        </p:txBody>
      </p:sp>
      <p:sp>
        <p:nvSpPr>
          <p:cNvPr id="7" name="직사각형 6"/>
          <p:cNvSpPr/>
          <p:nvPr/>
        </p:nvSpPr>
        <p:spPr>
          <a:xfrm>
            <a:off x="702322" y="2041059"/>
            <a:ext cx="10162411" cy="1384995"/>
          </a:xfrm>
          <a:prstGeom prst="rect">
            <a:avLst/>
          </a:prstGeom>
        </p:spPr>
        <p:txBody>
          <a:bodyPr wrap="square">
            <a:spAutoFit/>
          </a:bodyPr>
          <a:lstStyle/>
          <a:p>
            <a:r>
              <a:rPr lang="ko-KR" altLang="en-US" sz="1400" dirty="0"/>
              <a:t>9.4 </a:t>
            </a:r>
            <a:r>
              <a:rPr lang="ko-KR" altLang="en-US" sz="1400" dirty="0" err="1"/>
              <a:t>audit</a:t>
            </a:r>
            <a:r>
              <a:rPr lang="ko-KR" altLang="en-US" sz="1400" dirty="0"/>
              <a:t> 뷰 생성 및 조회 </a:t>
            </a:r>
          </a:p>
          <a:p>
            <a:endParaRPr lang="ko-KR" altLang="en-US" sz="1400" dirty="0"/>
          </a:p>
          <a:p>
            <a:r>
              <a:rPr lang="ko-KR" altLang="en-US" sz="1400" dirty="0" err="1"/>
              <a:t>Audit</a:t>
            </a:r>
            <a:r>
              <a:rPr lang="ko-KR" altLang="en-US" sz="1400" dirty="0"/>
              <a:t> 조회 뷰 생성</a:t>
            </a:r>
          </a:p>
          <a:p>
            <a:endParaRPr lang="ko-KR" altLang="en-US" sz="1400" dirty="0"/>
          </a:p>
          <a:p>
            <a:r>
              <a:rPr lang="ko-KR" altLang="en-US" sz="1400" dirty="0"/>
              <a:t>EXEC </a:t>
            </a:r>
            <a:r>
              <a:rPr lang="ko-KR" altLang="en-US" sz="1400" dirty="0" err="1"/>
              <a:t>sa_audit_admin.create_view</a:t>
            </a:r>
            <a:r>
              <a:rPr lang="ko-KR" altLang="en-US" sz="1400" dirty="0"/>
              <a:t>(</a:t>
            </a:r>
            <a:r>
              <a:rPr lang="ko-KR" altLang="en-US" sz="1400" dirty="0" err="1"/>
              <a:t>policy_name</a:t>
            </a:r>
            <a:r>
              <a:rPr lang="ko-KR" altLang="en-US" sz="1400" dirty="0"/>
              <a:t> =&gt; '</a:t>
            </a:r>
            <a:r>
              <a:rPr lang="ko-KR" altLang="en-US" sz="1400" dirty="0" err="1"/>
              <a:t>doc_t_pol</a:t>
            </a:r>
            <a:r>
              <a:rPr lang="ko-KR" altLang="en-US" sz="1400" dirty="0"/>
              <a:t>');</a:t>
            </a:r>
          </a:p>
          <a:p>
            <a:r>
              <a:rPr lang="en-US" altLang="ko-KR" sz="1400" dirty="0"/>
              <a:t>DESC </a:t>
            </a:r>
            <a:r>
              <a:rPr lang="en-US" altLang="ko-KR" sz="1400" dirty="0" err="1" smtClean="0"/>
              <a:t>dba_doc_t_pol_audit_trail</a:t>
            </a:r>
            <a:endParaRPr lang="ko-KR" altLang="en-US" sz="1400" dirty="0"/>
          </a:p>
        </p:txBody>
      </p:sp>
      <p:pic>
        <p:nvPicPr>
          <p:cNvPr id="8" name="그림 7"/>
          <p:cNvPicPr>
            <a:picLocks noChangeAspect="1"/>
          </p:cNvPicPr>
          <p:nvPr/>
        </p:nvPicPr>
        <p:blipFill>
          <a:blip r:embed="rId2"/>
          <a:stretch>
            <a:fillRect/>
          </a:stretch>
        </p:blipFill>
        <p:spPr>
          <a:xfrm>
            <a:off x="762000" y="3487676"/>
            <a:ext cx="6752705" cy="2628916"/>
          </a:xfrm>
          <a:prstGeom prst="rect">
            <a:avLst/>
          </a:prstGeom>
        </p:spPr>
      </p:pic>
    </p:spTree>
    <p:extLst>
      <p:ext uri="{BB962C8B-B14F-4D97-AF65-F5344CB8AC3E}">
        <p14:creationId xmlns:p14="http://schemas.microsoft.com/office/powerpoint/2010/main" val="7952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74</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9. OLS </a:t>
            </a:r>
            <a:r>
              <a:rPr lang="ko-KR" altLang="en-US" dirty="0"/>
              <a:t>적용 테이블 액세스 </a:t>
            </a:r>
            <a:r>
              <a:rPr lang="en-US" altLang="ko-KR" dirty="0"/>
              <a:t>audit </a:t>
            </a:r>
            <a:r>
              <a:rPr lang="ko-KR" altLang="en-US" dirty="0"/>
              <a:t>방법</a:t>
            </a:r>
            <a:endParaRPr lang="en-US" altLang="ko-KR" dirty="0"/>
          </a:p>
        </p:txBody>
      </p:sp>
      <p:sp>
        <p:nvSpPr>
          <p:cNvPr id="6" name="직사각형 5"/>
          <p:cNvSpPr/>
          <p:nvPr/>
        </p:nvSpPr>
        <p:spPr>
          <a:xfrm>
            <a:off x="762000" y="1305580"/>
            <a:ext cx="11200015" cy="4708981"/>
          </a:xfrm>
          <a:prstGeom prst="rect">
            <a:avLst/>
          </a:prstGeom>
        </p:spPr>
        <p:txBody>
          <a:bodyPr wrap="square">
            <a:spAutoFit/>
          </a:bodyPr>
          <a:lstStyle/>
          <a:p>
            <a:r>
              <a:rPr lang="en-US" altLang="ko-KR" sz="1200" dirty="0"/>
              <a:t>conn </a:t>
            </a:r>
            <a:r>
              <a:rPr lang="en-US" altLang="ko-KR" sz="1200" dirty="0" err="1" smtClean="0"/>
              <a:t>docuser</a:t>
            </a:r>
            <a:r>
              <a:rPr lang="en-US" altLang="ko-KR" sz="1200" dirty="0" smtClean="0"/>
              <a:t>/</a:t>
            </a:r>
            <a:r>
              <a:rPr lang="en-US" altLang="ko-KR" sz="1200" dirty="0" err="1" smtClean="0"/>
              <a:t>docuser@pdbxx</a:t>
            </a:r>
            <a:endParaRPr lang="en-US" altLang="ko-KR" sz="1200" dirty="0"/>
          </a:p>
          <a:p>
            <a:endParaRPr lang="en-US" altLang="ko-KR" sz="1200" dirty="0"/>
          </a:p>
          <a:p>
            <a:r>
              <a:rPr lang="en-US" altLang="ko-KR" sz="1200" dirty="0"/>
              <a:t>exec </a:t>
            </a:r>
            <a:r>
              <a:rPr lang="en-US" altLang="ko-KR" sz="1200" dirty="0" err="1"/>
              <a:t>sa_session.set_access_profile</a:t>
            </a:r>
            <a:r>
              <a:rPr lang="en-US" altLang="ko-KR" sz="1200" dirty="0"/>
              <a:t>(</a:t>
            </a:r>
            <a:r>
              <a:rPr lang="en-US" altLang="ko-KR" sz="1200" dirty="0" err="1"/>
              <a:t>policy_name</a:t>
            </a:r>
            <a:r>
              <a:rPr lang="en-US" altLang="ko-KR" sz="1200" dirty="0"/>
              <a:t> =&gt; '</a:t>
            </a:r>
            <a:r>
              <a:rPr lang="en-US" altLang="ko-KR" sz="1200" dirty="0" err="1"/>
              <a:t>doc_t_pol</a:t>
            </a:r>
            <a:r>
              <a:rPr lang="en-US" altLang="ko-KR" sz="1200" dirty="0"/>
              <a:t>', </a:t>
            </a:r>
            <a:r>
              <a:rPr lang="en-US" altLang="ko-KR" sz="1200" dirty="0" err="1"/>
              <a:t>user_name</a:t>
            </a:r>
            <a:r>
              <a:rPr lang="en-US" altLang="ko-KR" sz="1200" dirty="0"/>
              <a:t> =&gt; 'U1202_01');</a:t>
            </a:r>
          </a:p>
          <a:p>
            <a:r>
              <a:rPr lang="en-US" altLang="ko-KR" sz="1200" dirty="0"/>
              <a:t>select </a:t>
            </a:r>
            <a:r>
              <a:rPr lang="en-US" altLang="ko-KR" sz="1200" dirty="0" err="1"/>
              <a:t>doc_no,doc_creator,doc_type,doc_state</a:t>
            </a:r>
            <a:r>
              <a:rPr lang="en-US" altLang="ko-KR" sz="1200" dirty="0"/>
              <a:t>, </a:t>
            </a:r>
            <a:r>
              <a:rPr lang="en-US" altLang="ko-KR" sz="1200" dirty="0" err="1"/>
              <a:t>sign_org</a:t>
            </a:r>
            <a:r>
              <a:rPr lang="en-US" altLang="ko-KR" sz="1200" dirty="0"/>
              <a:t>, </a:t>
            </a:r>
            <a:r>
              <a:rPr lang="en-US" altLang="ko-KR" sz="1200" dirty="0" err="1"/>
              <a:t>label_to_char</a:t>
            </a:r>
            <a:r>
              <a:rPr lang="en-US" altLang="ko-KR" sz="1200" dirty="0"/>
              <a:t>(</a:t>
            </a:r>
            <a:r>
              <a:rPr lang="en-US" altLang="ko-KR" sz="1200" dirty="0" err="1"/>
              <a:t>doc_t_label</a:t>
            </a:r>
            <a:r>
              <a:rPr lang="en-US" altLang="ko-KR" sz="1200" dirty="0"/>
              <a:t>) label, UTL_RAW.CAST_TO_VARCHAR2(content) as content from </a:t>
            </a:r>
            <a:r>
              <a:rPr lang="en-US" altLang="ko-KR" sz="1200" dirty="0" err="1"/>
              <a:t>docadmin.doc_t</a:t>
            </a:r>
            <a:r>
              <a:rPr lang="en-US" altLang="ko-KR" sz="1200" dirty="0"/>
              <a:t>;</a:t>
            </a:r>
          </a:p>
          <a:p>
            <a:endParaRPr lang="en-US" altLang="ko-KR" sz="1200" dirty="0"/>
          </a:p>
          <a:p>
            <a:r>
              <a:rPr lang="en-US" altLang="ko-KR" sz="1200" dirty="0"/>
              <a:t>conn </a:t>
            </a:r>
            <a:r>
              <a:rPr lang="en-US" altLang="ko-KR" sz="1200" dirty="0" err="1" smtClean="0"/>
              <a:t>lbacsys</a:t>
            </a:r>
            <a:r>
              <a:rPr lang="en-US" altLang="ko-KR" sz="1200" dirty="0" smtClean="0"/>
              <a:t>/Welcome1@pdbxx</a:t>
            </a:r>
            <a:endParaRPr lang="en-US" altLang="ko-KR" sz="1200" dirty="0"/>
          </a:p>
          <a:p>
            <a:r>
              <a:rPr lang="en-US" altLang="ko-KR" sz="1200" dirty="0"/>
              <a:t>set line 200</a:t>
            </a:r>
          </a:p>
          <a:p>
            <a:r>
              <a:rPr lang="en-US" altLang="ko-KR" sz="1200" dirty="0"/>
              <a:t>col username format a10</a:t>
            </a:r>
          </a:p>
          <a:p>
            <a:r>
              <a:rPr lang="en-US" altLang="ko-KR" sz="1200" dirty="0"/>
              <a:t>col </a:t>
            </a:r>
            <a:r>
              <a:rPr lang="en-US" altLang="ko-KR" sz="1200" dirty="0" err="1"/>
              <a:t>userhost</a:t>
            </a:r>
            <a:r>
              <a:rPr lang="en-US" altLang="ko-KR" sz="1200" dirty="0"/>
              <a:t> format a15</a:t>
            </a:r>
          </a:p>
          <a:p>
            <a:r>
              <a:rPr lang="en-US" altLang="ko-KR" sz="1200" dirty="0"/>
              <a:t>col terminal format a15</a:t>
            </a:r>
          </a:p>
          <a:p>
            <a:r>
              <a:rPr lang="en-US" altLang="ko-KR" sz="1200" dirty="0"/>
              <a:t>col </a:t>
            </a:r>
            <a:r>
              <a:rPr lang="en-US" altLang="ko-KR" sz="1200" dirty="0" err="1"/>
              <a:t>obj_name</a:t>
            </a:r>
            <a:r>
              <a:rPr lang="en-US" altLang="ko-KR" sz="1200" dirty="0"/>
              <a:t> format a15</a:t>
            </a:r>
          </a:p>
          <a:p>
            <a:r>
              <a:rPr lang="en-US" altLang="ko-KR" sz="1200" dirty="0"/>
              <a:t>col </a:t>
            </a:r>
            <a:r>
              <a:rPr lang="en-US" altLang="ko-KR" sz="1200" dirty="0" err="1"/>
              <a:t>action_name</a:t>
            </a:r>
            <a:r>
              <a:rPr lang="en-US" altLang="ko-KR" sz="1200" dirty="0"/>
              <a:t> format a20</a:t>
            </a:r>
          </a:p>
          <a:p>
            <a:r>
              <a:rPr lang="en-US" altLang="ko-KR" sz="1200" dirty="0"/>
              <a:t>col </a:t>
            </a:r>
            <a:r>
              <a:rPr lang="en-US" altLang="ko-KR" sz="1200" dirty="0" err="1"/>
              <a:t>comment_text</a:t>
            </a:r>
            <a:r>
              <a:rPr lang="en-US" altLang="ko-KR" sz="1200" dirty="0"/>
              <a:t> format a50</a:t>
            </a:r>
          </a:p>
          <a:p>
            <a:endParaRPr lang="en-US" altLang="ko-KR" sz="1200" dirty="0" smtClean="0"/>
          </a:p>
          <a:p>
            <a:r>
              <a:rPr lang="en-US" altLang="ko-KR" sz="1200" dirty="0" smtClean="0"/>
              <a:t>select </a:t>
            </a:r>
            <a:r>
              <a:rPr lang="en-US" altLang="ko-KR" sz="1200" dirty="0"/>
              <a:t>username, </a:t>
            </a:r>
            <a:r>
              <a:rPr lang="en-US" altLang="ko-KR" sz="1200" dirty="0" err="1"/>
              <a:t>userhost</a:t>
            </a:r>
            <a:r>
              <a:rPr lang="en-US" altLang="ko-KR" sz="1200" dirty="0"/>
              <a:t>, terminal, timestamp, </a:t>
            </a:r>
            <a:r>
              <a:rPr lang="en-US" altLang="ko-KR" sz="1200" dirty="0" err="1"/>
              <a:t>obj_name</a:t>
            </a:r>
            <a:r>
              <a:rPr lang="en-US" altLang="ko-KR" sz="1200" dirty="0"/>
              <a:t>, </a:t>
            </a:r>
            <a:r>
              <a:rPr lang="en-US" altLang="ko-KR" sz="1200" dirty="0" err="1"/>
              <a:t>action_name</a:t>
            </a:r>
            <a:r>
              <a:rPr lang="en-US" altLang="ko-KR" sz="1200" dirty="0"/>
              <a:t>, </a:t>
            </a:r>
            <a:r>
              <a:rPr lang="en-US" altLang="ko-KR" sz="1200" dirty="0" err="1"/>
              <a:t>comment_text</a:t>
            </a:r>
            <a:r>
              <a:rPr lang="en-US" altLang="ko-KR" sz="1200" dirty="0"/>
              <a:t> from </a:t>
            </a:r>
            <a:r>
              <a:rPr lang="en-US" altLang="ko-KR" sz="1200" dirty="0" err="1"/>
              <a:t>dba_doc_t_pol_audit_trail</a:t>
            </a:r>
            <a:r>
              <a:rPr lang="en-US" altLang="ko-KR" sz="1200" dirty="0"/>
              <a:t>;</a:t>
            </a:r>
          </a:p>
          <a:p>
            <a:r>
              <a:rPr lang="en-US" altLang="ko-KR" sz="1200" dirty="0"/>
              <a:t>USERNAME   USERHOST	   TERMINAL	   TIMESTAMP	      OBJ_NAME	      ACTION_NAME	   COMMENT_TEXT</a:t>
            </a:r>
          </a:p>
          <a:p>
            <a:r>
              <a:rPr lang="en-US" altLang="ko-KR" sz="1200" dirty="0"/>
              <a:t>---------- --------------- --------------- ------------------ --------------- -------------------- ------------------------------</a:t>
            </a:r>
          </a:p>
          <a:p>
            <a:r>
              <a:rPr lang="en-US" altLang="ko-KR" sz="1200" dirty="0"/>
              <a:t>LBACSYS    </a:t>
            </a:r>
            <a:r>
              <a:rPr lang="en-US" altLang="ko-KR" sz="1200" dirty="0" err="1"/>
              <a:t>woko-linux</a:t>
            </a:r>
            <a:r>
              <a:rPr lang="en-US" altLang="ko-KR" sz="1200" dirty="0"/>
              <a:t>	   unknown	   09-MAR-20			      PRIVILEGED ACTION    DOC_T_POL: BYPASSALL PRIVILEGE</a:t>
            </a:r>
          </a:p>
          <a:p>
            <a:r>
              <a:rPr lang="en-US" altLang="ko-KR" sz="1200" dirty="0"/>
              <a:t>												    SET</a:t>
            </a:r>
          </a:p>
          <a:p>
            <a:endParaRPr lang="en-US" altLang="ko-KR" sz="1200" dirty="0"/>
          </a:p>
          <a:p>
            <a:r>
              <a:rPr lang="en-US" altLang="ko-KR" sz="1200" dirty="0"/>
              <a:t>DOCUSER    </a:t>
            </a:r>
            <a:r>
              <a:rPr lang="en-US" altLang="ko-KR" sz="1200" dirty="0" err="1"/>
              <a:t>woko-linux</a:t>
            </a:r>
            <a:r>
              <a:rPr lang="en-US" altLang="ko-KR" sz="1200" dirty="0"/>
              <a:t>	   pts/3	   09-MAR-20			      PRIVILEGED ACTION    DOC_T_POL: U1202_01: PROFILE_A</a:t>
            </a:r>
          </a:p>
          <a:p>
            <a:r>
              <a:rPr lang="en-US" altLang="ko-KR" sz="1200" dirty="0"/>
              <a:t>												   CCESS PRIVILEGE</a:t>
            </a:r>
          </a:p>
        </p:txBody>
      </p:sp>
    </p:spTree>
    <p:extLst>
      <p:ext uri="{BB962C8B-B14F-4D97-AF65-F5344CB8AC3E}">
        <p14:creationId xmlns:p14="http://schemas.microsoft.com/office/powerpoint/2010/main" val="273811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75</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r>
              <a:rPr lang="en-US" altLang="ko-KR" dirty="0"/>
              <a:t>9. OLS </a:t>
            </a:r>
            <a:r>
              <a:rPr lang="ko-KR" altLang="en-US" dirty="0"/>
              <a:t>적용 테이블 액세스 </a:t>
            </a:r>
            <a:r>
              <a:rPr lang="en-US" altLang="ko-KR" dirty="0"/>
              <a:t>audit </a:t>
            </a:r>
            <a:r>
              <a:rPr lang="ko-KR" altLang="en-US" dirty="0"/>
              <a:t>방법</a:t>
            </a:r>
            <a:endParaRPr lang="en-US" altLang="ko-KR" dirty="0"/>
          </a:p>
        </p:txBody>
      </p:sp>
      <p:sp>
        <p:nvSpPr>
          <p:cNvPr id="6" name="직사각형 5"/>
          <p:cNvSpPr/>
          <p:nvPr/>
        </p:nvSpPr>
        <p:spPr>
          <a:xfrm>
            <a:off x="762000" y="1305580"/>
            <a:ext cx="11200015" cy="523220"/>
          </a:xfrm>
          <a:prstGeom prst="rect">
            <a:avLst/>
          </a:prstGeom>
        </p:spPr>
        <p:txBody>
          <a:bodyPr wrap="square">
            <a:spAutoFit/>
          </a:bodyPr>
          <a:lstStyle/>
          <a:p>
            <a:r>
              <a:rPr lang="en-US" altLang="ko-KR" sz="1600" dirty="0" smtClean="0"/>
              <a:t>9.5 Audit </a:t>
            </a:r>
            <a:r>
              <a:rPr lang="ko-KR" altLang="en-US" sz="1600" dirty="0" smtClean="0"/>
              <a:t>중단</a:t>
            </a:r>
            <a:endParaRPr lang="en-US" altLang="ko-KR" sz="1600" dirty="0"/>
          </a:p>
          <a:p>
            <a:endParaRPr lang="en-US" altLang="ko-KR" sz="1200" dirty="0"/>
          </a:p>
        </p:txBody>
      </p:sp>
      <p:sp>
        <p:nvSpPr>
          <p:cNvPr id="5" name="직사각형 4"/>
          <p:cNvSpPr/>
          <p:nvPr/>
        </p:nvSpPr>
        <p:spPr>
          <a:xfrm>
            <a:off x="762000" y="1828800"/>
            <a:ext cx="4023345" cy="307777"/>
          </a:xfrm>
          <a:prstGeom prst="rect">
            <a:avLst/>
          </a:prstGeom>
        </p:spPr>
        <p:txBody>
          <a:bodyPr wrap="none">
            <a:spAutoFit/>
          </a:bodyPr>
          <a:lstStyle/>
          <a:p>
            <a:r>
              <a:rPr lang="ko-KR" altLang="en-US" sz="1400" dirty="0"/>
              <a:t>EXEC SA_AUDIT_ADMIN.NOAUDIT('</a:t>
            </a:r>
            <a:r>
              <a:rPr lang="ko-KR" altLang="en-US" sz="1400" dirty="0" err="1"/>
              <a:t>doc_t_pol</a:t>
            </a:r>
            <a:r>
              <a:rPr lang="ko-KR" altLang="en-US" sz="1400" dirty="0"/>
              <a:t>');</a:t>
            </a:r>
          </a:p>
        </p:txBody>
      </p:sp>
    </p:spTree>
    <p:extLst>
      <p:ext uri="{BB962C8B-B14F-4D97-AF65-F5344CB8AC3E}">
        <p14:creationId xmlns:p14="http://schemas.microsoft.com/office/powerpoint/2010/main" val="13495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4"/>
          </p:nvPr>
        </p:nvSpPr>
        <p:spPr/>
        <p:txBody>
          <a:bodyPr/>
          <a:lstStyle/>
          <a:p>
            <a:fld id="{345D60D9-5372-5F40-9443-0F9AE5BDC3C8}" type="slidenum">
              <a:rPr lang="en-US" smtClean="0"/>
              <a:t>76</a:t>
            </a:fld>
            <a:endParaRPr lang="en-US"/>
          </a:p>
        </p:txBody>
      </p:sp>
      <p:sp>
        <p:nvSpPr>
          <p:cNvPr id="3" name="바닥글 개체 틀 2"/>
          <p:cNvSpPr>
            <a:spLocks noGrp="1"/>
          </p:cNvSpPr>
          <p:nvPr>
            <p:ph type="ftr" sz="quarter" idx="3"/>
          </p:nvPr>
        </p:nvSpPr>
        <p:spPr/>
        <p:txBody>
          <a:bodyPr/>
          <a:lstStyle/>
          <a:p>
            <a:r>
              <a:rPr lang="en-US" smtClean="0"/>
              <a:t>Copyright © 2020, Oracle and/or its affiliates. All rights reserved.</a:t>
            </a:r>
            <a:endParaRPr lang="en-US" dirty="0"/>
          </a:p>
        </p:txBody>
      </p:sp>
      <p:sp>
        <p:nvSpPr>
          <p:cNvPr id="4" name="제목 3"/>
          <p:cNvSpPr>
            <a:spLocks noGrp="1"/>
          </p:cNvSpPr>
          <p:nvPr>
            <p:ph type="title"/>
          </p:nvPr>
        </p:nvSpPr>
        <p:spPr/>
        <p:txBody>
          <a:bodyPr/>
          <a:lstStyle/>
          <a:p>
            <a:endParaRPr lang="ko-KR" altLang="en-US"/>
          </a:p>
        </p:txBody>
      </p:sp>
      <p:sp>
        <p:nvSpPr>
          <p:cNvPr id="5" name="직사각형 4"/>
          <p:cNvSpPr/>
          <p:nvPr/>
        </p:nvSpPr>
        <p:spPr>
          <a:xfrm>
            <a:off x="762000" y="1469881"/>
            <a:ext cx="11150138" cy="1169551"/>
          </a:xfrm>
          <a:prstGeom prst="rect">
            <a:avLst/>
          </a:prstGeom>
        </p:spPr>
        <p:txBody>
          <a:bodyPr wrap="square">
            <a:spAutoFit/>
          </a:bodyPr>
          <a:lstStyle/>
          <a:p>
            <a:r>
              <a:rPr lang="ko-KR" altLang="en-US" sz="1400" dirty="0"/>
              <a:t>이 것으로 Oracle </a:t>
            </a:r>
            <a:r>
              <a:rPr lang="ko-KR" altLang="en-US" sz="1400" dirty="0" err="1"/>
              <a:t>Label</a:t>
            </a:r>
            <a:r>
              <a:rPr lang="ko-KR" altLang="en-US" sz="1400" dirty="0"/>
              <a:t> </a:t>
            </a:r>
            <a:r>
              <a:rPr lang="ko-KR" altLang="en-US" sz="1400" dirty="0" err="1"/>
              <a:t>Security에</a:t>
            </a:r>
            <a:r>
              <a:rPr lang="ko-KR" altLang="en-US" sz="1400" dirty="0"/>
              <a:t> 대한 데모 예제를 마치겠습니다. 자세한 사용방법과 설명은 아래 OLS </a:t>
            </a:r>
            <a:r>
              <a:rPr lang="ko-KR" altLang="en-US" sz="1400" dirty="0" err="1"/>
              <a:t>Admininstrator</a:t>
            </a:r>
            <a:r>
              <a:rPr lang="ko-KR" altLang="en-US" sz="1400" dirty="0"/>
              <a:t> 가이드를 참고하십시오.</a:t>
            </a:r>
          </a:p>
          <a:p>
            <a:endParaRPr lang="ko-KR" altLang="en-US" sz="1400" dirty="0"/>
          </a:p>
          <a:p>
            <a:r>
              <a:rPr lang="ko-KR" altLang="en-US" sz="1400" dirty="0"/>
              <a:t>참고자료:</a:t>
            </a:r>
          </a:p>
          <a:p>
            <a:r>
              <a:rPr lang="ko-KR" altLang="en-US" sz="1400" dirty="0"/>
              <a:t>Oracle </a:t>
            </a:r>
            <a:r>
              <a:rPr lang="ko-KR" altLang="en-US" sz="1400" dirty="0" err="1"/>
              <a:t>Label</a:t>
            </a:r>
            <a:r>
              <a:rPr lang="ko-KR" altLang="en-US" sz="1400" dirty="0"/>
              <a:t> </a:t>
            </a:r>
            <a:r>
              <a:rPr lang="ko-KR" altLang="en-US" sz="1400" dirty="0" err="1"/>
              <a:t>security</a:t>
            </a:r>
            <a:r>
              <a:rPr lang="ko-KR" altLang="en-US" sz="1400" dirty="0"/>
              <a:t> </a:t>
            </a:r>
            <a:r>
              <a:rPr lang="ko-KR" altLang="en-US" sz="1400" dirty="0" err="1"/>
              <a:t>Administrotor's</a:t>
            </a:r>
            <a:r>
              <a:rPr lang="ko-KR" altLang="en-US" sz="1400" dirty="0"/>
              <a:t> </a:t>
            </a:r>
            <a:r>
              <a:rPr lang="ko-KR" altLang="en-US" sz="1400" dirty="0" err="1"/>
              <a:t>Guide</a:t>
            </a:r>
            <a:r>
              <a:rPr lang="ko-KR" altLang="en-US" sz="1400" dirty="0"/>
              <a:t> 19c. &lt;https://docs.oracle.com/en/database/oracle/oracle-database/19/olsag/index.html&gt;  </a:t>
            </a:r>
          </a:p>
        </p:txBody>
      </p:sp>
    </p:spTree>
    <p:extLst>
      <p:ext uri="{BB962C8B-B14F-4D97-AF65-F5344CB8AC3E}">
        <p14:creationId xmlns:p14="http://schemas.microsoft.com/office/powerpoint/2010/main" val="162944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직사각형 49"/>
          <p:cNvSpPr/>
          <p:nvPr/>
        </p:nvSpPr>
        <p:spPr>
          <a:xfrm>
            <a:off x="0" y="2042556"/>
            <a:ext cx="12192000" cy="41919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이등변 삼각형 47"/>
          <p:cNvSpPr/>
          <p:nvPr/>
        </p:nvSpPr>
        <p:spPr>
          <a:xfrm flipV="1">
            <a:off x="3010585" y="4975019"/>
            <a:ext cx="8221805" cy="600649"/>
          </a:xfrm>
          <a:prstGeom prst="triangle">
            <a:avLst/>
          </a:prstGeom>
          <a:gradFill>
            <a:gsLst>
              <a:gs pos="0">
                <a:srgbClr val="41727E"/>
              </a:gs>
              <a:gs pos="50000">
                <a:schemeClr val="accent3">
                  <a:satMod val="110000"/>
                  <a:lumMod val="100000"/>
                  <a:shade val="100000"/>
                </a:schemeClr>
              </a:gs>
              <a:gs pos="100000">
                <a:schemeClr val="bg1">
                  <a:lumMod val="95000"/>
                </a:schemeClr>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sz="3600" dirty="0" smtClean="0"/>
              <a:t>OLS</a:t>
            </a:r>
            <a:r>
              <a:rPr lang="en-US" altLang="ko-KR" dirty="0" smtClean="0"/>
              <a:t/>
            </a:r>
            <a:br>
              <a:rPr lang="en-US" altLang="ko-KR" dirty="0" smtClean="0"/>
            </a:br>
            <a:r>
              <a:rPr lang="ko-KR" altLang="en-US" dirty="0" smtClean="0"/>
              <a:t>작동 개념</a:t>
            </a:r>
            <a:endParaRPr lang="ko-KR" altLang="en-US" dirty="0"/>
          </a:p>
        </p:txBody>
      </p:sp>
      <p:sp>
        <p:nvSpPr>
          <p:cNvPr id="5" name="슬라이드 번호 개체 틀 4"/>
          <p:cNvSpPr>
            <a:spLocks noGrp="1"/>
          </p:cNvSpPr>
          <p:nvPr>
            <p:ph type="sldNum" sz="quarter" idx="11"/>
          </p:nvPr>
        </p:nvSpPr>
        <p:spPr/>
        <p:txBody>
          <a:bodyPr/>
          <a:lstStyle/>
          <a:p>
            <a:fld id="{7C371504-33D9-B044-8C50-620C44A06CB1}" type="slidenum">
              <a:rPr lang="en-US" smtClean="0"/>
              <a:pPr/>
              <a:t>8</a:t>
            </a:fld>
            <a:endParaRPr lang="en-US" dirty="0"/>
          </a:p>
        </p:txBody>
      </p:sp>
      <p:sp>
        <p:nvSpPr>
          <p:cNvPr id="6" name="모서리가 둥근 직사각형 5"/>
          <p:cNvSpPr/>
          <p:nvPr/>
        </p:nvSpPr>
        <p:spPr>
          <a:xfrm>
            <a:off x="7030186" y="4723337"/>
            <a:ext cx="2196932" cy="356006"/>
          </a:xfrm>
          <a:prstGeom prst="round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dirty="0" err="1" smtClean="0"/>
              <a:t>평문</a:t>
            </a:r>
            <a:r>
              <a:rPr lang="en-US" altLang="ko-KR" sz="1400" dirty="0" smtClean="0"/>
              <a:t>(</a:t>
            </a:r>
            <a:r>
              <a:rPr lang="en-US" altLang="ko-KR" sz="1400" dirty="0" err="1"/>
              <a:t>Unclassifided</a:t>
            </a:r>
            <a:r>
              <a:rPr lang="en-US" altLang="ko-KR" sz="1400" dirty="0"/>
              <a:t>)</a:t>
            </a:r>
            <a:endParaRPr lang="ko-KR" altLang="en-US" sz="1400" dirty="0"/>
          </a:p>
        </p:txBody>
      </p:sp>
      <p:sp>
        <p:nvSpPr>
          <p:cNvPr id="7" name="모서리가 둥근 직사각형 6"/>
          <p:cNvSpPr/>
          <p:nvPr/>
        </p:nvSpPr>
        <p:spPr>
          <a:xfrm>
            <a:off x="7030187" y="4102716"/>
            <a:ext cx="2196932" cy="356006"/>
          </a:xfrm>
          <a:prstGeom prst="round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smtClean="0"/>
              <a:t>대외비</a:t>
            </a:r>
            <a:r>
              <a:rPr lang="en-US" altLang="ko-KR" sz="1400" dirty="0" smtClean="0"/>
              <a:t>(Restricted)</a:t>
            </a:r>
          </a:p>
        </p:txBody>
      </p:sp>
      <p:sp>
        <p:nvSpPr>
          <p:cNvPr id="8" name="모서리가 둥근 직사각형 7"/>
          <p:cNvSpPr/>
          <p:nvPr/>
        </p:nvSpPr>
        <p:spPr>
          <a:xfrm>
            <a:off x="7030189" y="3447679"/>
            <a:ext cx="2196932" cy="356006"/>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t>3</a:t>
            </a:r>
            <a:r>
              <a:rPr lang="ko-KR" altLang="en-US" sz="1400" dirty="0" err="1" smtClean="0"/>
              <a:t>급비밀</a:t>
            </a:r>
            <a:r>
              <a:rPr lang="en-US" altLang="ko-KR" sz="1400" dirty="0" smtClean="0"/>
              <a:t>(Confidential)</a:t>
            </a:r>
            <a:endParaRPr lang="ko-KR" altLang="en-US" sz="1400" dirty="0"/>
          </a:p>
        </p:txBody>
      </p:sp>
      <p:sp>
        <p:nvSpPr>
          <p:cNvPr id="9" name="모서리가 둥근 직사각형 8"/>
          <p:cNvSpPr/>
          <p:nvPr/>
        </p:nvSpPr>
        <p:spPr>
          <a:xfrm>
            <a:off x="7030189" y="2778021"/>
            <a:ext cx="2196932" cy="35600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r>
              <a:rPr lang="ko-KR" altLang="en-US" sz="1400" dirty="0" err="1" smtClean="0"/>
              <a:t>급비밀</a:t>
            </a:r>
            <a:r>
              <a:rPr lang="en-US" altLang="ko-KR" sz="1400" dirty="0" smtClean="0"/>
              <a:t>(Secret)</a:t>
            </a:r>
            <a:endParaRPr lang="ko-KR" altLang="en-US" sz="1400" dirty="0"/>
          </a:p>
        </p:txBody>
      </p:sp>
      <p:grpSp>
        <p:nvGrpSpPr>
          <p:cNvPr id="10" name="그룹 9"/>
          <p:cNvGrpSpPr/>
          <p:nvPr/>
        </p:nvGrpSpPr>
        <p:grpSpPr>
          <a:xfrm>
            <a:off x="9995079" y="3103822"/>
            <a:ext cx="1237311" cy="1595249"/>
            <a:chOff x="4450970" y="2708888"/>
            <a:chExt cx="1237311" cy="1155190"/>
          </a:xfrm>
        </p:grpSpPr>
        <p:grpSp>
          <p:nvGrpSpPr>
            <p:cNvPr id="11" name="그룹 10"/>
            <p:cNvGrpSpPr/>
            <p:nvPr/>
          </p:nvGrpSpPr>
          <p:grpSpPr>
            <a:xfrm>
              <a:off x="4450970" y="2708888"/>
              <a:ext cx="1237311" cy="1155190"/>
              <a:chOff x="4450970" y="2708888"/>
              <a:chExt cx="1237311" cy="1155190"/>
            </a:xfrm>
          </p:grpSpPr>
          <p:sp>
            <p:nvSpPr>
              <p:cNvPr id="36" name="직사각형 35"/>
              <p:cNvSpPr/>
              <p:nvPr/>
            </p:nvSpPr>
            <p:spPr>
              <a:xfrm>
                <a:off x="4450970" y="2708889"/>
                <a:ext cx="1237311" cy="1155189"/>
              </a:xfrm>
              <a:prstGeom prst="rect">
                <a:avLst/>
              </a:prstGeom>
              <a:noFill/>
              <a:ln w="317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4450970" y="2708889"/>
                <a:ext cx="1235032" cy="201146"/>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450971" y="2708888"/>
                <a:ext cx="406037" cy="1155189"/>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5279964" y="2708888"/>
                <a:ext cx="406038" cy="1155189"/>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p:cNvGrpSpPr/>
            <p:nvPr/>
          </p:nvGrpSpPr>
          <p:grpSpPr>
            <a:xfrm>
              <a:off x="4502179" y="2960417"/>
              <a:ext cx="303619" cy="806444"/>
              <a:chOff x="6874538" y="2806981"/>
              <a:chExt cx="303619" cy="806444"/>
            </a:xfrm>
          </p:grpSpPr>
          <p:sp>
            <p:nvSpPr>
              <p:cNvPr id="29" name="직사각형 28"/>
              <p:cNvSpPr/>
              <p:nvPr/>
            </p:nvSpPr>
            <p:spPr>
              <a:xfrm>
                <a:off x="6874561" y="2806981"/>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6874538" y="2922483"/>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6874538" y="3052658"/>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6874538" y="3162932"/>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6874538" y="3283898"/>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874538" y="3410500"/>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874538" y="3547025"/>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p:cNvGrpSpPr/>
            <p:nvPr/>
          </p:nvGrpSpPr>
          <p:grpSpPr>
            <a:xfrm>
              <a:off x="4916676" y="2960417"/>
              <a:ext cx="303619" cy="806444"/>
              <a:chOff x="6874538" y="2806981"/>
              <a:chExt cx="303619" cy="806444"/>
            </a:xfrm>
          </p:grpSpPr>
          <p:sp>
            <p:nvSpPr>
              <p:cNvPr id="22" name="직사각형 21"/>
              <p:cNvSpPr/>
              <p:nvPr/>
            </p:nvSpPr>
            <p:spPr>
              <a:xfrm>
                <a:off x="6874561" y="2806981"/>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6874538" y="2922483"/>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6874538" y="3052658"/>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6874538" y="3162932"/>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6874538" y="3283898"/>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6874538" y="3410500"/>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6874538" y="3547025"/>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5331173" y="2960417"/>
              <a:ext cx="303619" cy="806444"/>
              <a:chOff x="6874538" y="2806981"/>
              <a:chExt cx="303619" cy="806444"/>
            </a:xfrm>
          </p:grpSpPr>
          <p:sp>
            <p:nvSpPr>
              <p:cNvPr id="15" name="직사각형 14"/>
              <p:cNvSpPr/>
              <p:nvPr/>
            </p:nvSpPr>
            <p:spPr>
              <a:xfrm>
                <a:off x="6874561" y="2806981"/>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874538" y="2922483"/>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874538" y="3052658"/>
                <a:ext cx="303596" cy="66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6874538" y="3162932"/>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6874538" y="3283898"/>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874538" y="3410500"/>
                <a:ext cx="303596" cy="66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6874538" y="3547025"/>
                <a:ext cx="303596" cy="664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0" name="직사각형 39"/>
          <p:cNvSpPr/>
          <p:nvPr/>
        </p:nvSpPr>
        <p:spPr>
          <a:xfrm>
            <a:off x="10030339" y="3119911"/>
            <a:ext cx="1132952" cy="21887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10084006" y="3139123"/>
            <a:ext cx="943074" cy="246221"/>
          </a:xfrm>
          <a:prstGeom prst="rect">
            <a:avLst/>
          </a:prstGeom>
          <a:noFill/>
        </p:spPr>
        <p:txBody>
          <a:bodyPr wrap="square" rtlCol="0">
            <a:spAutoFit/>
          </a:bodyPr>
          <a:lstStyle/>
          <a:p>
            <a:pPr algn="ctr"/>
            <a:r>
              <a:rPr lang="en-US" altLang="ko-KR" sz="1000" dirty="0" smtClean="0"/>
              <a:t>Tables</a:t>
            </a:r>
            <a:endParaRPr lang="ko-KR" altLang="en-US" sz="1000" dirty="0"/>
          </a:p>
        </p:txBody>
      </p:sp>
      <p:sp>
        <p:nvSpPr>
          <p:cNvPr id="42" name="모서리가 둥근 직사각형 41"/>
          <p:cNvSpPr/>
          <p:nvPr/>
        </p:nvSpPr>
        <p:spPr>
          <a:xfrm>
            <a:off x="5173287" y="2570689"/>
            <a:ext cx="997527" cy="25846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p:cNvSpPr txBox="1"/>
          <p:nvPr/>
        </p:nvSpPr>
        <p:spPr>
          <a:xfrm>
            <a:off x="5147340" y="3462793"/>
            <a:ext cx="1061702" cy="738664"/>
          </a:xfrm>
          <a:prstGeom prst="rect">
            <a:avLst/>
          </a:prstGeom>
          <a:noFill/>
        </p:spPr>
        <p:txBody>
          <a:bodyPr wrap="none" rtlCol="0">
            <a:spAutoFit/>
          </a:bodyPr>
          <a:lstStyle/>
          <a:p>
            <a:pPr algn="ctr"/>
            <a:r>
              <a:rPr lang="en-US" altLang="ko-KR" sz="1400" b="1" dirty="0" smtClean="0">
                <a:solidFill>
                  <a:schemeClr val="bg1"/>
                </a:solidFill>
              </a:rPr>
              <a:t>OLS</a:t>
            </a:r>
          </a:p>
          <a:p>
            <a:pPr algn="ctr"/>
            <a:r>
              <a:rPr lang="en-US" altLang="ko-KR" sz="1400" b="1" dirty="0" smtClean="0">
                <a:solidFill>
                  <a:schemeClr val="bg1"/>
                </a:solidFill>
              </a:rPr>
              <a:t>Access</a:t>
            </a:r>
          </a:p>
          <a:p>
            <a:pPr algn="ctr"/>
            <a:r>
              <a:rPr lang="en-US" altLang="ko-KR" sz="1400" b="1" dirty="0" smtClean="0">
                <a:solidFill>
                  <a:schemeClr val="bg1"/>
                </a:solidFill>
              </a:rPr>
              <a:t>Mediation</a:t>
            </a:r>
          </a:p>
        </p:txBody>
      </p:sp>
      <p:pic>
        <p:nvPicPr>
          <p:cNvPr id="44" name="Picture Placeholder 5"/>
          <p:cNvPicPr>
            <a:picLocks noChangeAspect="1"/>
          </p:cNvPicPr>
          <p:nvPr/>
        </p:nvPicPr>
        <p:blipFill>
          <a:blip r:embed="rId2" cstate="print">
            <a:extLst>
              <a:ext uri="{28A0092B-C50C-407E-A947-70E740481C1C}">
                <a14:useLocalDpi xmlns:a14="http://schemas.microsoft.com/office/drawing/2010/main" val="0"/>
              </a:ext>
            </a:extLst>
          </a:blip>
          <a:srcRect l="58" r="58"/>
          <a:stretch>
            <a:fillRect/>
          </a:stretch>
        </p:blipFill>
        <p:spPr>
          <a:xfrm>
            <a:off x="3073326" y="2616354"/>
            <a:ext cx="609213" cy="610012"/>
          </a:xfrm>
          <a:prstGeom prst="rect">
            <a:avLst/>
          </a:prstGeom>
        </p:spPr>
      </p:pic>
      <p:pic>
        <p:nvPicPr>
          <p:cNvPr id="45" name="Picture Placeholder 6"/>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a:xfrm>
            <a:off x="3038752" y="3970817"/>
            <a:ext cx="673605" cy="674488"/>
          </a:xfrm>
          <a:prstGeom prst="rect">
            <a:avLst/>
          </a:prstGeom>
        </p:spPr>
      </p:pic>
      <p:sp>
        <p:nvSpPr>
          <p:cNvPr id="46" name="Freeform 13"/>
          <p:cNvSpPr>
            <a:spLocks noChangeAspect="1" noChangeArrowheads="1"/>
          </p:cNvSpPr>
          <p:nvPr/>
        </p:nvSpPr>
        <p:spPr bwMode="auto">
          <a:xfrm>
            <a:off x="3201039" y="3385344"/>
            <a:ext cx="353785" cy="457199"/>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1146 w 2292"/>
              <a:gd name="T43" fmla="*/ 2824 h 2964"/>
              <a:gd name="T44" fmla="*/ 810 w 2292"/>
              <a:gd name="T45" fmla="*/ 2581 h 2964"/>
              <a:gd name="T46" fmla="*/ 1481 w 2292"/>
              <a:gd name="T47" fmla="*/ 2581 h 2964"/>
              <a:gd name="T48" fmla="*/ 1481 w 2292"/>
              <a:gd name="T49" fmla="*/ 2534 h 2964"/>
              <a:gd name="T50" fmla="*/ 810 w 2292"/>
              <a:gd name="T51" fmla="*/ 2534 h 2964"/>
              <a:gd name="T52" fmla="*/ 1146 w 2292"/>
              <a:gd name="T53" fmla="*/ 2430 h 2964"/>
              <a:gd name="T54" fmla="*/ 1481 w 2292"/>
              <a:gd name="T55" fmla="*/ 2534 h 2964"/>
              <a:gd name="T56" fmla="*/ 1146 w 2292"/>
              <a:gd name="T57" fmla="*/ 2384 h 2964"/>
              <a:gd name="T58" fmla="*/ 810 w 2292"/>
              <a:gd name="T59" fmla="*/ 2142 h 2964"/>
              <a:gd name="T60" fmla="*/ 1481 w 2292"/>
              <a:gd name="T61" fmla="*/ 2142 h 2964"/>
              <a:gd name="T62" fmla="*/ 1435 w 2292"/>
              <a:gd name="T63" fmla="*/ 2165 h 2964"/>
              <a:gd name="T64" fmla="*/ 856 w 2292"/>
              <a:gd name="T65" fmla="*/ 2165 h 2964"/>
              <a:gd name="T66" fmla="*/ 1146 w 2292"/>
              <a:gd name="T67" fmla="*/ 22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1481" y="2766"/>
                </a:moveTo>
                <a:cubicBezTo>
                  <a:pt x="1481" y="2801"/>
                  <a:pt x="1331" y="2824"/>
                  <a:pt x="1146" y="2824"/>
                </a:cubicBezTo>
                <a:cubicBezTo>
                  <a:pt x="961" y="2824"/>
                  <a:pt x="810" y="2801"/>
                  <a:pt x="810" y="2766"/>
                </a:cubicBezTo>
                <a:cubicBezTo>
                  <a:pt x="810" y="2581"/>
                  <a:pt x="810" y="2581"/>
                  <a:pt x="810" y="2581"/>
                </a:cubicBezTo>
                <a:cubicBezTo>
                  <a:pt x="810" y="2616"/>
                  <a:pt x="961" y="2639"/>
                  <a:pt x="1146" y="2639"/>
                </a:cubicBezTo>
                <a:cubicBezTo>
                  <a:pt x="1331" y="2639"/>
                  <a:pt x="1481" y="2616"/>
                  <a:pt x="1481" y="2581"/>
                </a:cubicBezTo>
                <a:lnTo>
                  <a:pt x="1481" y="2766"/>
                </a:lnTo>
                <a:close/>
                <a:moveTo>
                  <a:pt x="1481" y="2534"/>
                </a:moveTo>
                <a:cubicBezTo>
                  <a:pt x="1481" y="2569"/>
                  <a:pt x="1331" y="2592"/>
                  <a:pt x="1146" y="2592"/>
                </a:cubicBezTo>
                <a:cubicBezTo>
                  <a:pt x="961" y="2592"/>
                  <a:pt x="810" y="2569"/>
                  <a:pt x="810" y="2534"/>
                </a:cubicBezTo>
                <a:cubicBezTo>
                  <a:pt x="810" y="2372"/>
                  <a:pt x="810" y="2372"/>
                  <a:pt x="810" y="2372"/>
                </a:cubicBezTo>
                <a:cubicBezTo>
                  <a:pt x="810" y="2407"/>
                  <a:pt x="961" y="2430"/>
                  <a:pt x="1146" y="2430"/>
                </a:cubicBezTo>
                <a:cubicBezTo>
                  <a:pt x="1331" y="2430"/>
                  <a:pt x="1481" y="2407"/>
                  <a:pt x="1481" y="2372"/>
                </a:cubicBezTo>
                <a:lnTo>
                  <a:pt x="1481" y="2534"/>
                </a:lnTo>
                <a:close/>
                <a:moveTo>
                  <a:pt x="1481" y="2326"/>
                </a:moveTo>
                <a:cubicBezTo>
                  <a:pt x="1481" y="2361"/>
                  <a:pt x="1331" y="2384"/>
                  <a:pt x="1146" y="2384"/>
                </a:cubicBezTo>
                <a:cubicBezTo>
                  <a:pt x="961" y="2384"/>
                  <a:pt x="810" y="2361"/>
                  <a:pt x="810" y="2326"/>
                </a:cubicBezTo>
                <a:cubicBezTo>
                  <a:pt x="810" y="2142"/>
                  <a:pt x="810" y="2142"/>
                  <a:pt x="810" y="2142"/>
                </a:cubicBezTo>
                <a:cubicBezTo>
                  <a:pt x="810" y="2107"/>
                  <a:pt x="961" y="2084"/>
                  <a:pt x="1146" y="2084"/>
                </a:cubicBezTo>
                <a:cubicBezTo>
                  <a:pt x="1331" y="2084"/>
                  <a:pt x="1481" y="2107"/>
                  <a:pt x="1481" y="2142"/>
                </a:cubicBezTo>
                <a:lnTo>
                  <a:pt x="1481" y="2326"/>
                </a:lnTo>
                <a:close/>
                <a:moveTo>
                  <a:pt x="1435" y="2165"/>
                </a:moveTo>
                <a:cubicBezTo>
                  <a:pt x="1377" y="2142"/>
                  <a:pt x="1273" y="2130"/>
                  <a:pt x="1146" y="2130"/>
                </a:cubicBezTo>
                <a:cubicBezTo>
                  <a:pt x="1018" y="2130"/>
                  <a:pt x="914" y="2142"/>
                  <a:pt x="856" y="2165"/>
                </a:cubicBezTo>
                <a:cubicBezTo>
                  <a:pt x="845" y="2165"/>
                  <a:pt x="845" y="2165"/>
                  <a:pt x="856" y="2165"/>
                </a:cubicBezTo>
                <a:cubicBezTo>
                  <a:pt x="914" y="2188"/>
                  <a:pt x="1018" y="2200"/>
                  <a:pt x="1146" y="2200"/>
                </a:cubicBezTo>
                <a:cubicBezTo>
                  <a:pt x="1273" y="2200"/>
                  <a:pt x="1377" y="2188"/>
                  <a:pt x="1435" y="2165"/>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72"/>
          <p:cNvSpPr>
            <a:spLocks noChangeAspect="1" noChangeArrowheads="1"/>
          </p:cNvSpPr>
          <p:nvPr/>
        </p:nvSpPr>
        <p:spPr bwMode="auto">
          <a:xfrm>
            <a:off x="3233325" y="4711340"/>
            <a:ext cx="360323" cy="423316"/>
          </a:xfrm>
          <a:custGeom>
            <a:avLst/>
            <a:gdLst>
              <a:gd name="T0" fmla="*/ 822 w 2524"/>
              <a:gd name="T1" fmla="*/ 938 h 2964"/>
              <a:gd name="T2" fmla="*/ 1262 w 2524"/>
              <a:gd name="T3" fmla="*/ 1378 h 2964"/>
              <a:gd name="T4" fmla="*/ 1609 w 2524"/>
              <a:gd name="T5" fmla="*/ 1019 h 2964"/>
              <a:gd name="T6" fmla="*/ 1725 w 2524"/>
              <a:gd name="T7" fmla="*/ 799 h 2964"/>
              <a:gd name="T8" fmla="*/ 1713 w 2524"/>
              <a:gd name="T9" fmla="*/ 440 h 2964"/>
              <a:gd name="T10" fmla="*/ 1297 w 2524"/>
              <a:gd name="T11" fmla="*/ 0 h 2964"/>
              <a:gd name="T12" fmla="*/ 822 w 2524"/>
              <a:gd name="T13" fmla="*/ 463 h 2964"/>
              <a:gd name="T14" fmla="*/ 799 w 2524"/>
              <a:gd name="T15" fmla="*/ 799 h 2964"/>
              <a:gd name="T16" fmla="*/ 903 w 2524"/>
              <a:gd name="T17" fmla="*/ 1470 h 2964"/>
              <a:gd name="T18" fmla="*/ 1262 w 2524"/>
              <a:gd name="T19" fmla="*/ 2130 h 2964"/>
              <a:gd name="T20" fmla="*/ 972 w 2524"/>
              <a:gd name="T21" fmla="*/ 2165 h 2964"/>
              <a:gd name="T22" fmla="*/ 1551 w 2524"/>
              <a:gd name="T23" fmla="*/ 2165 h 2964"/>
              <a:gd name="T24" fmla="*/ 2442 w 2524"/>
              <a:gd name="T25" fmla="*/ 2061 h 2964"/>
              <a:gd name="T26" fmla="*/ 1621 w 2524"/>
              <a:gd name="T27" fmla="*/ 1470 h 2964"/>
              <a:gd name="T28" fmla="*/ 903 w 2524"/>
              <a:gd name="T29" fmla="*/ 1470 h 2964"/>
              <a:gd name="T30" fmla="*/ 81 w 2524"/>
              <a:gd name="T31" fmla="*/ 2061 h 2964"/>
              <a:gd name="T32" fmla="*/ 428 w 2524"/>
              <a:gd name="T33" fmla="*/ 2639 h 2964"/>
              <a:gd name="T34" fmla="*/ 567 w 2524"/>
              <a:gd name="T35" fmla="*/ 1852 h 2964"/>
              <a:gd name="T36" fmla="*/ 2095 w 2524"/>
              <a:gd name="T37" fmla="*/ 1991 h 2964"/>
              <a:gd name="T38" fmla="*/ 2523 w 2524"/>
              <a:gd name="T39" fmla="*/ 2639 h 2964"/>
              <a:gd name="T40" fmla="*/ 1621 w 2524"/>
              <a:gd name="T41" fmla="*/ 1470 h 2964"/>
              <a:gd name="T42" fmla="*/ 567 w 2524"/>
              <a:gd name="T43" fmla="*/ 1945 h 2964"/>
              <a:gd name="T44" fmla="*/ 521 w 2524"/>
              <a:gd name="T45" fmla="*/ 2916 h 2964"/>
              <a:gd name="T46" fmla="*/ 1956 w 2524"/>
              <a:gd name="T47" fmla="*/ 2963 h 2964"/>
              <a:gd name="T48" fmla="*/ 2003 w 2524"/>
              <a:gd name="T49" fmla="*/ 1991 h 2964"/>
              <a:gd name="T50" fmla="*/ 1597 w 2524"/>
              <a:gd name="T51" fmla="*/ 2766 h 2964"/>
              <a:gd name="T52" fmla="*/ 926 w 2524"/>
              <a:gd name="T53" fmla="*/ 2766 h 2964"/>
              <a:gd name="T54" fmla="*/ 1262 w 2524"/>
              <a:gd name="T55" fmla="*/ 2639 h 2964"/>
              <a:gd name="T56" fmla="*/ 1597 w 2524"/>
              <a:gd name="T57" fmla="*/ 2766 h 2964"/>
              <a:gd name="T58" fmla="*/ 1262 w 2524"/>
              <a:gd name="T59" fmla="*/ 2592 h 2964"/>
              <a:gd name="T60" fmla="*/ 926 w 2524"/>
              <a:gd name="T61" fmla="*/ 2372 h 2964"/>
              <a:gd name="T62" fmla="*/ 1597 w 2524"/>
              <a:gd name="T63" fmla="*/ 2372 h 2964"/>
              <a:gd name="T64" fmla="*/ 1597 w 2524"/>
              <a:gd name="T65" fmla="*/ 2326 h 2964"/>
              <a:gd name="T66" fmla="*/ 926 w 2524"/>
              <a:gd name="T67" fmla="*/ 2326 h 2964"/>
              <a:gd name="T68" fmla="*/ 1262 w 2524"/>
              <a:gd name="T69" fmla="*/ 2084 h 2964"/>
              <a:gd name="T70" fmla="*/ 1597 w 2524"/>
              <a:gd name="T71" fmla="*/ 232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4" h="2964">
                <a:moveTo>
                  <a:pt x="799" y="799"/>
                </a:moveTo>
                <a:cubicBezTo>
                  <a:pt x="822" y="938"/>
                  <a:pt x="822" y="938"/>
                  <a:pt x="822" y="938"/>
                </a:cubicBezTo>
                <a:cubicBezTo>
                  <a:pt x="822" y="984"/>
                  <a:pt x="868" y="1019"/>
                  <a:pt x="915" y="1019"/>
                </a:cubicBezTo>
                <a:cubicBezTo>
                  <a:pt x="961" y="1366"/>
                  <a:pt x="1216" y="1378"/>
                  <a:pt x="1262" y="1378"/>
                </a:cubicBezTo>
                <a:cubicBezTo>
                  <a:pt x="1273" y="1378"/>
                  <a:pt x="1273" y="1378"/>
                  <a:pt x="1273" y="1378"/>
                </a:cubicBezTo>
                <a:cubicBezTo>
                  <a:pt x="1308" y="1378"/>
                  <a:pt x="1563" y="1366"/>
                  <a:pt x="1609" y="1019"/>
                </a:cubicBezTo>
                <a:cubicBezTo>
                  <a:pt x="1656" y="1019"/>
                  <a:pt x="1702" y="984"/>
                  <a:pt x="1702" y="938"/>
                </a:cubicBezTo>
                <a:cubicBezTo>
                  <a:pt x="1725" y="799"/>
                  <a:pt x="1725" y="799"/>
                  <a:pt x="1725" y="799"/>
                </a:cubicBezTo>
                <a:cubicBezTo>
                  <a:pt x="1736" y="764"/>
                  <a:pt x="1713" y="729"/>
                  <a:pt x="1679" y="706"/>
                </a:cubicBezTo>
                <a:cubicBezTo>
                  <a:pt x="1690" y="648"/>
                  <a:pt x="1713" y="544"/>
                  <a:pt x="1713" y="440"/>
                </a:cubicBezTo>
                <a:cubicBezTo>
                  <a:pt x="1702" y="278"/>
                  <a:pt x="1563" y="104"/>
                  <a:pt x="1366" y="93"/>
                </a:cubicBezTo>
                <a:cubicBezTo>
                  <a:pt x="1297" y="0"/>
                  <a:pt x="1297" y="0"/>
                  <a:pt x="1297" y="0"/>
                </a:cubicBezTo>
                <a:cubicBezTo>
                  <a:pt x="810" y="23"/>
                  <a:pt x="822" y="417"/>
                  <a:pt x="822" y="417"/>
                </a:cubicBezTo>
                <a:cubicBezTo>
                  <a:pt x="822" y="463"/>
                  <a:pt x="822" y="463"/>
                  <a:pt x="822" y="463"/>
                </a:cubicBezTo>
                <a:cubicBezTo>
                  <a:pt x="822" y="556"/>
                  <a:pt x="834" y="648"/>
                  <a:pt x="845" y="706"/>
                </a:cubicBezTo>
                <a:cubicBezTo>
                  <a:pt x="810" y="729"/>
                  <a:pt x="799" y="764"/>
                  <a:pt x="799" y="799"/>
                </a:cubicBezTo>
                <a:close/>
                <a:moveTo>
                  <a:pt x="903" y="1470"/>
                </a:moveTo>
                <a:lnTo>
                  <a:pt x="903" y="1470"/>
                </a:lnTo>
                <a:close/>
                <a:moveTo>
                  <a:pt x="1551" y="2165"/>
                </a:moveTo>
                <a:cubicBezTo>
                  <a:pt x="1493" y="2142"/>
                  <a:pt x="1389" y="2130"/>
                  <a:pt x="1262" y="2130"/>
                </a:cubicBezTo>
                <a:cubicBezTo>
                  <a:pt x="1134" y="2130"/>
                  <a:pt x="1030" y="2142"/>
                  <a:pt x="972" y="2165"/>
                </a:cubicBezTo>
                <a:cubicBezTo>
                  <a:pt x="961" y="2165"/>
                  <a:pt x="961" y="2165"/>
                  <a:pt x="972" y="2165"/>
                </a:cubicBezTo>
                <a:cubicBezTo>
                  <a:pt x="1030" y="2188"/>
                  <a:pt x="1134" y="2200"/>
                  <a:pt x="1262" y="2200"/>
                </a:cubicBezTo>
                <a:cubicBezTo>
                  <a:pt x="1389" y="2200"/>
                  <a:pt x="1493" y="2188"/>
                  <a:pt x="1551" y="2165"/>
                </a:cubicBezTo>
                <a:close/>
                <a:moveTo>
                  <a:pt x="2523" y="2639"/>
                </a:moveTo>
                <a:cubicBezTo>
                  <a:pt x="2442" y="2061"/>
                  <a:pt x="2442" y="2061"/>
                  <a:pt x="2442" y="2061"/>
                </a:cubicBezTo>
                <a:cubicBezTo>
                  <a:pt x="2430" y="1933"/>
                  <a:pt x="2349" y="1817"/>
                  <a:pt x="2233" y="1760"/>
                </a:cubicBezTo>
                <a:cubicBezTo>
                  <a:pt x="1621" y="1470"/>
                  <a:pt x="1621" y="1470"/>
                  <a:pt x="1621" y="1470"/>
                </a:cubicBezTo>
                <a:cubicBezTo>
                  <a:pt x="1621" y="1482"/>
                  <a:pt x="1517" y="1586"/>
                  <a:pt x="1262" y="1586"/>
                </a:cubicBezTo>
                <a:cubicBezTo>
                  <a:pt x="1007" y="1586"/>
                  <a:pt x="903" y="1482"/>
                  <a:pt x="903" y="1470"/>
                </a:cubicBezTo>
                <a:cubicBezTo>
                  <a:pt x="289" y="1760"/>
                  <a:pt x="289" y="1760"/>
                  <a:pt x="289" y="1760"/>
                </a:cubicBezTo>
                <a:cubicBezTo>
                  <a:pt x="174" y="1817"/>
                  <a:pt x="93" y="1933"/>
                  <a:pt x="81" y="2061"/>
                </a:cubicBezTo>
                <a:cubicBezTo>
                  <a:pt x="0" y="2639"/>
                  <a:pt x="0" y="2639"/>
                  <a:pt x="0" y="2639"/>
                </a:cubicBezTo>
                <a:cubicBezTo>
                  <a:pt x="428" y="2639"/>
                  <a:pt x="428" y="2639"/>
                  <a:pt x="428" y="2639"/>
                </a:cubicBezTo>
                <a:cubicBezTo>
                  <a:pt x="428" y="1991"/>
                  <a:pt x="428" y="1991"/>
                  <a:pt x="428" y="1991"/>
                </a:cubicBezTo>
                <a:cubicBezTo>
                  <a:pt x="428" y="1910"/>
                  <a:pt x="486" y="1852"/>
                  <a:pt x="567" y="1852"/>
                </a:cubicBezTo>
                <a:cubicBezTo>
                  <a:pt x="1956" y="1852"/>
                  <a:pt x="1956" y="1852"/>
                  <a:pt x="1956" y="1852"/>
                </a:cubicBezTo>
                <a:cubicBezTo>
                  <a:pt x="2038" y="1852"/>
                  <a:pt x="2095" y="1910"/>
                  <a:pt x="2095" y="1991"/>
                </a:cubicBezTo>
                <a:cubicBezTo>
                  <a:pt x="2095" y="2639"/>
                  <a:pt x="2095" y="2639"/>
                  <a:pt x="2095" y="2639"/>
                </a:cubicBezTo>
                <a:lnTo>
                  <a:pt x="2523" y="2639"/>
                </a:lnTo>
                <a:close/>
                <a:moveTo>
                  <a:pt x="1621" y="1470"/>
                </a:moveTo>
                <a:lnTo>
                  <a:pt x="1621" y="1470"/>
                </a:lnTo>
                <a:close/>
                <a:moveTo>
                  <a:pt x="1956" y="1945"/>
                </a:moveTo>
                <a:cubicBezTo>
                  <a:pt x="567" y="1945"/>
                  <a:pt x="567" y="1945"/>
                  <a:pt x="567" y="1945"/>
                </a:cubicBezTo>
                <a:cubicBezTo>
                  <a:pt x="544" y="1945"/>
                  <a:pt x="521" y="1968"/>
                  <a:pt x="521" y="1991"/>
                </a:cubicBezTo>
                <a:cubicBezTo>
                  <a:pt x="521" y="2916"/>
                  <a:pt x="521" y="2916"/>
                  <a:pt x="521" y="2916"/>
                </a:cubicBezTo>
                <a:cubicBezTo>
                  <a:pt x="521" y="2940"/>
                  <a:pt x="544" y="2963"/>
                  <a:pt x="567" y="2963"/>
                </a:cubicBezTo>
                <a:cubicBezTo>
                  <a:pt x="1956" y="2963"/>
                  <a:pt x="1956" y="2963"/>
                  <a:pt x="1956" y="2963"/>
                </a:cubicBezTo>
                <a:cubicBezTo>
                  <a:pt x="1980" y="2963"/>
                  <a:pt x="2003" y="2940"/>
                  <a:pt x="2003" y="2916"/>
                </a:cubicBezTo>
                <a:cubicBezTo>
                  <a:pt x="2003" y="1991"/>
                  <a:pt x="2003" y="1991"/>
                  <a:pt x="2003" y="1991"/>
                </a:cubicBezTo>
                <a:cubicBezTo>
                  <a:pt x="2003" y="1968"/>
                  <a:pt x="1980" y="1945"/>
                  <a:pt x="1956" y="1945"/>
                </a:cubicBezTo>
                <a:close/>
                <a:moveTo>
                  <a:pt x="1597" y="2766"/>
                </a:moveTo>
                <a:cubicBezTo>
                  <a:pt x="1597" y="2801"/>
                  <a:pt x="1447" y="2824"/>
                  <a:pt x="1262" y="2824"/>
                </a:cubicBezTo>
                <a:cubicBezTo>
                  <a:pt x="1077" y="2824"/>
                  <a:pt x="926" y="2801"/>
                  <a:pt x="926" y="2766"/>
                </a:cubicBezTo>
                <a:cubicBezTo>
                  <a:pt x="926" y="2581"/>
                  <a:pt x="926" y="2581"/>
                  <a:pt x="926" y="2581"/>
                </a:cubicBezTo>
                <a:cubicBezTo>
                  <a:pt x="926" y="2616"/>
                  <a:pt x="1077" y="2639"/>
                  <a:pt x="1262" y="2639"/>
                </a:cubicBezTo>
                <a:cubicBezTo>
                  <a:pt x="1447" y="2639"/>
                  <a:pt x="1597" y="2616"/>
                  <a:pt x="1597" y="2581"/>
                </a:cubicBezTo>
                <a:lnTo>
                  <a:pt x="1597" y="2766"/>
                </a:lnTo>
                <a:close/>
                <a:moveTo>
                  <a:pt x="1597" y="2534"/>
                </a:moveTo>
                <a:cubicBezTo>
                  <a:pt x="1597" y="2569"/>
                  <a:pt x="1447" y="2592"/>
                  <a:pt x="1262" y="2592"/>
                </a:cubicBezTo>
                <a:cubicBezTo>
                  <a:pt x="1077" y="2592"/>
                  <a:pt x="926" y="2569"/>
                  <a:pt x="926" y="2534"/>
                </a:cubicBezTo>
                <a:cubicBezTo>
                  <a:pt x="926" y="2372"/>
                  <a:pt x="926" y="2372"/>
                  <a:pt x="926" y="2372"/>
                </a:cubicBezTo>
                <a:cubicBezTo>
                  <a:pt x="926" y="2407"/>
                  <a:pt x="1077" y="2430"/>
                  <a:pt x="1262" y="2430"/>
                </a:cubicBezTo>
                <a:cubicBezTo>
                  <a:pt x="1447" y="2430"/>
                  <a:pt x="1597" y="2407"/>
                  <a:pt x="1597" y="2372"/>
                </a:cubicBezTo>
                <a:lnTo>
                  <a:pt x="1597" y="2534"/>
                </a:lnTo>
                <a:close/>
                <a:moveTo>
                  <a:pt x="1597" y="2326"/>
                </a:moveTo>
                <a:cubicBezTo>
                  <a:pt x="1597" y="2361"/>
                  <a:pt x="1447" y="2384"/>
                  <a:pt x="1262" y="2384"/>
                </a:cubicBezTo>
                <a:cubicBezTo>
                  <a:pt x="1077" y="2384"/>
                  <a:pt x="926" y="2361"/>
                  <a:pt x="926" y="2326"/>
                </a:cubicBezTo>
                <a:cubicBezTo>
                  <a:pt x="926" y="2142"/>
                  <a:pt x="926" y="2142"/>
                  <a:pt x="926" y="2142"/>
                </a:cubicBezTo>
                <a:cubicBezTo>
                  <a:pt x="926" y="2107"/>
                  <a:pt x="1077" y="2084"/>
                  <a:pt x="1262" y="2084"/>
                </a:cubicBezTo>
                <a:cubicBezTo>
                  <a:pt x="1447" y="2084"/>
                  <a:pt x="1597" y="2107"/>
                  <a:pt x="1597" y="2142"/>
                </a:cubicBezTo>
                <a:lnTo>
                  <a:pt x="1597" y="2326"/>
                </a:lnTo>
                <a:close/>
              </a:path>
            </a:pathLst>
          </a:custGeom>
          <a:solidFill>
            <a:srgbClr val="F80000"/>
          </a:solidFill>
          <a:ln>
            <a:noFill/>
          </a:ln>
          <a:effectLst/>
          <a:extLst/>
        </p:spPr>
        <p:txBody>
          <a:bodyPr wrap="none" anchor="ctr"/>
          <a:lstStyle/>
          <a:p>
            <a:endParaRPr lang="en-US" dirty="0"/>
          </a:p>
        </p:txBody>
      </p:sp>
      <p:cxnSp>
        <p:nvCxnSpPr>
          <p:cNvPr id="57" name="직선 화살표 연결선 56"/>
          <p:cNvCxnSpPr>
            <a:stCxn id="44" idx="3"/>
          </p:cNvCxnSpPr>
          <p:nvPr/>
        </p:nvCxnSpPr>
        <p:spPr>
          <a:xfrm>
            <a:off x="3682539" y="2921360"/>
            <a:ext cx="149074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9" name="직선 화살표 연결선 58"/>
          <p:cNvCxnSpPr/>
          <p:nvPr/>
        </p:nvCxnSpPr>
        <p:spPr>
          <a:xfrm>
            <a:off x="3682539" y="3656517"/>
            <a:ext cx="14907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3682539" y="4283515"/>
            <a:ext cx="1490748" cy="47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6" name="직선 화살표 연결선 65"/>
          <p:cNvCxnSpPr/>
          <p:nvPr/>
        </p:nvCxnSpPr>
        <p:spPr>
          <a:xfrm>
            <a:off x="3682539" y="4889343"/>
            <a:ext cx="1490748" cy="11997"/>
          </a:xfrm>
          <a:prstGeom prst="straightConnector1">
            <a:avLst/>
          </a:prstGeom>
          <a:ln w="25400">
            <a:solidFill>
              <a:schemeClr val="bg1"/>
            </a:solidFill>
            <a:tailEnd type="arrow"/>
          </a:ln>
        </p:spPr>
        <p:style>
          <a:lnRef idx="1">
            <a:schemeClr val="dk1"/>
          </a:lnRef>
          <a:fillRef idx="0">
            <a:schemeClr val="dk1"/>
          </a:fillRef>
          <a:effectRef idx="0">
            <a:schemeClr val="dk1"/>
          </a:effectRef>
          <a:fontRef idx="minor">
            <a:schemeClr val="tx1"/>
          </a:fontRef>
        </p:style>
      </p:cxnSp>
      <p:sp>
        <p:nvSpPr>
          <p:cNvPr id="67" name="TextBox 66"/>
          <p:cNvSpPr txBox="1"/>
          <p:nvPr/>
        </p:nvSpPr>
        <p:spPr>
          <a:xfrm>
            <a:off x="2022362" y="2208467"/>
            <a:ext cx="3234027" cy="338554"/>
          </a:xfrm>
          <a:prstGeom prst="rect">
            <a:avLst/>
          </a:prstGeom>
          <a:noFill/>
        </p:spPr>
        <p:txBody>
          <a:bodyPr wrap="none" rtlCol="0">
            <a:spAutoFit/>
          </a:bodyPr>
          <a:lstStyle/>
          <a:p>
            <a:r>
              <a:rPr lang="en-US" altLang="ko-KR" sz="1600" b="1" dirty="0" smtClean="0"/>
              <a:t>User's </a:t>
            </a:r>
            <a:r>
              <a:rPr lang="en-US" altLang="ko-KR" sz="1600" b="1" dirty="0"/>
              <a:t>label </a:t>
            </a:r>
            <a:r>
              <a:rPr lang="en-US" altLang="ko-KR" sz="1600" b="1" dirty="0" smtClean="0"/>
              <a:t>authorization(</a:t>
            </a:r>
            <a:r>
              <a:rPr lang="ko-KR" altLang="en-US" sz="1600" b="1" dirty="0" smtClean="0"/>
              <a:t>인증</a:t>
            </a:r>
            <a:r>
              <a:rPr lang="en-US" altLang="ko-KR" sz="1600" b="1" dirty="0" smtClean="0"/>
              <a:t>)</a:t>
            </a:r>
            <a:endParaRPr lang="ko-KR" altLang="en-US" sz="1600" b="1" dirty="0"/>
          </a:p>
        </p:txBody>
      </p:sp>
      <p:sp>
        <p:nvSpPr>
          <p:cNvPr id="69" name="TextBox 68"/>
          <p:cNvSpPr txBox="1"/>
          <p:nvPr/>
        </p:nvSpPr>
        <p:spPr>
          <a:xfrm>
            <a:off x="3089968" y="2980138"/>
            <a:ext cx="526106" cy="307777"/>
          </a:xfrm>
          <a:prstGeom prst="rect">
            <a:avLst/>
          </a:prstGeom>
          <a:noFill/>
        </p:spPr>
        <p:txBody>
          <a:bodyPr wrap="none" rtlCol="0">
            <a:spAutoFit/>
          </a:bodyPr>
          <a:lstStyle/>
          <a:p>
            <a:r>
              <a:rPr lang="en-US" altLang="ko-KR" sz="1400" dirty="0" smtClean="0"/>
              <a:t>Usr1</a:t>
            </a:r>
            <a:endParaRPr lang="ko-KR" altLang="en-US" sz="1400" dirty="0"/>
          </a:p>
        </p:txBody>
      </p:sp>
      <p:sp>
        <p:nvSpPr>
          <p:cNvPr id="70" name="TextBox 69"/>
          <p:cNvSpPr txBox="1"/>
          <p:nvPr/>
        </p:nvSpPr>
        <p:spPr>
          <a:xfrm>
            <a:off x="3123894" y="3753761"/>
            <a:ext cx="553357" cy="307777"/>
          </a:xfrm>
          <a:prstGeom prst="rect">
            <a:avLst/>
          </a:prstGeom>
          <a:noFill/>
        </p:spPr>
        <p:txBody>
          <a:bodyPr wrap="none" rtlCol="0">
            <a:spAutoFit/>
          </a:bodyPr>
          <a:lstStyle/>
          <a:p>
            <a:r>
              <a:rPr lang="en-US" altLang="ko-KR" sz="1400" dirty="0"/>
              <a:t>U</a:t>
            </a:r>
            <a:r>
              <a:rPr lang="en-US" altLang="ko-KR" sz="1400" dirty="0" smtClean="0"/>
              <a:t>sr2</a:t>
            </a:r>
            <a:endParaRPr lang="ko-KR" altLang="en-US" sz="1400" dirty="0"/>
          </a:p>
        </p:txBody>
      </p:sp>
      <p:sp>
        <p:nvSpPr>
          <p:cNvPr id="71" name="TextBox 70"/>
          <p:cNvSpPr txBox="1"/>
          <p:nvPr/>
        </p:nvSpPr>
        <p:spPr>
          <a:xfrm>
            <a:off x="3083556" y="4365084"/>
            <a:ext cx="553357" cy="307777"/>
          </a:xfrm>
          <a:prstGeom prst="rect">
            <a:avLst/>
          </a:prstGeom>
          <a:noFill/>
        </p:spPr>
        <p:txBody>
          <a:bodyPr wrap="none" rtlCol="0">
            <a:spAutoFit/>
          </a:bodyPr>
          <a:lstStyle/>
          <a:p>
            <a:r>
              <a:rPr lang="en-US" altLang="ko-KR" sz="1400" dirty="0"/>
              <a:t>U</a:t>
            </a:r>
            <a:r>
              <a:rPr lang="en-US" altLang="ko-KR" sz="1400" dirty="0" smtClean="0"/>
              <a:t>sr3</a:t>
            </a:r>
            <a:endParaRPr lang="ko-KR" altLang="en-US" sz="1400" dirty="0"/>
          </a:p>
        </p:txBody>
      </p:sp>
      <p:sp>
        <p:nvSpPr>
          <p:cNvPr id="72" name="TextBox 71"/>
          <p:cNvSpPr txBox="1"/>
          <p:nvPr/>
        </p:nvSpPr>
        <p:spPr>
          <a:xfrm>
            <a:off x="3120018" y="4975019"/>
            <a:ext cx="567784" cy="307777"/>
          </a:xfrm>
          <a:prstGeom prst="rect">
            <a:avLst/>
          </a:prstGeom>
          <a:noFill/>
        </p:spPr>
        <p:txBody>
          <a:bodyPr wrap="none" rtlCol="0">
            <a:spAutoFit/>
          </a:bodyPr>
          <a:lstStyle/>
          <a:p>
            <a:r>
              <a:rPr lang="en-US" altLang="ko-KR" sz="1400" dirty="0"/>
              <a:t>U</a:t>
            </a:r>
            <a:r>
              <a:rPr lang="en-US" altLang="ko-KR" sz="1400" dirty="0" smtClean="0"/>
              <a:t>sr4</a:t>
            </a:r>
            <a:endParaRPr lang="ko-KR" altLang="en-US" sz="1400" dirty="0"/>
          </a:p>
        </p:txBody>
      </p:sp>
      <p:sp>
        <p:nvSpPr>
          <p:cNvPr id="74" name="TextBox 73"/>
          <p:cNvSpPr txBox="1"/>
          <p:nvPr/>
        </p:nvSpPr>
        <p:spPr>
          <a:xfrm>
            <a:off x="3702084" y="2606314"/>
            <a:ext cx="740908" cy="276999"/>
          </a:xfrm>
          <a:prstGeom prst="rect">
            <a:avLst/>
          </a:prstGeom>
          <a:noFill/>
        </p:spPr>
        <p:txBody>
          <a:bodyPr wrap="none" rtlCol="0">
            <a:spAutoFit/>
          </a:bodyPr>
          <a:lstStyle/>
          <a:p>
            <a:r>
              <a:rPr lang="en-US" altLang="ko-KR" sz="1200" dirty="0" smtClean="0"/>
              <a:t>“Secret”</a:t>
            </a:r>
            <a:endParaRPr lang="ko-KR" altLang="en-US" sz="1200" dirty="0"/>
          </a:p>
        </p:txBody>
      </p:sp>
      <p:cxnSp>
        <p:nvCxnSpPr>
          <p:cNvPr id="76" name="직선 화살표 연결선 75"/>
          <p:cNvCxnSpPr>
            <a:endCxn id="9" idx="1"/>
          </p:cNvCxnSpPr>
          <p:nvPr/>
        </p:nvCxnSpPr>
        <p:spPr>
          <a:xfrm>
            <a:off x="6182688" y="2921360"/>
            <a:ext cx="847501" cy="3466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a:endCxn id="8" idx="1"/>
          </p:cNvCxnSpPr>
          <p:nvPr/>
        </p:nvCxnSpPr>
        <p:spPr>
          <a:xfrm>
            <a:off x="6170814" y="2938692"/>
            <a:ext cx="859375" cy="68699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638531" y="3944345"/>
            <a:ext cx="1151213" cy="276999"/>
          </a:xfrm>
          <a:prstGeom prst="rect">
            <a:avLst/>
          </a:prstGeom>
          <a:noFill/>
        </p:spPr>
        <p:txBody>
          <a:bodyPr wrap="none" rtlCol="0">
            <a:spAutoFit/>
          </a:bodyPr>
          <a:lstStyle/>
          <a:p>
            <a:r>
              <a:rPr lang="en-US" altLang="ko-KR" sz="1200" dirty="0" smtClean="0"/>
              <a:t>“Confidential”</a:t>
            </a:r>
            <a:endParaRPr lang="ko-KR" altLang="en-US" sz="1200" dirty="0"/>
          </a:p>
        </p:txBody>
      </p:sp>
      <p:cxnSp>
        <p:nvCxnSpPr>
          <p:cNvPr id="83" name="직선 화살표 연결선 82"/>
          <p:cNvCxnSpPr>
            <a:endCxn id="7" idx="1"/>
          </p:cNvCxnSpPr>
          <p:nvPr/>
        </p:nvCxnSpPr>
        <p:spPr>
          <a:xfrm flipV="1">
            <a:off x="6182688" y="4280719"/>
            <a:ext cx="847499" cy="1507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5" name="직선 화살표 연결선 84"/>
          <p:cNvCxnSpPr>
            <a:endCxn id="8" idx="1"/>
          </p:cNvCxnSpPr>
          <p:nvPr/>
        </p:nvCxnSpPr>
        <p:spPr>
          <a:xfrm flipV="1">
            <a:off x="6170814" y="3625682"/>
            <a:ext cx="859375" cy="6625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직선 화살표 연결선 88"/>
          <p:cNvCxnSpPr>
            <a:endCxn id="6" idx="1"/>
          </p:cNvCxnSpPr>
          <p:nvPr/>
        </p:nvCxnSpPr>
        <p:spPr>
          <a:xfrm>
            <a:off x="6170814" y="2938692"/>
            <a:ext cx="859372" cy="196264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593648" y="4572840"/>
            <a:ext cx="1240981" cy="276999"/>
          </a:xfrm>
          <a:prstGeom prst="rect">
            <a:avLst/>
          </a:prstGeom>
          <a:noFill/>
        </p:spPr>
        <p:txBody>
          <a:bodyPr wrap="none" rtlCol="0">
            <a:spAutoFit/>
          </a:bodyPr>
          <a:lstStyle/>
          <a:p>
            <a:r>
              <a:rPr lang="en-US" altLang="ko-KR" sz="1200" dirty="0" smtClean="0"/>
              <a:t>“</a:t>
            </a:r>
            <a:r>
              <a:rPr lang="en-US" altLang="ko-KR" sz="1200" dirty="0" err="1" smtClean="0"/>
              <a:t>Unclassifided</a:t>
            </a:r>
            <a:r>
              <a:rPr lang="en-US" altLang="ko-KR" sz="1200" dirty="0" smtClean="0"/>
              <a:t>”</a:t>
            </a:r>
            <a:endParaRPr lang="ko-KR" altLang="en-US" sz="1200" dirty="0"/>
          </a:p>
        </p:txBody>
      </p:sp>
      <p:cxnSp>
        <p:nvCxnSpPr>
          <p:cNvPr id="94" name="직선 화살표 연결선 93"/>
          <p:cNvCxnSpPr>
            <a:endCxn id="6" idx="1"/>
          </p:cNvCxnSpPr>
          <p:nvPr/>
        </p:nvCxnSpPr>
        <p:spPr>
          <a:xfrm>
            <a:off x="6170814" y="4889343"/>
            <a:ext cx="859372" cy="11997"/>
          </a:xfrm>
          <a:prstGeom prst="straightConnector1">
            <a:avLst/>
          </a:prstGeom>
          <a:ln w="25400">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104" name="직선 화살표 연결선 103"/>
          <p:cNvCxnSpPr>
            <a:endCxn id="7" idx="1"/>
          </p:cNvCxnSpPr>
          <p:nvPr/>
        </p:nvCxnSpPr>
        <p:spPr>
          <a:xfrm flipV="1">
            <a:off x="6170814" y="4280719"/>
            <a:ext cx="859373" cy="608624"/>
          </a:xfrm>
          <a:prstGeom prst="straightConnector1">
            <a:avLst/>
          </a:prstGeom>
          <a:ln w="25400">
            <a:solidFill>
              <a:schemeClr val="bg1"/>
            </a:solidFill>
            <a:tailEnd type="arrow"/>
          </a:ln>
        </p:spPr>
        <p:style>
          <a:lnRef idx="1">
            <a:schemeClr val="dk1"/>
          </a:lnRef>
          <a:fillRef idx="0">
            <a:schemeClr val="dk1"/>
          </a:fillRef>
          <a:effectRef idx="0">
            <a:schemeClr val="dk1"/>
          </a:effectRef>
          <a:fontRef idx="minor">
            <a:schemeClr val="tx1"/>
          </a:fontRef>
        </p:style>
      </p:cxnSp>
      <p:sp>
        <p:nvSpPr>
          <p:cNvPr id="108" name="TextBox 107"/>
          <p:cNvSpPr txBox="1"/>
          <p:nvPr/>
        </p:nvSpPr>
        <p:spPr>
          <a:xfrm>
            <a:off x="6460170" y="2776315"/>
            <a:ext cx="336952" cy="276999"/>
          </a:xfrm>
          <a:prstGeom prst="rect">
            <a:avLst/>
          </a:prstGeom>
          <a:noFill/>
        </p:spPr>
        <p:txBody>
          <a:bodyPr wrap="none" rtlCol="0">
            <a:spAutoFit/>
          </a:bodyPr>
          <a:lstStyle/>
          <a:p>
            <a:r>
              <a:rPr lang="ko-KR" altLang="en-US" sz="1200" dirty="0" smtClean="0">
                <a:latin typeface="Calibri"/>
                <a:cs typeface="Calibri"/>
              </a:rPr>
              <a:t>⃝</a:t>
            </a:r>
            <a:endParaRPr lang="ko-KR" altLang="en-US" sz="1200" dirty="0"/>
          </a:p>
        </p:txBody>
      </p:sp>
      <p:sp>
        <p:nvSpPr>
          <p:cNvPr id="109" name="TextBox 108"/>
          <p:cNvSpPr txBox="1"/>
          <p:nvPr/>
        </p:nvSpPr>
        <p:spPr>
          <a:xfrm>
            <a:off x="6335765" y="3045420"/>
            <a:ext cx="336952" cy="276999"/>
          </a:xfrm>
          <a:prstGeom prst="rect">
            <a:avLst/>
          </a:prstGeom>
          <a:noFill/>
        </p:spPr>
        <p:txBody>
          <a:bodyPr wrap="none" rtlCol="0">
            <a:spAutoFit/>
          </a:bodyPr>
          <a:lstStyle/>
          <a:p>
            <a:r>
              <a:rPr lang="ko-KR" altLang="en-US" sz="1200" dirty="0" smtClean="0">
                <a:latin typeface="Calibri"/>
                <a:cs typeface="Calibri"/>
              </a:rPr>
              <a:t>⃝</a:t>
            </a:r>
            <a:endParaRPr lang="ko-KR" altLang="en-US" sz="1200" dirty="0"/>
          </a:p>
        </p:txBody>
      </p:sp>
      <p:sp>
        <p:nvSpPr>
          <p:cNvPr id="110" name="TextBox 109"/>
          <p:cNvSpPr txBox="1"/>
          <p:nvPr/>
        </p:nvSpPr>
        <p:spPr>
          <a:xfrm>
            <a:off x="6233008" y="3324293"/>
            <a:ext cx="336952" cy="276999"/>
          </a:xfrm>
          <a:prstGeom prst="rect">
            <a:avLst/>
          </a:prstGeom>
          <a:noFill/>
        </p:spPr>
        <p:txBody>
          <a:bodyPr wrap="none" rtlCol="0">
            <a:spAutoFit/>
          </a:bodyPr>
          <a:lstStyle/>
          <a:p>
            <a:r>
              <a:rPr lang="ko-KR" altLang="en-US" sz="1200" dirty="0" smtClean="0">
                <a:latin typeface="Calibri"/>
                <a:cs typeface="Calibri"/>
              </a:rPr>
              <a:t>⃝</a:t>
            </a:r>
            <a:endParaRPr lang="ko-KR" altLang="en-US" sz="1200" dirty="0"/>
          </a:p>
        </p:txBody>
      </p:sp>
      <p:sp>
        <p:nvSpPr>
          <p:cNvPr id="111" name="직사각형 110"/>
          <p:cNvSpPr/>
          <p:nvPr/>
        </p:nvSpPr>
        <p:spPr>
          <a:xfrm>
            <a:off x="6401426" y="4160469"/>
            <a:ext cx="337899" cy="276999"/>
          </a:xfrm>
          <a:prstGeom prst="rect">
            <a:avLst/>
          </a:prstGeom>
        </p:spPr>
        <p:txBody>
          <a:bodyPr wrap="square">
            <a:spAutoFit/>
          </a:bodyPr>
          <a:lstStyle/>
          <a:p>
            <a:r>
              <a:rPr lang="ko-KR" altLang="en-US" sz="1200" dirty="0">
                <a:latin typeface="Calibri"/>
                <a:cs typeface="Calibri"/>
              </a:rPr>
              <a:t>⃝</a:t>
            </a:r>
            <a:endParaRPr lang="ko-KR" altLang="en-US" sz="1200" dirty="0"/>
          </a:p>
        </p:txBody>
      </p:sp>
      <p:sp>
        <p:nvSpPr>
          <p:cNvPr id="113" name="직사각형 112"/>
          <p:cNvSpPr/>
          <p:nvPr/>
        </p:nvSpPr>
        <p:spPr>
          <a:xfrm>
            <a:off x="6476105" y="4699070"/>
            <a:ext cx="336952" cy="276999"/>
          </a:xfrm>
          <a:prstGeom prst="rect">
            <a:avLst/>
          </a:prstGeom>
        </p:spPr>
        <p:txBody>
          <a:bodyPr wrap="none">
            <a:spAutoFit/>
          </a:bodyPr>
          <a:lstStyle/>
          <a:p>
            <a:r>
              <a:rPr lang="ko-KR" altLang="en-US" sz="1200" dirty="0">
                <a:latin typeface="Calibri"/>
                <a:cs typeface="Calibri"/>
              </a:rPr>
              <a:t>⃝</a:t>
            </a:r>
            <a:endParaRPr lang="ko-KR" altLang="en-US" sz="1200" dirty="0"/>
          </a:p>
        </p:txBody>
      </p:sp>
      <p:sp>
        <p:nvSpPr>
          <p:cNvPr id="114" name="직사각형 113"/>
          <p:cNvSpPr/>
          <p:nvPr/>
        </p:nvSpPr>
        <p:spPr>
          <a:xfrm>
            <a:off x="6396544" y="4492567"/>
            <a:ext cx="264816" cy="276999"/>
          </a:xfrm>
          <a:prstGeom prst="rect">
            <a:avLst/>
          </a:prstGeom>
        </p:spPr>
        <p:txBody>
          <a:bodyPr wrap="none">
            <a:spAutoFit/>
          </a:bodyPr>
          <a:lstStyle/>
          <a:p>
            <a:r>
              <a:rPr lang="en-US" altLang="ko-KR" sz="1200" dirty="0">
                <a:latin typeface="Calibri"/>
                <a:cs typeface="Calibri"/>
              </a:rPr>
              <a:t>X</a:t>
            </a:r>
            <a:endParaRPr lang="ko-KR" altLang="en-US" sz="1200" dirty="0"/>
          </a:p>
        </p:txBody>
      </p:sp>
      <p:sp>
        <p:nvSpPr>
          <p:cNvPr id="115" name="TextBox 114"/>
          <p:cNvSpPr txBox="1"/>
          <p:nvPr/>
        </p:nvSpPr>
        <p:spPr>
          <a:xfrm>
            <a:off x="9522176" y="2702785"/>
            <a:ext cx="2113912" cy="276999"/>
          </a:xfrm>
          <a:prstGeom prst="rect">
            <a:avLst/>
          </a:prstGeom>
          <a:noFill/>
        </p:spPr>
        <p:txBody>
          <a:bodyPr wrap="none" rtlCol="0">
            <a:spAutoFit/>
          </a:bodyPr>
          <a:lstStyle/>
          <a:p>
            <a:r>
              <a:rPr lang="en-US" altLang="ko-KR" sz="1200" dirty="0" smtClean="0"/>
              <a:t>Row level data classification</a:t>
            </a:r>
            <a:endParaRPr lang="ko-KR" altLang="en-US" sz="1200" dirty="0"/>
          </a:p>
        </p:txBody>
      </p:sp>
      <p:cxnSp>
        <p:nvCxnSpPr>
          <p:cNvPr id="117" name="직선 연결선 116"/>
          <p:cNvCxnSpPr>
            <a:stCxn id="9" idx="3"/>
          </p:cNvCxnSpPr>
          <p:nvPr/>
        </p:nvCxnSpPr>
        <p:spPr>
          <a:xfrm>
            <a:off x="9227121" y="2956024"/>
            <a:ext cx="590113" cy="525892"/>
          </a:xfrm>
          <a:prstGeom prst="line">
            <a:avLst/>
          </a:prstGeom>
          <a:ln>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9" name="직사각형 118"/>
          <p:cNvSpPr/>
          <p:nvPr/>
        </p:nvSpPr>
        <p:spPr>
          <a:xfrm>
            <a:off x="9642773" y="3420969"/>
            <a:ext cx="1536128" cy="12189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직사각형 121"/>
          <p:cNvSpPr/>
          <p:nvPr/>
        </p:nvSpPr>
        <p:spPr>
          <a:xfrm>
            <a:off x="9654648" y="3757521"/>
            <a:ext cx="1524253" cy="14392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p:cNvSpPr/>
          <p:nvPr/>
        </p:nvSpPr>
        <p:spPr>
          <a:xfrm>
            <a:off x="9654648" y="4079757"/>
            <a:ext cx="1575463" cy="1415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직사각형 123"/>
          <p:cNvSpPr/>
          <p:nvPr/>
        </p:nvSpPr>
        <p:spPr>
          <a:xfrm>
            <a:off x="9654648" y="4437501"/>
            <a:ext cx="1524253" cy="15053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6" name="직선 연결선 125"/>
          <p:cNvCxnSpPr>
            <a:stCxn id="8" idx="3"/>
          </p:cNvCxnSpPr>
          <p:nvPr/>
        </p:nvCxnSpPr>
        <p:spPr>
          <a:xfrm>
            <a:off x="9227121" y="3625682"/>
            <a:ext cx="590113" cy="216861"/>
          </a:xfrm>
          <a:prstGeom prst="line">
            <a:avLst/>
          </a:prstGeom>
          <a:ln>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7" idx="3"/>
          </p:cNvCxnSpPr>
          <p:nvPr/>
        </p:nvCxnSpPr>
        <p:spPr>
          <a:xfrm flipV="1">
            <a:off x="9227119" y="4155610"/>
            <a:ext cx="546267" cy="125109"/>
          </a:xfrm>
          <a:prstGeom prst="line">
            <a:avLst/>
          </a:prstGeom>
          <a:ln>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a:stCxn id="6" idx="3"/>
          </p:cNvCxnSpPr>
          <p:nvPr/>
        </p:nvCxnSpPr>
        <p:spPr>
          <a:xfrm flipV="1">
            <a:off x="9227118" y="4512766"/>
            <a:ext cx="590116" cy="388574"/>
          </a:xfrm>
          <a:prstGeom prst="line">
            <a:avLst/>
          </a:prstGeom>
          <a:ln>
            <a:solidFill>
              <a:schemeClr val="bg2">
                <a:lumMod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2" name="Freeform 5"/>
          <p:cNvSpPr>
            <a:spLocks noChangeAspect="1" noChangeArrowheads="1"/>
          </p:cNvSpPr>
          <p:nvPr/>
        </p:nvSpPr>
        <p:spPr bwMode="auto">
          <a:xfrm>
            <a:off x="967006" y="4247582"/>
            <a:ext cx="596003" cy="596003"/>
          </a:xfrm>
          <a:custGeom>
            <a:avLst/>
            <a:gdLst>
              <a:gd name="T0" fmla="*/ 1621 w 2964"/>
              <a:gd name="T1" fmla="*/ 1042 h 2964"/>
              <a:gd name="T2" fmla="*/ 1459 w 2964"/>
              <a:gd name="T3" fmla="*/ 915 h 2964"/>
              <a:gd name="T4" fmla="*/ 1517 w 2964"/>
              <a:gd name="T5" fmla="*/ 1111 h 2964"/>
              <a:gd name="T6" fmla="*/ 2777 w 2964"/>
              <a:gd name="T7" fmla="*/ 1794 h 2964"/>
              <a:gd name="T8" fmla="*/ 2893 w 2964"/>
              <a:gd name="T9" fmla="*/ 1760 h 2964"/>
              <a:gd name="T10" fmla="*/ 2731 w 2964"/>
              <a:gd name="T11" fmla="*/ 868 h 2964"/>
              <a:gd name="T12" fmla="*/ 2777 w 2964"/>
              <a:gd name="T13" fmla="*/ 1192 h 2964"/>
              <a:gd name="T14" fmla="*/ 2696 w 2964"/>
              <a:gd name="T15" fmla="*/ 1783 h 2964"/>
              <a:gd name="T16" fmla="*/ 2639 w 2964"/>
              <a:gd name="T17" fmla="*/ 1725 h 2964"/>
              <a:gd name="T18" fmla="*/ 2557 w 2964"/>
              <a:gd name="T19" fmla="*/ 1517 h 2964"/>
              <a:gd name="T20" fmla="*/ 2280 w 2964"/>
              <a:gd name="T21" fmla="*/ 1563 h 2964"/>
              <a:gd name="T22" fmla="*/ 2211 w 2964"/>
              <a:gd name="T23" fmla="*/ 1806 h 2964"/>
              <a:gd name="T24" fmla="*/ 2061 w 2964"/>
              <a:gd name="T25" fmla="*/ 1459 h 2964"/>
              <a:gd name="T26" fmla="*/ 1748 w 2964"/>
              <a:gd name="T27" fmla="*/ 1378 h 2964"/>
              <a:gd name="T28" fmla="*/ 1586 w 2964"/>
              <a:gd name="T29" fmla="*/ 1389 h 2964"/>
              <a:gd name="T30" fmla="*/ 1702 w 2964"/>
              <a:gd name="T31" fmla="*/ 1493 h 2964"/>
              <a:gd name="T32" fmla="*/ 1331 w 2964"/>
              <a:gd name="T33" fmla="*/ 1598 h 2964"/>
              <a:gd name="T34" fmla="*/ 1123 w 2964"/>
              <a:gd name="T35" fmla="*/ 1366 h 2964"/>
              <a:gd name="T36" fmla="*/ 1505 w 2964"/>
              <a:gd name="T37" fmla="*/ 1806 h 2964"/>
              <a:gd name="T38" fmla="*/ 1158 w 2964"/>
              <a:gd name="T39" fmla="*/ 2268 h 2964"/>
              <a:gd name="T40" fmla="*/ 1007 w 2964"/>
              <a:gd name="T41" fmla="*/ 2639 h 2964"/>
              <a:gd name="T42" fmla="*/ 613 w 2964"/>
              <a:gd name="T43" fmla="*/ 2291 h 2964"/>
              <a:gd name="T44" fmla="*/ 509 w 2964"/>
              <a:gd name="T45" fmla="*/ 1922 h 2964"/>
              <a:gd name="T46" fmla="*/ 162 w 2964"/>
              <a:gd name="T47" fmla="*/ 1690 h 2964"/>
              <a:gd name="T48" fmla="*/ 197 w 2964"/>
              <a:gd name="T49" fmla="*/ 1146 h 2964"/>
              <a:gd name="T50" fmla="*/ 301 w 2964"/>
              <a:gd name="T51" fmla="*/ 1054 h 2964"/>
              <a:gd name="T52" fmla="*/ 648 w 2964"/>
              <a:gd name="T53" fmla="*/ 1065 h 2964"/>
              <a:gd name="T54" fmla="*/ 845 w 2964"/>
              <a:gd name="T55" fmla="*/ 1227 h 2964"/>
              <a:gd name="T56" fmla="*/ 1088 w 2964"/>
              <a:gd name="T57" fmla="*/ 1250 h 2964"/>
              <a:gd name="T58" fmla="*/ 1077 w 2964"/>
              <a:gd name="T59" fmla="*/ 1123 h 2964"/>
              <a:gd name="T60" fmla="*/ 1308 w 2964"/>
              <a:gd name="T61" fmla="*/ 1054 h 2964"/>
              <a:gd name="T62" fmla="*/ 1135 w 2964"/>
              <a:gd name="T63" fmla="*/ 891 h 2964"/>
              <a:gd name="T64" fmla="*/ 915 w 2964"/>
              <a:gd name="T65" fmla="*/ 1065 h 2964"/>
              <a:gd name="T66" fmla="*/ 822 w 2964"/>
              <a:gd name="T67" fmla="*/ 880 h 2964"/>
              <a:gd name="T68" fmla="*/ 833 w 2964"/>
              <a:gd name="T69" fmla="*/ 1007 h 2964"/>
              <a:gd name="T70" fmla="*/ 752 w 2964"/>
              <a:gd name="T71" fmla="*/ 1042 h 2964"/>
              <a:gd name="T72" fmla="*/ 706 w 2964"/>
              <a:gd name="T73" fmla="*/ 891 h 2964"/>
              <a:gd name="T74" fmla="*/ 405 w 2964"/>
              <a:gd name="T75" fmla="*/ 972 h 2964"/>
              <a:gd name="T76" fmla="*/ 428 w 2964"/>
              <a:gd name="T77" fmla="*/ 833 h 2964"/>
              <a:gd name="T78" fmla="*/ 625 w 2964"/>
              <a:gd name="T79" fmla="*/ 729 h 2964"/>
              <a:gd name="T80" fmla="*/ 1054 w 2964"/>
              <a:gd name="T81" fmla="*/ 660 h 2964"/>
              <a:gd name="T82" fmla="*/ 938 w 2964"/>
              <a:gd name="T83" fmla="*/ 637 h 2964"/>
              <a:gd name="T84" fmla="*/ 811 w 2964"/>
              <a:gd name="T85" fmla="*/ 579 h 2964"/>
              <a:gd name="T86" fmla="*/ 1239 w 2964"/>
              <a:gd name="T87" fmla="*/ 417 h 2964"/>
              <a:gd name="T88" fmla="*/ 1632 w 2964"/>
              <a:gd name="T89" fmla="*/ 463 h 2964"/>
              <a:gd name="T90" fmla="*/ 2176 w 2964"/>
              <a:gd name="T91" fmla="*/ 278 h 2964"/>
              <a:gd name="T92" fmla="*/ 1482 w 2964"/>
              <a:gd name="T93" fmla="*/ 2963 h 2964"/>
              <a:gd name="T94" fmla="*/ 521 w 2964"/>
              <a:gd name="T95" fmla="*/ 637 h 2964"/>
              <a:gd name="T96" fmla="*/ 648 w 2964"/>
              <a:gd name="T97" fmla="*/ 579 h 2964"/>
              <a:gd name="T98" fmla="*/ 509 w 2964"/>
              <a:gd name="T99" fmla="*/ 660 h 2964"/>
              <a:gd name="T100" fmla="*/ 1285 w 2964"/>
              <a:gd name="T101" fmla="*/ 2546 h 2964"/>
              <a:gd name="T102" fmla="*/ 1297 w 2964"/>
              <a:gd name="T103" fmla="*/ 2361 h 2964"/>
              <a:gd name="T104" fmla="*/ 1436 w 2964"/>
              <a:gd name="T105" fmla="*/ 2372 h 2964"/>
              <a:gd name="T106" fmla="*/ 2557 w 2964"/>
              <a:gd name="T107" fmla="*/ 1829 h 2964"/>
              <a:gd name="T108" fmla="*/ 2650 w 2964"/>
              <a:gd name="T109" fmla="*/ 1899 h 2964"/>
              <a:gd name="T110" fmla="*/ 2720 w 2964"/>
              <a:gd name="T111" fmla="*/ 200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4" h="2964">
                <a:moveTo>
                  <a:pt x="1517" y="1111"/>
                </a:moveTo>
                <a:lnTo>
                  <a:pt x="1586" y="1111"/>
                </a:lnTo>
                <a:cubicBezTo>
                  <a:pt x="1609" y="1111"/>
                  <a:pt x="1621" y="1100"/>
                  <a:pt x="1621" y="1077"/>
                </a:cubicBezTo>
                <a:lnTo>
                  <a:pt x="1621" y="1042"/>
                </a:lnTo>
                <a:cubicBezTo>
                  <a:pt x="1621" y="1030"/>
                  <a:pt x="1621" y="1007"/>
                  <a:pt x="1609" y="996"/>
                </a:cubicBezTo>
                <a:lnTo>
                  <a:pt x="1540" y="903"/>
                </a:lnTo>
                <a:cubicBezTo>
                  <a:pt x="1540" y="891"/>
                  <a:pt x="1517" y="891"/>
                  <a:pt x="1505" y="891"/>
                </a:cubicBezTo>
                <a:lnTo>
                  <a:pt x="1459" y="915"/>
                </a:lnTo>
                <a:cubicBezTo>
                  <a:pt x="1447" y="915"/>
                  <a:pt x="1447" y="938"/>
                  <a:pt x="1447" y="949"/>
                </a:cubicBezTo>
                <a:lnTo>
                  <a:pt x="1482" y="1019"/>
                </a:lnTo>
                <a:lnTo>
                  <a:pt x="1482" y="1077"/>
                </a:lnTo>
                <a:cubicBezTo>
                  <a:pt x="1482" y="1100"/>
                  <a:pt x="1493" y="1111"/>
                  <a:pt x="1517" y="1111"/>
                </a:cubicBezTo>
                <a:close/>
                <a:moveTo>
                  <a:pt x="2812" y="1899"/>
                </a:moveTo>
                <a:cubicBezTo>
                  <a:pt x="2789" y="1899"/>
                  <a:pt x="2777" y="1887"/>
                  <a:pt x="2777" y="1864"/>
                </a:cubicBezTo>
                <a:lnTo>
                  <a:pt x="2777" y="1817"/>
                </a:lnTo>
                <a:lnTo>
                  <a:pt x="2777" y="1794"/>
                </a:lnTo>
                <a:lnTo>
                  <a:pt x="2801" y="1725"/>
                </a:lnTo>
                <a:cubicBezTo>
                  <a:pt x="2812" y="1702"/>
                  <a:pt x="2835" y="1702"/>
                  <a:pt x="2847" y="1713"/>
                </a:cubicBezTo>
                <a:lnTo>
                  <a:pt x="2859" y="1748"/>
                </a:lnTo>
                <a:cubicBezTo>
                  <a:pt x="2870" y="1748"/>
                  <a:pt x="2882" y="1760"/>
                  <a:pt x="2893" y="1760"/>
                </a:cubicBezTo>
                <a:lnTo>
                  <a:pt x="2940" y="1760"/>
                </a:lnTo>
                <a:cubicBezTo>
                  <a:pt x="2951" y="1667"/>
                  <a:pt x="2963" y="1574"/>
                  <a:pt x="2963" y="1482"/>
                </a:cubicBezTo>
                <a:cubicBezTo>
                  <a:pt x="2963" y="1192"/>
                  <a:pt x="2882" y="915"/>
                  <a:pt x="2731" y="683"/>
                </a:cubicBezTo>
                <a:cubicBezTo>
                  <a:pt x="2731" y="868"/>
                  <a:pt x="2731" y="806"/>
                  <a:pt x="2731" y="868"/>
                </a:cubicBezTo>
                <a:lnTo>
                  <a:pt x="2731" y="880"/>
                </a:lnTo>
                <a:lnTo>
                  <a:pt x="2824" y="1100"/>
                </a:lnTo>
                <a:cubicBezTo>
                  <a:pt x="2824" y="1111"/>
                  <a:pt x="2824" y="1111"/>
                  <a:pt x="2812" y="1123"/>
                </a:cubicBezTo>
                <a:lnTo>
                  <a:pt x="2777" y="1192"/>
                </a:lnTo>
                <a:lnTo>
                  <a:pt x="2777" y="1215"/>
                </a:lnTo>
                <a:lnTo>
                  <a:pt x="2777" y="1517"/>
                </a:lnTo>
                <a:lnTo>
                  <a:pt x="2777" y="1540"/>
                </a:lnTo>
                <a:lnTo>
                  <a:pt x="2696" y="1783"/>
                </a:lnTo>
                <a:cubicBezTo>
                  <a:pt x="2685" y="1794"/>
                  <a:pt x="2673" y="1806"/>
                  <a:pt x="2662" y="1806"/>
                </a:cubicBezTo>
                <a:lnTo>
                  <a:pt x="2650" y="1806"/>
                </a:lnTo>
                <a:lnTo>
                  <a:pt x="2639" y="1794"/>
                </a:lnTo>
                <a:lnTo>
                  <a:pt x="2639" y="1725"/>
                </a:lnTo>
                <a:lnTo>
                  <a:pt x="2639" y="1702"/>
                </a:lnTo>
                <a:lnTo>
                  <a:pt x="2592" y="1505"/>
                </a:lnTo>
                <a:cubicBezTo>
                  <a:pt x="2592" y="1493"/>
                  <a:pt x="2581" y="1493"/>
                  <a:pt x="2569" y="1505"/>
                </a:cubicBezTo>
                <a:lnTo>
                  <a:pt x="2557" y="1517"/>
                </a:lnTo>
                <a:lnTo>
                  <a:pt x="2534" y="1517"/>
                </a:lnTo>
                <a:lnTo>
                  <a:pt x="2477" y="1424"/>
                </a:lnTo>
                <a:cubicBezTo>
                  <a:pt x="2465" y="1401"/>
                  <a:pt x="2442" y="1401"/>
                  <a:pt x="2430" y="1413"/>
                </a:cubicBezTo>
                <a:lnTo>
                  <a:pt x="2280" y="1563"/>
                </a:lnTo>
                <a:cubicBezTo>
                  <a:pt x="2268" y="1574"/>
                  <a:pt x="2268" y="1574"/>
                  <a:pt x="2268" y="1586"/>
                </a:cubicBezTo>
                <a:lnTo>
                  <a:pt x="2268" y="1667"/>
                </a:lnTo>
                <a:lnTo>
                  <a:pt x="2223" y="1794"/>
                </a:lnTo>
                <a:lnTo>
                  <a:pt x="2211" y="1806"/>
                </a:lnTo>
                <a:lnTo>
                  <a:pt x="2200" y="1806"/>
                </a:lnTo>
                <a:cubicBezTo>
                  <a:pt x="2188" y="1806"/>
                  <a:pt x="2184" y="1798"/>
                  <a:pt x="2176" y="1794"/>
                </a:cubicBezTo>
                <a:lnTo>
                  <a:pt x="2095" y="1517"/>
                </a:lnTo>
                <a:cubicBezTo>
                  <a:pt x="2084" y="1493"/>
                  <a:pt x="2072" y="1470"/>
                  <a:pt x="2061" y="1459"/>
                </a:cubicBezTo>
                <a:lnTo>
                  <a:pt x="1956" y="1389"/>
                </a:lnTo>
                <a:lnTo>
                  <a:pt x="1933" y="1389"/>
                </a:lnTo>
                <a:lnTo>
                  <a:pt x="1771" y="1389"/>
                </a:lnTo>
                <a:cubicBezTo>
                  <a:pt x="1760" y="1389"/>
                  <a:pt x="1760" y="1389"/>
                  <a:pt x="1748" y="1378"/>
                </a:cubicBezTo>
                <a:lnTo>
                  <a:pt x="1713" y="1343"/>
                </a:lnTo>
                <a:lnTo>
                  <a:pt x="1586" y="1343"/>
                </a:lnTo>
                <a:cubicBezTo>
                  <a:pt x="1563" y="1343"/>
                  <a:pt x="1551" y="1366"/>
                  <a:pt x="1563" y="1378"/>
                </a:cubicBezTo>
                <a:cubicBezTo>
                  <a:pt x="1574" y="1389"/>
                  <a:pt x="1574" y="1389"/>
                  <a:pt x="1586" y="1389"/>
                </a:cubicBezTo>
                <a:lnTo>
                  <a:pt x="1644" y="1389"/>
                </a:lnTo>
                <a:cubicBezTo>
                  <a:pt x="1656" y="1389"/>
                  <a:pt x="1667" y="1401"/>
                  <a:pt x="1679" y="1401"/>
                </a:cubicBezTo>
                <a:lnTo>
                  <a:pt x="1702" y="1459"/>
                </a:lnTo>
                <a:cubicBezTo>
                  <a:pt x="1713" y="1470"/>
                  <a:pt x="1702" y="1481"/>
                  <a:pt x="1702" y="1493"/>
                </a:cubicBezTo>
                <a:lnTo>
                  <a:pt x="1540" y="1656"/>
                </a:lnTo>
                <a:cubicBezTo>
                  <a:pt x="1528" y="1667"/>
                  <a:pt x="1524" y="1663"/>
                  <a:pt x="1517" y="1667"/>
                </a:cubicBezTo>
                <a:lnTo>
                  <a:pt x="1366" y="1632"/>
                </a:lnTo>
                <a:cubicBezTo>
                  <a:pt x="1354" y="1621"/>
                  <a:pt x="1343" y="1609"/>
                  <a:pt x="1331" y="1598"/>
                </a:cubicBezTo>
                <a:lnTo>
                  <a:pt x="1215" y="1354"/>
                </a:lnTo>
                <a:cubicBezTo>
                  <a:pt x="1204" y="1354"/>
                  <a:pt x="1192" y="1343"/>
                  <a:pt x="1181" y="1343"/>
                </a:cubicBezTo>
                <a:lnTo>
                  <a:pt x="1146" y="1343"/>
                </a:lnTo>
                <a:cubicBezTo>
                  <a:pt x="1123" y="1343"/>
                  <a:pt x="1123" y="1354"/>
                  <a:pt x="1123" y="1366"/>
                </a:cubicBezTo>
                <a:lnTo>
                  <a:pt x="1274" y="1667"/>
                </a:lnTo>
                <a:cubicBezTo>
                  <a:pt x="1285" y="1702"/>
                  <a:pt x="1320" y="1713"/>
                  <a:pt x="1343" y="1725"/>
                </a:cubicBezTo>
                <a:lnTo>
                  <a:pt x="1470" y="1748"/>
                </a:lnTo>
                <a:cubicBezTo>
                  <a:pt x="1505" y="1760"/>
                  <a:pt x="1517" y="1783"/>
                  <a:pt x="1505" y="1806"/>
                </a:cubicBezTo>
                <a:cubicBezTo>
                  <a:pt x="1447" y="1922"/>
                  <a:pt x="1466" y="1883"/>
                  <a:pt x="1447" y="1922"/>
                </a:cubicBezTo>
                <a:lnTo>
                  <a:pt x="1413" y="1956"/>
                </a:lnTo>
                <a:lnTo>
                  <a:pt x="1250" y="2084"/>
                </a:lnTo>
                <a:lnTo>
                  <a:pt x="1158" y="2268"/>
                </a:lnTo>
                <a:cubicBezTo>
                  <a:pt x="1158" y="2465"/>
                  <a:pt x="1158" y="2400"/>
                  <a:pt x="1158" y="2465"/>
                </a:cubicBezTo>
                <a:cubicBezTo>
                  <a:pt x="1158" y="2488"/>
                  <a:pt x="1146" y="2511"/>
                  <a:pt x="1146" y="2523"/>
                </a:cubicBezTo>
                <a:lnTo>
                  <a:pt x="1100" y="2592"/>
                </a:lnTo>
                <a:cubicBezTo>
                  <a:pt x="1077" y="2627"/>
                  <a:pt x="1042" y="2639"/>
                  <a:pt x="1007" y="2639"/>
                </a:cubicBezTo>
                <a:lnTo>
                  <a:pt x="926" y="2639"/>
                </a:lnTo>
                <a:cubicBezTo>
                  <a:pt x="891" y="2639"/>
                  <a:pt x="868" y="2627"/>
                  <a:pt x="845" y="2604"/>
                </a:cubicBezTo>
                <a:lnTo>
                  <a:pt x="613" y="2338"/>
                </a:lnTo>
                <a:cubicBezTo>
                  <a:pt x="602" y="2326"/>
                  <a:pt x="602" y="2303"/>
                  <a:pt x="613" y="2291"/>
                </a:cubicBezTo>
                <a:lnTo>
                  <a:pt x="637" y="2200"/>
                </a:lnTo>
                <a:cubicBezTo>
                  <a:pt x="648" y="2188"/>
                  <a:pt x="648" y="2165"/>
                  <a:pt x="637" y="2165"/>
                </a:cubicBezTo>
                <a:lnTo>
                  <a:pt x="521" y="1968"/>
                </a:lnTo>
                <a:cubicBezTo>
                  <a:pt x="509" y="1956"/>
                  <a:pt x="509" y="1933"/>
                  <a:pt x="509" y="1922"/>
                </a:cubicBezTo>
                <a:cubicBezTo>
                  <a:pt x="509" y="1841"/>
                  <a:pt x="509" y="1868"/>
                  <a:pt x="509" y="1841"/>
                </a:cubicBezTo>
                <a:cubicBezTo>
                  <a:pt x="509" y="1817"/>
                  <a:pt x="498" y="1806"/>
                  <a:pt x="475" y="1806"/>
                </a:cubicBezTo>
                <a:lnTo>
                  <a:pt x="255" y="1771"/>
                </a:lnTo>
                <a:cubicBezTo>
                  <a:pt x="209" y="1760"/>
                  <a:pt x="174" y="1737"/>
                  <a:pt x="162" y="1690"/>
                </a:cubicBezTo>
                <a:lnTo>
                  <a:pt x="104" y="1470"/>
                </a:lnTo>
                <a:cubicBezTo>
                  <a:pt x="93" y="1447"/>
                  <a:pt x="93" y="1424"/>
                  <a:pt x="104" y="1401"/>
                </a:cubicBezTo>
                <a:cubicBezTo>
                  <a:pt x="185" y="1169"/>
                  <a:pt x="158" y="1246"/>
                  <a:pt x="185" y="1169"/>
                </a:cubicBezTo>
                <a:cubicBezTo>
                  <a:pt x="189" y="1161"/>
                  <a:pt x="185" y="1158"/>
                  <a:pt x="197" y="1146"/>
                </a:cubicBezTo>
                <a:lnTo>
                  <a:pt x="266" y="1123"/>
                </a:lnTo>
                <a:cubicBezTo>
                  <a:pt x="266" y="1111"/>
                  <a:pt x="274" y="1107"/>
                  <a:pt x="278" y="1100"/>
                </a:cubicBezTo>
                <a:lnTo>
                  <a:pt x="278" y="1088"/>
                </a:lnTo>
                <a:cubicBezTo>
                  <a:pt x="278" y="1077"/>
                  <a:pt x="289" y="1065"/>
                  <a:pt x="301" y="1054"/>
                </a:cubicBezTo>
                <a:lnTo>
                  <a:pt x="347" y="1030"/>
                </a:lnTo>
                <a:cubicBezTo>
                  <a:pt x="359" y="1019"/>
                  <a:pt x="382" y="1019"/>
                  <a:pt x="394" y="1019"/>
                </a:cubicBezTo>
                <a:lnTo>
                  <a:pt x="602" y="1019"/>
                </a:lnTo>
                <a:cubicBezTo>
                  <a:pt x="625" y="1019"/>
                  <a:pt x="648" y="1042"/>
                  <a:pt x="648" y="1065"/>
                </a:cubicBezTo>
                <a:lnTo>
                  <a:pt x="648" y="1123"/>
                </a:lnTo>
                <a:cubicBezTo>
                  <a:pt x="648" y="1146"/>
                  <a:pt x="660" y="1169"/>
                  <a:pt x="683" y="1169"/>
                </a:cubicBezTo>
                <a:lnTo>
                  <a:pt x="811" y="1239"/>
                </a:lnTo>
                <a:cubicBezTo>
                  <a:pt x="822" y="1239"/>
                  <a:pt x="845" y="1239"/>
                  <a:pt x="845" y="1227"/>
                </a:cubicBezTo>
                <a:cubicBezTo>
                  <a:pt x="857" y="1192"/>
                  <a:pt x="853" y="1203"/>
                  <a:pt x="857" y="1192"/>
                </a:cubicBezTo>
                <a:cubicBezTo>
                  <a:pt x="868" y="1169"/>
                  <a:pt x="891" y="1169"/>
                  <a:pt x="915" y="1181"/>
                </a:cubicBezTo>
                <a:cubicBezTo>
                  <a:pt x="1042" y="1239"/>
                  <a:pt x="999" y="1219"/>
                  <a:pt x="1042" y="1239"/>
                </a:cubicBezTo>
                <a:cubicBezTo>
                  <a:pt x="1054" y="1250"/>
                  <a:pt x="1077" y="1250"/>
                  <a:pt x="1088" y="1250"/>
                </a:cubicBezTo>
                <a:lnTo>
                  <a:pt x="1111" y="1250"/>
                </a:lnTo>
                <a:lnTo>
                  <a:pt x="1158" y="1227"/>
                </a:lnTo>
                <a:cubicBezTo>
                  <a:pt x="1181" y="1215"/>
                  <a:pt x="1181" y="1192"/>
                  <a:pt x="1158" y="1169"/>
                </a:cubicBezTo>
                <a:lnTo>
                  <a:pt x="1077" y="1123"/>
                </a:lnTo>
                <a:cubicBezTo>
                  <a:pt x="1065" y="1111"/>
                  <a:pt x="1069" y="1107"/>
                  <a:pt x="1065" y="1100"/>
                </a:cubicBezTo>
                <a:lnTo>
                  <a:pt x="1065" y="1042"/>
                </a:lnTo>
                <a:cubicBezTo>
                  <a:pt x="1065" y="1030"/>
                  <a:pt x="1077" y="1019"/>
                  <a:pt x="1088" y="1019"/>
                </a:cubicBezTo>
                <a:lnTo>
                  <a:pt x="1308" y="1054"/>
                </a:lnTo>
                <a:cubicBezTo>
                  <a:pt x="1331" y="1065"/>
                  <a:pt x="1343" y="1054"/>
                  <a:pt x="1343" y="1030"/>
                </a:cubicBezTo>
                <a:lnTo>
                  <a:pt x="1343" y="984"/>
                </a:lnTo>
                <a:cubicBezTo>
                  <a:pt x="1343" y="972"/>
                  <a:pt x="1343" y="972"/>
                  <a:pt x="1331" y="972"/>
                </a:cubicBezTo>
                <a:lnTo>
                  <a:pt x="1135" y="891"/>
                </a:lnTo>
                <a:cubicBezTo>
                  <a:pt x="1123" y="880"/>
                  <a:pt x="1100" y="891"/>
                  <a:pt x="1100" y="903"/>
                </a:cubicBezTo>
                <a:lnTo>
                  <a:pt x="984" y="1054"/>
                </a:lnTo>
                <a:cubicBezTo>
                  <a:pt x="972" y="1065"/>
                  <a:pt x="972" y="1065"/>
                  <a:pt x="961" y="1065"/>
                </a:cubicBezTo>
                <a:cubicBezTo>
                  <a:pt x="915" y="1065"/>
                  <a:pt x="930" y="1065"/>
                  <a:pt x="915" y="1065"/>
                </a:cubicBezTo>
                <a:cubicBezTo>
                  <a:pt x="891" y="1065"/>
                  <a:pt x="880" y="1054"/>
                  <a:pt x="880" y="1030"/>
                </a:cubicBezTo>
                <a:lnTo>
                  <a:pt x="880" y="972"/>
                </a:lnTo>
                <a:lnTo>
                  <a:pt x="833" y="891"/>
                </a:lnTo>
                <a:cubicBezTo>
                  <a:pt x="833" y="880"/>
                  <a:pt x="833" y="880"/>
                  <a:pt x="822" y="880"/>
                </a:cubicBezTo>
                <a:lnTo>
                  <a:pt x="811" y="880"/>
                </a:lnTo>
                <a:cubicBezTo>
                  <a:pt x="799" y="880"/>
                  <a:pt x="787" y="891"/>
                  <a:pt x="799" y="903"/>
                </a:cubicBezTo>
                <a:lnTo>
                  <a:pt x="833" y="972"/>
                </a:lnTo>
                <a:lnTo>
                  <a:pt x="833" y="1007"/>
                </a:lnTo>
                <a:lnTo>
                  <a:pt x="833" y="1019"/>
                </a:lnTo>
                <a:lnTo>
                  <a:pt x="799" y="1054"/>
                </a:lnTo>
                <a:cubicBezTo>
                  <a:pt x="787" y="1065"/>
                  <a:pt x="787" y="1065"/>
                  <a:pt x="776" y="1054"/>
                </a:cubicBezTo>
                <a:lnTo>
                  <a:pt x="752" y="1042"/>
                </a:lnTo>
                <a:lnTo>
                  <a:pt x="752" y="1019"/>
                </a:lnTo>
                <a:lnTo>
                  <a:pt x="776" y="1007"/>
                </a:lnTo>
                <a:cubicBezTo>
                  <a:pt x="787" y="996"/>
                  <a:pt x="787" y="996"/>
                  <a:pt x="776" y="984"/>
                </a:cubicBezTo>
                <a:lnTo>
                  <a:pt x="706" y="891"/>
                </a:lnTo>
                <a:cubicBezTo>
                  <a:pt x="695" y="880"/>
                  <a:pt x="691" y="883"/>
                  <a:pt x="683" y="880"/>
                </a:cubicBezTo>
                <a:lnTo>
                  <a:pt x="602" y="880"/>
                </a:lnTo>
                <a:lnTo>
                  <a:pt x="428" y="972"/>
                </a:lnTo>
                <a:lnTo>
                  <a:pt x="405" y="972"/>
                </a:lnTo>
                <a:lnTo>
                  <a:pt x="347" y="938"/>
                </a:lnTo>
                <a:cubicBezTo>
                  <a:pt x="336" y="926"/>
                  <a:pt x="340" y="922"/>
                  <a:pt x="336" y="915"/>
                </a:cubicBezTo>
                <a:lnTo>
                  <a:pt x="417" y="833"/>
                </a:lnTo>
                <a:lnTo>
                  <a:pt x="428" y="833"/>
                </a:lnTo>
                <a:lnTo>
                  <a:pt x="498" y="833"/>
                </a:lnTo>
                <a:cubicBezTo>
                  <a:pt x="509" y="833"/>
                  <a:pt x="509" y="833"/>
                  <a:pt x="521" y="822"/>
                </a:cubicBezTo>
                <a:lnTo>
                  <a:pt x="579" y="764"/>
                </a:lnTo>
                <a:cubicBezTo>
                  <a:pt x="590" y="752"/>
                  <a:pt x="613" y="741"/>
                  <a:pt x="625" y="729"/>
                </a:cubicBezTo>
                <a:lnTo>
                  <a:pt x="787" y="695"/>
                </a:lnTo>
                <a:cubicBezTo>
                  <a:pt x="1007" y="695"/>
                  <a:pt x="933" y="695"/>
                  <a:pt x="1007" y="695"/>
                </a:cubicBezTo>
                <a:cubicBezTo>
                  <a:pt x="1019" y="695"/>
                  <a:pt x="1019" y="695"/>
                  <a:pt x="1030" y="683"/>
                </a:cubicBezTo>
                <a:lnTo>
                  <a:pt x="1054" y="660"/>
                </a:lnTo>
                <a:cubicBezTo>
                  <a:pt x="1065" y="648"/>
                  <a:pt x="1065" y="648"/>
                  <a:pt x="1065" y="637"/>
                </a:cubicBezTo>
                <a:lnTo>
                  <a:pt x="1065" y="579"/>
                </a:lnTo>
                <a:cubicBezTo>
                  <a:pt x="1065" y="556"/>
                  <a:pt x="1030" y="544"/>
                  <a:pt x="1019" y="556"/>
                </a:cubicBezTo>
                <a:lnTo>
                  <a:pt x="938" y="637"/>
                </a:lnTo>
                <a:cubicBezTo>
                  <a:pt x="926" y="648"/>
                  <a:pt x="926" y="648"/>
                  <a:pt x="915" y="648"/>
                </a:cubicBezTo>
                <a:lnTo>
                  <a:pt x="891" y="648"/>
                </a:lnTo>
                <a:lnTo>
                  <a:pt x="880" y="648"/>
                </a:lnTo>
                <a:lnTo>
                  <a:pt x="811" y="579"/>
                </a:lnTo>
                <a:cubicBezTo>
                  <a:pt x="799" y="567"/>
                  <a:pt x="799" y="544"/>
                  <a:pt x="822" y="533"/>
                </a:cubicBezTo>
                <a:cubicBezTo>
                  <a:pt x="1007" y="417"/>
                  <a:pt x="945" y="456"/>
                  <a:pt x="1007" y="417"/>
                </a:cubicBezTo>
                <a:lnTo>
                  <a:pt x="1030" y="417"/>
                </a:lnTo>
                <a:lnTo>
                  <a:pt x="1239" y="417"/>
                </a:lnTo>
                <a:lnTo>
                  <a:pt x="1262" y="417"/>
                </a:lnTo>
                <a:lnTo>
                  <a:pt x="1331" y="463"/>
                </a:lnTo>
                <a:lnTo>
                  <a:pt x="1354" y="463"/>
                </a:lnTo>
                <a:lnTo>
                  <a:pt x="1632" y="463"/>
                </a:lnTo>
                <a:cubicBezTo>
                  <a:pt x="1656" y="463"/>
                  <a:pt x="1679" y="452"/>
                  <a:pt x="1690" y="452"/>
                </a:cubicBezTo>
                <a:lnTo>
                  <a:pt x="1980" y="243"/>
                </a:lnTo>
                <a:cubicBezTo>
                  <a:pt x="1991" y="231"/>
                  <a:pt x="1991" y="231"/>
                  <a:pt x="2003" y="231"/>
                </a:cubicBezTo>
                <a:cubicBezTo>
                  <a:pt x="2176" y="278"/>
                  <a:pt x="2118" y="262"/>
                  <a:pt x="2176" y="278"/>
                </a:cubicBezTo>
                <a:lnTo>
                  <a:pt x="2291" y="243"/>
                </a:lnTo>
                <a:cubicBezTo>
                  <a:pt x="2061" y="93"/>
                  <a:pt x="1783" y="0"/>
                  <a:pt x="1482" y="0"/>
                </a:cubicBezTo>
                <a:cubicBezTo>
                  <a:pt x="660" y="0"/>
                  <a:pt x="0" y="660"/>
                  <a:pt x="0" y="1482"/>
                </a:cubicBezTo>
                <a:cubicBezTo>
                  <a:pt x="0" y="2303"/>
                  <a:pt x="660" y="2963"/>
                  <a:pt x="1482" y="2963"/>
                </a:cubicBezTo>
                <a:cubicBezTo>
                  <a:pt x="2153" y="2963"/>
                  <a:pt x="2720" y="2511"/>
                  <a:pt x="2905" y="1899"/>
                </a:cubicBezTo>
                <a:lnTo>
                  <a:pt x="2812" y="1899"/>
                </a:lnTo>
                <a:close/>
                <a:moveTo>
                  <a:pt x="509" y="660"/>
                </a:moveTo>
                <a:cubicBezTo>
                  <a:pt x="509" y="648"/>
                  <a:pt x="509" y="648"/>
                  <a:pt x="521" y="637"/>
                </a:cubicBezTo>
                <a:lnTo>
                  <a:pt x="590" y="567"/>
                </a:lnTo>
                <a:cubicBezTo>
                  <a:pt x="602" y="556"/>
                  <a:pt x="602" y="556"/>
                  <a:pt x="613" y="556"/>
                </a:cubicBezTo>
                <a:lnTo>
                  <a:pt x="625" y="556"/>
                </a:lnTo>
                <a:cubicBezTo>
                  <a:pt x="637" y="556"/>
                  <a:pt x="648" y="567"/>
                  <a:pt x="648" y="579"/>
                </a:cubicBezTo>
                <a:lnTo>
                  <a:pt x="648" y="660"/>
                </a:lnTo>
                <a:cubicBezTo>
                  <a:pt x="648" y="683"/>
                  <a:pt x="637" y="695"/>
                  <a:pt x="613" y="695"/>
                </a:cubicBezTo>
                <a:lnTo>
                  <a:pt x="544" y="695"/>
                </a:lnTo>
                <a:cubicBezTo>
                  <a:pt x="521" y="695"/>
                  <a:pt x="509" y="683"/>
                  <a:pt x="509" y="660"/>
                </a:cubicBezTo>
                <a:close/>
                <a:moveTo>
                  <a:pt x="1436" y="2372"/>
                </a:moveTo>
                <a:lnTo>
                  <a:pt x="1354" y="2534"/>
                </a:lnTo>
                <a:cubicBezTo>
                  <a:pt x="1346" y="2538"/>
                  <a:pt x="1343" y="2546"/>
                  <a:pt x="1331" y="2546"/>
                </a:cubicBezTo>
                <a:lnTo>
                  <a:pt x="1285" y="2546"/>
                </a:lnTo>
                <a:cubicBezTo>
                  <a:pt x="1274" y="2546"/>
                  <a:pt x="1250" y="2534"/>
                  <a:pt x="1250" y="2511"/>
                </a:cubicBezTo>
                <a:lnTo>
                  <a:pt x="1250" y="2430"/>
                </a:lnTo>
                <a:cubicBezTo>
                  <a:pt x="1250" y="2418"/>
                  <a:pt x="1262" y="2407"/>
                  <a:pt x="1262" y="2396"/>
                </a:cubicBezTo>
                <a:lnTo>
                  <a:pt x="1297" y="2361"/>
                </a:lnTo>
                <a:lnTo>
                  <a:pt x="1366" y="2303"/>
                </a:lnTo>
                <a:cubicBezTo>
                  <a:pt x="1378" y="2280"/>
                  <a:pt x="1401" y="2291"/>
                  <a:pt x="1413" y="2303"/>
                </a:cubicBezTo>
                <a:lnTo>
                  <a:pt x="1436" y="2349"/>
                </a:lnTo>
                <a:lnTo>
                  <a:pt x="1436" y="2372"/>
                </a:lnTo>
                <a:close/>
                <a:moveTo>
                  <a:pt x="2720" y="2003"/>
                </a:moveTo>
                <a:lnTo>
                  <a:pt x="2696" y="2061"/>
                </a:lnTo>
                <a:cubicBezTo>
                  <a:pt x="2696" y="2072"/>
                  <a:pt x="2673" y="2072"/>
                  <a:pt x="2673" y="2061"/>
                </a:cubicBezTo>
                <a:cubicBezTo>
                  <a:pt x="2557" y="1829"/>
                  <a:pt x="2596" y="1906"/>
                  <a:pt x="2557" y="1829"/>
                </a:cubicBezTo>
                <a:cubicBezTo>
                  <a:pt x="2557" y="1817"/>
                  <a:pt x="2557" y="1806"/>
                  <a:pt x="2581" y="1806"/>
                </a:cubicBezTo>
                <a:cubicBezTo>
                  <a:pt x="2592" y="1806"/>
                  <a:pt x="2592" y="1806"/>
                  <a:pt x="2604" y="1817"/>
                </a:cubicBezTo>
                <a:cubicBezTo>
                  <a:pt x="2627" y="1887"/>
                  <a:pt x="2620" y="1863"/>
                  <a:pt x="2627" y="1887"/>
                </a:cubicBezTo>
                <a:cubicBezTo>
                  <a:pt x="2639" y="1899"/>
                  <a:pt x="2639" y="1899"/>
                  <a:pt x="2650" y="1899"/>
                </a:cubicBezTo>
                <a:lnTo>
                  <a:pt x="2662" y="1899"/>
                </a:lnTo>
                <a:cubicBezTo>
                  <a:pt x="2673" y="1899"/>
                  <a:pt x="2685" y="1910"/>
                  <a:pt x="2696" y="1910"/>
                </a:cubicBezTo>
                <a:lnTo>
                  <a:pt x="2720" y="1980"/>
                </a:lnTo>
                <a:cubicBezTo>
                  <a:pt x="2731" y="1991"/>
                  <a:pt x="2731" y="1991"/>
                  <a:pt x="2720" y="2003"/>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143" name="Picture Placeholder 11">
            <a:extLst>
              <a:ext uri="{FF2B5EF4-FFF2-40B4-BE49-F238E27FC236}">
                <a16:creationId xmlns:a16="http://schemas.microsoft.com/office/drawing/2014/main" id="{6F2A1EA7-DC66-C248-A55D-5CCD1DACB460}"/>
              </a:ext>
            </a:extLst>
          </p:cNvPr>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bwMode="gray">
          <a:xfrm>
            <a:off x="742657" y="2539953"/>
            <a:ext cx="1044703" cy="1046073"/>
          </a:xfrm>
          <a:prstGeom prst="rect">
            <a:avLst/>
          </a:prstGeom>
          <a:noFill/>
        </p:spPr>
      </p:pic>
      <p:sp>
        <p:nvSpPr>
          <p:cNvPr id="144" name="TextBox 143"/>
          <p:cNvSpPr txBox="1"/>
          <p:nvPr/>
        </p:nvSpPr>
        <p:spPr>
          <a:xfrm>
            <a:off x="570388" y="4849089"/>
            <a:ext cx="1487908" cy="369332"/>
          </a:xfrm>
          <a:prstGeom prst="rect">
            <a:avLst/>
          </a:prstGeom>
          <a:noFill/>
        </p:spPr>
        <p:txBody>
          <a:bodyPr wrap="none" rtlCol="0">
            <a:spAutoFit/>
          </a:bodyPr>
          <a:lstStyle/>
          <a:p>
            <a:r>
              <a:rPr lang="en-US" altLang="ko-KR" dirty="0" smtClean="0"/>
              <a:t>Application2</a:t>
            </a:r>
            <a:endParaRPr lang="ko-KR" altLang="en-US" dirty="0"/>
          </a:p>
        </p:txBody>
      </p:sp>
      <p:sp>
        <p:nvSpPr>
          <p:cNvPr id="145" name="TextBox 144"/>
          <p:cNvSpPr txBox="1"/>
          <p:nvPr/>
        </p:nvSpPr>
        <p:spPr>
          <a:xfrm>
            <a:off x="604052" y="3451169"/>
            <a:ext cx="1454244" cy="369332"/>
          </a:xfrm>
          <a:prstGeom prst="rect">
            <a:avLst/>
          </a:prstGeom>
          <a:noFill/>
        </p:spPr>
        <p:txBody>
          <a:bodyPr wrap="none" rtlCol="0">
            <a:spAutoFit/>
          </a:bodyPr>
          <a:lstStyle/>
          <a:p>
            <a:r>
              <a:rPr lang="en-US" altLang="ko-KR" dirty="0" smtClean="0"/>
              <a:t>Application1</a:t>
            </a:r>
            <a:endParaRPr lang="ko-KR" altLang="en-US" dirty="0"/>
          </a:p>
        </p:txBody>
      </p:sp>
      <p:sp>
        <p:nvSpPr>
          <p:cNvPr id="148" name="오른쪽 화살표 147"/>
          <p:cNvSpPr/>
          <p:nvPr/>
        </p:nvSpPr>
        <p:spPr>
          <a:xfrm>
            <a:off x="2054432" y="3829483"/>
            <a:ext cx="887054" cy="3398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725853" y="2201399"/>
            <a:ext cx="3098220" cy="338554"/>
          </a:xfrm>
          <a:prstGeom prst="rect">
            <a:avLst/>
          </a:prstGeom>
        </p:spPr>
        <p:txBody>
          <a:bodyPr wrap="none">
            <a:spAutoFit/>
          </a:bodyPr>
          <a:lstStyle/>
          <a:p>
            <a:r>
              <a:rPr lang="en-US" altLang="ko-KR" sz="1600" b="1" dirty="0" smtClean="0"/>
              <a:t>Data </a:t>
            </a:r>
            <a:r>
              <a:rPr lang="en-US" altLang="ko-KR" sz="1600" b="1" dirty="0"/>
              <a:t>label authorization(</a:t>
            </a:r>
            <a:r>
              <a:rPr lang="ko-KR" altLang="en-US" sz="1600" b="1" dirty="0"/>
              <a:t>인증</a:t>
            </a:r>
            <a:r>
              <a:rPr lang="en-US" altLang="ko-KR" sz="1600" b="1" dirty="0"/>
              <a:t>)</a:t>
            </a:r>
            <a:endParaRPr lang="ko-KR" altLang="en-US" sz="1600" b="1" dirty="0"/>
          </a:p>
        </p:txBody>
      </p:sp>
      <p:sp>
        <p:nvSpPr>
          <p:cNvPr id="185" name="Freeform 9"/>
          <p:cNvSpPr>
            <a:spLocks noChangeAspect="1" noChangeArrowheads="1"/>
          </p:cNvSpPr>
          <p:nvPr/>
        </p:nvSpPr>
        <p:spPr bwMode="auto">
          <a:xfrm>
            <a:off x="6683053" y="5282796"/>
            <a:ext cx="1209557" cy="830898"/>
          </a:xfrm>
          <a:custGeom>
            <a:avLst/>
            <a:gdLst>
              <a:gd name="T0" fmla="*/ 1412 w 2524"/>
              <a:gd name="T1" fmla="*/ 556 h 2686"/>
              <a:gd name="T2" fmla="*/ 2523 w 2524"/>
              <a:gd name="T3" fmla="*/ 556 h 2686"/>
              <a:gd name="T4" fmla="*/ 2223 w 2524"/>
              <a:gd name="T5" fmla="*/ 810 h 2686"/>
              <a:gd name="T6" fmla="*/ 1713 w 2524"/>
              <a:gd name="T7" fmla="*/ 810 h 2686"/>
              <a:gd name="T8" fmla="*/ 1795 w 2524"/>
              <a:gd name="T9" fmla="*/ 463 h 2686"/>
              <a:gd name="T10" fmla="*/ 1968 w 2524"/>
              <a:gd name="T11" fmla="*/ 197 h 2686"/>
              <a:gd name="T12" fmla="*/ 2142 w 2524"/>
              <a:gd name="T13" fmla="*/ 463 h 2686"/>
              <a:gd name="T14" fmla="*/ 2223 w 2524"/>
              <a:gd name="T15" fmla="*/ 810 h 2686"/>
              <a:gd name="T16" fmla="*/ 1875 w 2524"/>
              <a:gd name="T17" fmla="*/ 370 h 2686"/>
              <a:gd name="T18" fmla="*/ 2061 w 2524"/>
              <a:gd name="T19" fmla="*/ 463 h 2686"/>
              <a:gd name="T20" fmla="*/ 1968 w 2524"/>
              <a:gd name="T21" fmla="*/ 278 h 2686"/>
              <a:gd name="T22" fmla="*/ 0 w 2524"/>
              <a:gd name="T23" fmla="*/ 1968 h 2686"/>
              <a:gd name="T24" fmla="*/ 984 w 2524"/>
              <a:gd name="T25" fmla="*/ 2685 h 2686"/>
              <a:gd name="T26" fmla="*/ 1968 w 2524"/>
              <a:gd name="T27" fmla="*/ 1968 h 2686"/>
              <a:gd name="T28" fmla="*/ 1841 w 2524"/>
              <a:gd name="T29" fmla="*/ 2395 h 2686"/>
              <a:gd name="T30" fmla="*/ 984 w 2524"/>
              <a:gd name="T31" fmla="*/ 2349 h 2686"/>
              <a:gd name="T32" fmla="*/ 1841 w 2524"/>
              <a:gd name="T33" fmla="*/ 2395 h 2686"/>
              <a:gd name="T34" fmla="*/ 1922 w 2524"/>
              <a:gd name="T35" fmla="*/ 625 h 2686"/>
              <a:gd name="T36" fmla="*/ 1945 w 2524"/>
              <a:gd name="T37" fmla="*/ 729 h 2686"/>
              <a:gd name="T38" fmla="*/ 2003 w 2524"/>
              <a:gd name="T39" fmla="*/ 729 h 2686"/>
              <a:gd name="T40" fmla="*/ 2026 w 2524"/>
              <a:gd name="T41" fmla="*/ 625 h 2686"/>
              <a:gd name="T42" fmla="*/ 984 w 2524"/>
              <a:gd name="T43" fmla="*/ 1528 h 2686"/>
              <a:gd name="T44" fmla="*/ 0 w 2524"/>
              <a:gd name="T45" fmla="*/ 1829 h 2686"/>
              <a:gd name="T46" fmla="*/ 1968 w 2524"/>
              <a:gd name="T47" fmla="*/ 1829 h 2686"/>
              <a:gd name="T48" fmla="*/ 984 w 2524"/>
              <a:gd name="T49" fmla="*/ 1528 h 2686"/>
              <a:gd name="T50" fmla="*/ 984 w 2524"/>
              <a:gd name="T51" fmla="*/ 1841 h 2686"/>
              <a:gd name="T52" fmla="*/ 1841 w 2524"/>
              <a:gd name="T53" fmla="*/ 1621 h 2686"/>
              <a:gd name="T54" fmla="*/ 984 w 2524"/>
              <a:gd name="T55" fmla="*/ 1192 h 2686"/>
              <a:gd name="T56" fmla="*/ 1528 w 2524"/>
              <a:gd name="T57" fmla="*/ 1030 h 2686"/>
              <a:gd name="T58" fmla="*/ 984 w 2524"/>
              <a:gd name="T59" fmla="*/ 845 h 2686"/>
              <a:gd name="T60" fmla="*/ 116 w 2524"/>
              <a:gd name="T61" fmla="*/ 729 h 2686"/>
              <a:gd name="T62" fmla="*/ 1331 w 2524"/>
              <a:gd name="T63" fmla="*/ 660 h 2686"/>
              <a:gd name="T64" fmla="*/ 1320 w 2524"/>
              <a:gd name="T65" fmla="*/ 521 h 2686"/>
              <a:gd name="T66" fmla="*/ 0 w 2524"/>
              <a:gd name="T67" fmla="*/ 683 h 2686"/>
              <a:gd name="T68" fmla="*/ 984 w 2524"/>
              <a:gd name="T69" fmla="*/ 1389 h 2686"/>
              <a:gd name="T70" fmla="*/ 1968 w 2524"/>
              <a:gd name="T71" fmla="*/ 1204 h 2686"/>
              <a:gd name="T72" fmla="*/ 984 w 2524"/>
              <a:gd name="T73" fmla="*/ 1192 h 2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24" h="2686">
                <a:moveTo>
                  <a:pt x="1968" y="0"/>
                </a:moveTo>
                <a:cubicBezTo>
                  <a:pt x="1667" y="0"/>
                  <a:pt x="1412" y="243"/>
                  <a:pt x="1412" y="556"/>
                </a:cubicBezTo>
                <a:cubicBezTo>
                  <a:pt x="1412" y="868"/>
                  <a:pt x="1667" y="1111"/>
                  <a:pt x="1968" y="1111"/>
                </a:cubicBezTo>
                <a:cubicBezTo>
                  <a:pt x="2280" y="1111"/>
                  <a:pt x="2523" y="868"/>
                  <a:pt x="2523" y="556"/>
                </a:cubicBezTo>
                <a:cubicBezTo>
                  <a:pt x="2523" y="243"/>
                  <a:pt x="2280" y="0"/>
                  <a:pt x="1968" y="0"/>
                </a:cubicBezTo>
                <a:close/>
                <a:moveTo>
                  <a:pt x="2223" y="810"/>
                </a:moveTo>
                <a:cubicBezTo>
                  <a:pt x="1968" y="915"/>
                  <a:pt x="1968" y="915"/>
                  <a:pt x="1968" y="915"/>
                </a:cubicBezTo>
                <a:cubicBezTo>
                  <a:pt x="1713" y="810"/>
                  <a:pt x="1713" y="810"/>
                  <a:pt x="1713" y="810"/>
                </a:cubicBezTo>
                <a:cubicBezTo>
                  <a:pt x="1713" y="463"/>
                  <a:pt x="1713" y="463"/>
                  <a:pt x="1713" y="463"/>
                </a:cubicBezTo>
                <a:cubicBezTo>
                  <a:pt x="1795" y="463"/>
                  <a:pt x="1795" y="463"/>
                  <a:pt x="1795" y="463"/>
                </a:cubicBezTo>
                <a:cubicBezTo>
                  <a:pt x="1795" y="370"/>
                  <a:pt x="1795" y="370"/>
                  <a:pt x="1795" y="370"/>
                </a:cubicBezTo>
                <a:cubicBezTo>
                  <a:pt x="1795" y="266"/>
                  <a:pt x="1875" y="197"/>
                  <a:pt x="1968" y="197"/>
                </a:cubicBezTo>
                <a:cubicBezTo>
                  <a:pt x="2072" y="197"/>
                  <a:pt x="2142" y="266"/>
                  <a:pt x="2142" y="370"/>
                </a:cubicBezTo>
                <a:cubicBezTo>
                  <a:pt x="2142" y="463"/>
                  <a:pt x="2142" y="463"/>
                  <a:pt x="2142" y="463"/>
                </a:cubicBezTo>
                <a:cubicBezTo>
                  <a:pt x="2222" y="463"/>
                  <a:pt x="2223" y="463"/>
                  <a:pt x="2223" y="463"/>
                </a:cubicBezTo>
                <a:lnTo>
                  <a:pt x="2223" y="810"/>
                </a:lnTo>
                <a:close/>
                <a:moveTo>
                  <a:pt x="1968" y="278"/>
                </a:moveTo>
                <a:cubicBezTo>
                  <a:pt x="1922" y="278"/>
                  <a:pt x="1875" y="313"/>
                  <a:pt x="1875" y="370"/>
                </a:cubicBezTo>
                <a:cubicBezTo>
                  <a:pt x="1875" y="463"/>
                  <a:pt x="1875" y="463"/>
                  <a:pt x="1875" y="463"/>
                </a:cubicBezTo>
                <a:cubicBezTo>
                  <a:pt x="2061" y="463"/>
                  <a:pt x="2061" y="463"/>
                  <a:pt x="2061" y="463"/>
                </a:cubicBezTo>
                <a:cubicBezTo>
                  <a:pt x="2061" y="370"/>
                  <a:pt x="2061" y="370"/>
                  <a:pt x="2061" y="370"/>
                </a:cubicBezTo>
                <a:cubicBezTo>
                  <a:pt x="2061" y="313"/>
                  <a:pt x="2026" y="278"/>
                  <a:pt x="1968" y="278"/>
                </a:cubicBezTo>
                <a:close/>
                <a:moveTo>
                  <a:pt x="984" y="2142"/>
                </a:moveTo>
                <a:cubicBezTo>
                  <a:pt x="440" y="2142"/>
                  <a:pt x="0" y="2072"/>
                  <a:pt x="0" y="1968"/>
                </a:cubicBezTo>
                <a:cubicBezTo>
                  <a:pt x="0" y="2511"/>
                  <a:pt x="0" y="2511"/>
                  <a:pt x="0" y="2511"/>
                </a:cubicBezTo>
                <a:cubicBezTo>
                  <a:pt x="0" y="2604"/>
                  <a:pt x="440" y="2685"/>
                  <a:pt x="984" y="2685"/>
                </a:cubicBezTo>
                <a:cubicBezTo>
                  <a:pt x="1528" y="2685"/>
                  <a:pt x="1968" y="2604"/>
                  <a:pt x="1968" y="2511"/>
                </a:cubicBezTo>
                <a:cubicBezTo>
                  <a:pt x="1968" y="1968"/>
                  <a:pt x="1968" y="1968"/>
                  <a:pt x="1968" y="1968"/>
                </a:cubicBezTo>
                <a:cubicBezTo>
                  <a:pt x="1968" y="2072"/>
                  <a:pt x="1528" y="2142"/>
                  <a:pt x="984" y="2142"/>
                </a:cubicBezTo>
                <a:close/>
                <a:moveTo>
                  <a:pt x="1841" y="2395"/>
                </a:moveTo>
                <a:cubicBezTo>
                  <a:pt x="1667" y="2453"/>
                  <a:pt x="1343" y="2488"/>
                  <a:pt x="984" y="2488"/>
                </a:cubicBezTo>
                <a:cubicBezTo>
                  <a:pt x="984" y="2349"/>
                  <a:pt x="984" y="2349"/>
                  <a:pt x="984" y="2349"/>
                </a:cubicBezTo>
                <a:cubicBezTo>
                  <a:pt x="1343" y="2349"/>
                  <a:pt x="1667" y="2314"/>
                  <a:pt x="1841" y="2268"/>
                </a:cubicBezTo>
                <a:lnTo>
                  <a:pt x="1841" y="2395"/>
                </a:lnTo>
                <a:close/>
                <a:moveTo>
                  <a:pt x="1968" y="567"/>
                </a:moveTo>
                <a:cubicBezTo>
                  <a:pt x="1945" y="567"/>
                  <a:pt x="1922" y="590"/>
                  <a:pt x="1922" y="625"/>
                </a:cubicBezTo>
                <a:cubicBezTo>
                  <a:pt x="1922" y="648"/>
                  <a:pt x="1933" y="660"/>
                  <a:pt x="1945" y="672"/>
                </a:cubicBezTo>
                <a:cubicBezTo>
                  <a:pt x="1945" y="729"/>
                  <a:pt x="1945" y="729"/>
                  <a:pt x="1945" y="729"/>
                </a:cubicBezTo>
                <a:cubicBezTo>
                  <a:pt x="1945" y="741"/>
                  <a:pt x="1956" y="752"/>
                  <a:pt x="1968" y="752"/>
                </a:cubicBezTo>
                <a:cubicBezTo>
                  <a:pt x="1991" y="752"/>
                  <a:pt x="2003" y="741"/>
                  <a:pt x="2003" y="729"/>
                </a:cubicBezTo>
                <a:cubicBezTo>
                  <a:pt x="2003" y="672"/>
                  <a:pt x="2003" y="672"/>
                  <a:pt x="2003" y="672"/>
                </a:cubicBezTo>
                <a:cubicBezTo>
                  <a:pt x="2014" y="660"/>
                  <a:pt x="2026" y="648"/>
                  <a:pt x="2026" y="625"/>
                </a:cubicBezTo>
                <a:cubicBezTo>
                  <a:pt x="2026" y="590"/>
                  <a:pt x="2003" y="567"/>
                  <a:pt x="1968" y="567"/>
                </a:cubicBezTo>
                <a:close/>
                <a:moveTo>
                  <a:pt x="984" y="1528"/>
                </a:moveTo>
                <a:cubicBezTo>
                  <a:pt x="440" y="1528"/>
                  <a:pt x="0" y="1459"/>
                  <a:pt x="0" y="1366"/>
                </a:cubicBezTo>
                <a:cubicBezTo>
                  <a:pt x="0" y="1829"/>
                  <a:pt x="0" y="1829"/>
                  <a:pt x="0" y="1829"/>
                </a:cubicBezTo>
                <a:cubicBezTo>
                  <a:pt x="0" y="1933"/>
                  <a:pt x="440" y="2003"/>
                  <a:pt x="984" y="2003"/>
                </a:cubicBezTo>
                <a:cubicBezTo>
                  <a:pt x="1528" y="2003"/>
                  <a:pt x="1968" y="1933"/>
                  <a:pt x="1968" y="1829"/>
                </a:cubicBezTo>
                <a:cubicBezTo>
                  <a:pt x="1968" y="1366"/>
                  <a:pt x="1968" y="1366"/>
                  <a:pt x="1968" y="1366"/>
                </a:cubicBezTo>
                <a:cubicBezTo>
                  <a:pt x="1968" y="1459"/>
                  <a:pt x="1528" y="1528"/>
                  <a:pt x="984" y="1528"/>
                </a:cubicBezTo>
                <a:close/>
                <a:moveTo>
                  <a:pt x="1841" y="1760"/>
                </a:moveTo>
                <a:cubicBezTo>
                  <a:pt x="1667" y="1806"/>
                  <a:pt x="1343" y="1841"/>
                  <a:pt x="984" y="1841"/>
                </a:cubicBezTo>
                <a:cubicBezTo>
                  <a:pt x="984" y="1702"/>
                  <a:pt x="984" y="1702"/>
                  <a:pt x="984" y="1702"/>
                </a:cubicBezTo>
                <a:cubicBezTo>
                  <a:pt x="1343" y="1702"/>
                  <a:pt x="1667" y="1667"/>
                  <a:pt x="1841" y="1621"/>
                </a:cubicBezTo>
                <a:lnTo>
                  <a:pt x="1841" y="1760"/>
                </a:lnTo>
                <a:close/>
                <a:moveTo>
                  <a:pt x="984" y="1192"/>
                </a:moveTo>
                <a:cubicBezTo>
                  <a:pt x="984" y="1053"/>
                  <a:pt x="984" y="1053"/>
                  <a:pt x="984" y="1053"/>
                </a:cubicBezTo>
                <a:cubicBezTo>
                  <a:pt x="1181" y="1053"/>
                  <a:pt x="1366" y="1042"/>
                  <a:pt x="1528" y="1030"/>
                </a:cubicBezTo>
                <a:cubicBezTo>
                  <a:pt x="1470" y="972"/>
                  <a:pt x="1424" y="903"/>
                  <a:pt x="1389" y="833"/>
                </a:cubicBezTo>
                <a:cubicBezTo>
                  <a:pt x="1262" y="845"/>
                  <a:pt x="1123" y="845"/>
                  <a:pt x="984" y="845"/>
                </a:cubicBezTo>
                <a:cubicBezTo>
                  <a:pt x="613" y="845"/>
                  <a:pt x="289" y="810"/>
                  <a:pt x="116" y="764"/>
                </a:cubicBezTo>
                <a:cubicBezTo>
                  <a:pt x="104" y="752"/>
                  <a:pt x="104" y="741"/>
                  <a:pt x="116" y="729"/>
                </a:cubicBezTo>
                <a:cubicBezTo>
                  <a:pt x="289" y="683"/>
                  <a:pt x="613" y="648"/>
                  <a:pt x="984" y="648"/>
                </a:cubicBezTo>
                <a:cubicBezTo>
                  <a:pt x="1111" y="648"/>
                  <a:pt x="1227" y="648"/>
                  <a:pt x="1331" y="660"/>
                </a:cubicBezTo>
                <a:cubicBezTo>
                  <a:pt x="1331" y="625"/>
                  <a:pt x="1320" y="590"/>
                  <a:pt x="1320" y="556"/>
                </a:cubicBezTo>
                <a:cubicBezTo>
                  <a:pt x="1320" y="544"/>
                  <a:pt x="1320" y="533"/>
                  <a:pt x="1320" y="521"/>
                </a:cubicBezTo>
                <a:cubicBezTo>
                  <a:pt x="1216" y="509"/>
                  <a:pt x="1100" y="509"/>
                  <a:pt x="984" y="509"/>
                </a:cubicBezTo>
                <a:cubicBezTo>
                  <a:pt x="440" y="509"/>
                  <a:pt x="0" y="590"/>
                  <a:pt x="0" y="683"/>
                </a:cubicBezTo>
                <a:cubicBezTo>
                  <a:pt x="0" y="1227"/>
                  <a:pt x="0" y="1227"/>
                  <a:pt x="0" y="1227"/>
                </a:cubicBezTo>
                <a:cubicBezTo>
                  <a:pt x="0" y="1320"/>
                  <a:pt x="440" y="1389"/>
                  <a:pt x="984" y="1389"/>
                </a:cubicBezTo>
                <a:cubicBezTo>
                  <a:pt x="1528" y="1389"/>
                  <a:pt x="1968" y="1320"/>
                  <a:pt x="1968" y="1227"/>
                </a:cubicBezTo>
                <a:cubicBezTo>
                  <a:pt x="1968" y="1204"/>
                  <a:pt x="1968" y="1204"/>
                  <a:pt x="1968" y="1204"/>
                </a:cubicBezTo>
                <a:cubicBezTo>
                  <a:pt x="1875" y="1204"/>
                  <a:pt x="1771" y="1181"/>
                  <a:pt x="1690" y="1135"/>
                </a:cubicBezTo>
                <a:cubicBezTo>
                  <a:pt x="1517" y="1169"/>
                  <a:pt x="1262" y="1192"/>
                  <a:pt x="984" y="1192"/>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직사각형 89"/>
          <p:cNvSpPr/>
          <p:nvPr/>
        </p:nvSpPr>
        <p:spPr>
          <a:xfrm>
            <a:off x="6340458" y="3910350"/>
            <a:ext cx="337899" cy="276999"/>
          </a:xfrm>
          <a:prstGeom prst="rect">
            <a:avLst/>
          </a:prstGeom>
        </p:spPr>
        <p:txBody>
          <a:bodyPr wrap="square">
            <a:spAutoFit/>
          </a:bodyPr>
          <a:lstStyle/>
          <a:p>
            <a:r>
              <a:rPr lang="ko-KR" altLang="en-US" sz="1200" dirty="0">
                <a:latin typeface="Calibri"/>
                <a:cs typeface="Calibri"/>
              </a:rPr>
              <a:t>⃝</a:t>
            </a:r>
            <a:endParaRPr lang="ko-KR" altLang="en-US" sz="1200" dirty="0"/>
          </a:p>
        </p:txBody>
      </p:sp>
      <p:cxnSp>
        <p:nvCxnSpPr>
          <p:cNvPr id="91" name="직선 화살표 연결선 90"/>
          <p:cNvCxnSpPr>
            <a:endCxn id="9" idx="1"/>
          </p:cNvCxnSpPr>
          <p:nvPr/>
        </p:nvCxnSpPr>
        <p:spPr>
          <a:xfrm flipV="1">
            <a:off x="6170814" y="2956024"/>
            <a:ext cx="859375" cy="13104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8" name="직사각형 97"/>
          <p:cNvSpPr/>
          <p:nvPr/>
        </p:nvSpPr>
        <p:spPr>
          <a:xfrm>
            <a:off x="6310189" y="3724505"/>
            <a:ext cx="264816" cy="276999"/>
          </a:xfrm>
          <a:prstGeom prst="rect">
            <a:avLst/>
          </a:prstGeom>
        </p:spPr>
        <p:txBody>
          <a:bodyPr wrap="none">
            <a:spAutoFit/>
          </a:bodyPr>
          <a:lstStyle/>
          <a:p>
            <a:r>
              <a:rPr lang="en-US" altLang="ko-KR" sz="1200" dirty="0">
                <a:latin typeface="Calibri"/>
                <a:cs typeface="Calibri"/>
              </a:rPr>
              <a:t>X</a:t>
            </a:r>
            <a:endParaRPr lang="ko-KR" altLang="en-US" sz="1200" dirty="0"/>
          </a:p>
        </p:txBody>
      </p:sp>
    </p:spTree>
    <p:extLst>
      <p:ext uri="{BB962C8B-B14F-4D97-AF65-F5344CB8AC3E}">
        <p14:creationId xmlns:p14="http://schemas.microsoft.com/office/powerpoint/2010/main" val="309423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OLS </a:t>
            </a:r>
            <a:r>
              <a:rPr lang="ko-KR" altLang="en-US" dirty="0" smtClean="0"/>
              <a:t>작동 개념</a:t>
            </a:r>
            <a:endParaRPr lang="ko-KR" altLang="en-US" dirty="0"/>
          </a:p>
        </p:txBody>
      </p:sp>
      <p:sp>
        <p:nvSpPr>
          <p:cNvPr id="5" name="텍스트 개체 틀 4"/>
          <p:cNvSpPr>
            <a:spLocks noGrp="1"/>
          </p:cNvSpPr>
          <p:nvPr>
            <p:ph type="body" sz="quarter" idx="11"/>
          </p:nvPr>
        </p:nvSpPr>
        <p:spPr/>
        <p:txBody>
          <a:bodyPr/>
          <a:lstStyle/>
          <a:p>
            <a:r>
              <a:rPr lang="ko-KR" altLang="en-US" dirty="0" smtClean="0"/>
              <a:t>화이트리스트 기반 테이블 방화벽</a:t>
            </a:r>
            <a:endParaRPr lang="ko-KR" altLang="en-US" dirty="0"/>
          </a:p>
        </p:txBody>
      </p:sp>
      <p:sp>
        <p:nvSpPr>
          <p:cNvPr id="2" name="슬라이드 번호 개체 틀 1"/>
          <p:cNvSpPr>
            <a:spLocks noGrp="1"/>
          </p:cNvSpPr>
          <p:nvPr>
            <p:ph type="sldNum" sz="quarter" idx="4294967295"/>
          </p:nvPr>
        </p:nvSpPr>
        <p:spPr>
          <a:xfrm>
            <a:off x="396875" y="6411999"/>
            <a:ext cx="365125" cy="366713"/>
          </a:xfrm>
        </p:spPr>
        <p:txBody>
          <a:bodyPr/>
          <a:lstStyle/>
          <a:p>
            <a:fld id="{345D60D9-5372-5F40-9443-0F9AE5BDC3C8}" type="slidenum">
              <a:rPr lang="en-US" smtClean="0"/>
              <a:t>9</a:t>
            </a:fld>
            <a:endParaRPr lang="en-US" dirty="0"/>
          </a:p>
        </p:txBody>
      </p:sp>
      <p:sp>
        <p:nvSpPr>
          <p:cNvPr id="3" name="바닥글 개체 틀 2"/>
          <p:cNvSpPr>
            <a:spLocks noGrp="1"/>
          </p:cNvSpPr>
          <p:nvPr>
            <p:ph type="ftr" sz="quarter" idx="4294967295"/>
          </p:nvPr>
        </p:nvSpPr>
        <p:spPr>
          <a:xfrm>
            <a:off x="762000" y="6411999"/>
            <a:ext cx="5746750" cy="365125"/>
          </a:xfrm>
        </p:spPr>
        <p:txBody>
          <a:bodyPr/>
          <a:lstStyle/>
          <a:p>
            <a:r>
              <a:rPr lang="en-US" dirty="0" smtClean="0"/>
              <a:t>Copyright © 2020, Oracle and/or its affiliates. All rights reserved.</a:t>
            </a:r>
            <a:endParaRPr lang="en-US" dirty="0"/>
          </a:p>
        </p:txBody>
      </p:sp>
      <p:sp>
        <p:nvSpPr>
          <p:cNvPr id="6" name="원통 5"/>
          <p:cNvSpPr/>
          <p:nvPr/>
        </p:nvSpPr>
        <p:spPr>
          <a:xfrm>
            <a:off x="6113886" y="1874911"/>
            <a:ext cx="4946531" cy="3767511"/>
          </a:xfrm>
          <a:prstGeom prst="can">
            <a:avLst>
              <a:gd name="adj" fmla="val 1664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923470" y="2916282"/>
            <a:ext cx="1777047" cy="2758795"/>
          </a:xfrm>
          <a:prstGeom prst="roundRect">
            <a:avLst>
              <a:gd name="adj" fmla="val 1037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flipH="1">
            <a:off x="8112419" y="4233506"/>
            <a:ext cx="2394995" cy="1152244"/>
          </a:xfrm>
          <a:prstGeom prst="rect">
            <a:avLst/>
          </a:prstGeom>
        </p:spPr>
      </p:pic>
      <p:grpSp>
        <p:nvGrpSpPr>
          <p:cNvPr id="9" name="그룹 8"/>
          <p:cNvGrpSpPr/>
          <p:nvPr/>
        </p:nvGrpSpPr>
        <p:grpSpPr>
          <a:xfrm>
            <a:off x="6380088" y="4206587"/>
            <a:ext cx="1498786" cy="1114591"/>
            <a:chOff x="5287454" y="2948152"/>
            <a:chExt cx="1765227" cy="1114591"/>
          </a:xfrm>
        </p:grpSpPr>
        <p:sp>
          <p:nvSpPr>
            <p:cNvPr id="10" name="정육면체 9"/>
            <p:cNvSpPr/>
            <p:nvPr/>
          </p:nvSpPr>
          <p:spPr>
            <a:xfrm>
              <a:off x="6272218" y="2948152"/>
              <a:ext cx="668059" cy="1114591"/>
            </a:xfrm>
            <a:prstGeom prst="cube">
              <a:avLst>
                <a:gd name="adj" fmla="val 53651"/>
              </a:avLst>
            </a:prstGeom>
            <a:pattFill prst="horz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5287454" y="3461134"/>
              <a:ext cx="1765227" cy="307777"/>
            </a:xfrm>
            <a:prstGeom prst="rect">
              <a:avLst/>
            </a:prstGeom>
            <a:noFill/>
          </p:spPr>
          <p:txBody>
            <a:bodyPr wrap="none" rtlCol="0">
              <a:spAutoFit/>
            </a:bodyPr>
            <a:lstStyle/>
            <a:p>
              <a:r>
                <a:rPr lang="en-US" altLang="ko-KR" sz="1400" b="1" dirty="0"/>
                <a:t>PNISH_LB_POLICY</a:t>
              </a:r>
              <a:endParaRPr lang="ko-KR" altLang="en-US" sz="1400" b="1" dirty="0"/>
            </a:p>
          </p:txBody>
        </p:sp>
      </p:grpSp>
      <p:grpSp>
        <p:nvGrpSpPr>
          <p:cNvPr id="12" name="그룹 11"/>
          <p:cNvGrpSpPr/>
          <p:nvPr/>
        </p:nvGrpSpPr>
        <p:grpSpPr>
          <a:xfrm>
            <a:off x="2751950" y="4988694"/>
            <a:ext cx="5280453" cy="409375"/>
            <a:chOff x="2659372" y="5489076"/>
            <a:chExt cx="5570758" cy="409375"/>
          </a:xfrm>
        </p:grpSpPr>
        <p:cxnSp>
          <p:nvCxnSpPr>
            <p:cNvPr id="13" name="직선 화살표 연결선 12"/>
            <p:cNvCxnSpPr/>
            <p:nvPr/>
          </p:nvCxnSpPr>
          <p:spPr>
            <a:xfrm flipV="1">
              <a:off x="2659372" y="5707499"/>
              <a:ext cx="5321793" cy="12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곱셈 기호 13"/>
            <p:cNvSpPr/>
            <p:nvPr/>
          </p:nvSpPr>
          <p:spPr>
            <a:xfrm>
              <a:off x="7951457" y="5489076"/>
              <a:ext cx="278673" cy="409375"/>
            </a:xfrm>
            <a:prstGeom prst="mathMultiply">
              <a:avLst>
                <a:gd name="adj1" fmla="val 77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p:cNvGrpSpPr/>
          <p:nvPr/>
        </p:nvGrpSpPr>
        <p:grpSpPr>
          <a:xfrm>
            <a:off x="2754615" y="4564015"/>
            <a:ext cx="5951328" cy="45719"/>
            <a:chOff x="2793442" y="5321178"/>
            <a:chExt cx="5817993" cy="4691"/>
          </a:xfrm>
        </p:grpSpPr>
        <p:cxnSp>
          <p:nvCxnSpPr>
            <p:cNvPr id="16" name="직선 화살표 연결선 15"/>
            <p:cNvCxnSpPr/>
            <p:nvPr/>
          </p:nvCxnSpPr>
          <p:spPr>
            <a:xfrm>
              <a:off x="2793442" y="5321178"/>
              <a:ext cx="4442020" cy="2251"/>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7746910" y="5325210"/>
              <a:ext cx="864525" cy="6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8957291" y="4748423"/>
            <a:ext cx="1210588" cy="338554"/>
          </a:xfrm>
          <a:prstGeom prst="rect">
            <a:avLst/>
          </a:prstGeom>
          <a:noFill/>
        </p:spPr>
        <p:txBody>
          <a:bodyPr wrap="none" rtlCol="0">
            <a:spAutoFit/>
          </a:bodyPr>
          <a:lstStyle/>
          <a:p>
            <a:pPr algn="ctr"/>
            <a:r>
              <a:rPr lang="ko-KR" altLang="en-US" sz="1600" dirty="0" err="1" smtClean="0"/>
              <a:t>처벌테이블</a:t>
            </a:r>
            <a:endParaRPr lang="ko-KR" altLang="en-US" sz="1600" dirty="0"/>
          </a:p>
        </p:txBody>
      </p:sp>
      <p:pic>
        <p:nvPicPr>
          <p:cNvPr id="19" name="그림 18"/>
          <p:cNvPicPr>
            <a:picLocks noChangeAspect="1"/>
          </p:cNvPicPr>
          <p:nvPr/>
        </p:nvPicPr>
        <p:blipFill>
          <a:blip r:embed="rId2"/>
          <a:stretch>
            <a:fillRect/>
          </a:stretch>
        </p:blipFill>
        <p:spPr>
          <a:xfrm flipH="1">
            <a:off x="8083837" y="2813956"/>
            <a:ext cx="2423578" cy="1152244"/>
          </a:xfrm>
          <a:prstGeom prst="rect">
            <a:avLst/>
          </a:prstGeom>
        </p:spPr>
      </p:pic>
      <p:sp>
        <p:nvSpPr>
          <p:cNvPr id="20" name="TextBox 19"/>
          <p:cNvSpPr txBox="1"/>
          <p:nvPr/>
        </p:nvSpPr>
        <p:spPr>
          <a:xfrm>
            <a:off x="8918417" y="3331227"/>
            <a:ext cx="1210588" cy="338554"/>
          </a:xfrm>
          <a:prstGeom prst="rect">
            <a:avLst/>
          </a:prstGeom>
          <a:noFill/>
        </p:spPr>
        <p:txBody>
          <a:bodyPr wrap="none" rtlCol="0">
            <a:spAutoFit/>
          </a:bodyPr>
          <a:lstStyle/>
          <a:p>
            <a:pPr algn="ctr"/>
            <a:r>
              <a:rPr lang="ko-KR" altLang="en-US" sz="1600" dirty="0" err="1" smtClean="0"/>
              <a:t>평정테이블</a:t>
            </a:r>
            <a:endParaRPr lang="ko-KR" altLang="en-US" sz="1600" dirty="0"/>
          </a:p>
        </p:txBody>
      </p:sp>
      <p:sp>
        <p:nvSpPr>
          <p:cNvPr id="21" name="직사각형 20"/>
          <p:cNvSpPr/>
          <p:nvPr/>
        </p:nvSpPr>
        <p:spPr>
          <a:xfrm>
            <a:off x="8279351" y="2012259"/>
            <a:ext cx="1895071" cy="369332"/>
          </a:xfrm>
          <a:prstGeom prst="rect">
            <a:avLst/>
          </a:prstGeom>
        </p:spPr>
        <p:txBody>
          <a:bodyPr wrap="none">
            <a:spAutoFit/>
          </a:bodyPr>
          <a:lstStyle/>
          <a:p>
            <a:r>
              <a:rPr lang="en-US" altLang="ko-KR" b="1" dirty="0" smtClean="0"/>
              <a:t>Schema: </a:t>
            </a:r>
            <a:r>
              <a:rPr lang="ko-KR" altLang="en-US" b="1" dirty="0" smtClean="0"/>
              <a:t>NDHR </a:t>
            </a:r>
            <a:endParaRPr lang="ko-KR" altLang="en-US" b="1" dirty="0"/>
          </a:p>
        </p:txBody>
      </p:sp>
      <p:grpSp>
        <p:nvGrpSpPr>
          <p:cNvPr id="22" name="그룹 21"/>
          <p:cNvGrpSpPr/>
          <p:nvPr/>
        </p:nvGrpSpPr>
        <p:grpSpPr>
          <a:xfrm>
            <a:off x="6280653" y="2770329"/>
            <a:ext cx="1524698" cy="1114591"/>
            <a:chOff x="5104577" y="2948152"/>
            <a:chExt cx="1906932" cy="1114591"/>
          </a:xfrm>
        </p:grpSpPr>
        <p:sp>
          <p:nvSpPr>
            <p:cNvPr id="23" name="정육면체 22"/>
            <p:cNvSpPr/>
            <p:nvPr/>
          </p:nvSpPr>
          <p:spPr>
            <a:xfrm>
              <a:off x="6272218" y="2948152"/>
              <a:ext cx="668059" cy="1114591"/>
            </a:xfrm>
            <a:prstGeom prst="cube">
              <a:avLst>
                <a:gd name="adj" fmla="val 53651"/>
              </a:avLst>
            </a:prstGeom>
            <a:pattFill prst="horz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5104577" y="3379820"/>
              <a:ext cx="1906932" cy="307777"/>
            </a:xfrm>
            <a:prstGeom prst="rect">
              <a:avLst/>
            </a:prstGeom>
            <a:noFill/>
          </p:spPr>
          <p:txBody>
            <a:bodyPr wrap="none" rtlCol="0">
              <a:spAutoFit/>
            </a:bodyPr>
            <a:lstStyle/>
            <a:p>
              <a:r>
                <a:rPr lang="en-US" altLang="ko-KR" sz="1400" b="1" dirty="0" smtClean="0"/>
                <a:t>EVALAT_LB_POLICY</a:t>
              </a:r>
              <a:endParaRPr lang="ko-KR" altLang="en-US" sz="1400" b="1" dirty="0"/>
            </a:p>
          </p:txBody>
        </p:sp>
      </p:grpSp>
      <p:pic>
        <p:nvPicPr>
          <p:cNvPr id="25" name="Picture Placeholder 11">
            <a:extLst>
              <a:ext uri="{FF2B5EF4-FFF2-40B4-BE49-F238E27FC236}">
                <a16:creationId xmlns:a16="http://schemas.microsoft.com/office/drawing/2014/main" id="{6F2A1EA7-DC66-C248-A55D-5CCD1DACB460}"/>
              </a:ext>
            </a:extLst>
          </p:cNvPr>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bwMode="gray">
          <a:xfrm>
            <a:off x="1731362" y="1778752"/>
            <a:ext cx="1055842" cy="1057226"/>
          </a:xfrm>
          <a:prstGeom prst="rect">
            <a:avLst/>
          </a:prstGeom>
          <a:noFill/>
        </p:spPr>
      </p:pic>
      <p:sp>
        <p:nvSpPr>
          <p:cNvPr id="26" name="TextBox 25"/>
          <p:cNvSpPr txBox="1"/>
          <p:nvPr/>
        </p:nvSpPr>
        <p:spPr>
          <a:xfrm>
            <a:off x="957163" y="1979244"/>
            <a:ext cx="1592744" cy="707886"/>
          </a:xfrm>
          <a:prstGeom prst="rect">
            <a:avLst/>
          </a:prstGeom>
          <a:noFill/>
        </p:spPr>
        <p:txBody>
          <a:bodyPr wrap="none" rtlCol="0">
            <a:spAutoFit/>
          </a:bodyPr>
          <a:lstStyle/>
          <a:p>
            <a:pPr algn="ctr"/>
            <a:r>
              <a:rPr lang="en-US" altLang="ko-KR" sz="2000" b="1" dirty="0" smtClean="0"/>
              <a:t>Application</a:t>
            </a:r>
          </a:p>
          <a:p>
            <a:pPr algn="ctr"/>
            <a:r>
              <a:rPr lang="en-US" altLang="ko-KR" sz="2000" b="1" dirty="0" smtClean="0"/>
              <a:t>(WEB)</a:t>
            </a:r>
            <a:endParaRPr lang="ko-KR" altLang="en-US" sz="2000" b="1" dirty="0"/>
          </a:p>
        </p:txBody>
      </p:sp>
      <p:grpSp>
        <p:nvGrpSpPr>
          <p:cNvPr id="27" name="그룹 26"/>
          <p:cNvGrpSpPr/>
          <p:nvPr/>
        </p:nvGrpSpPr>
        <p:grpSpPr>
          <a:xfrm>
            <a:off x="2751950" y="3554451"/>
            <a:ext cx="5280452" cy="409375"/>
            <a:chOff x="2659373" y="5489076"/>
            <a:chExt cx="5570757" cy="409375"/>
          </a:xfrm>
        </p:grpSpPr>
        <p:cxnSp>
          <p:nvCxnSpPr>
            <p:cNvPr id="28" name="직선 화살표 연결선 27"/>
            <p:cNvCxnSpPr/>
            <p:nvPr/>
          </p:nvCxnSpPr>
          <p:spPr>
            <a:xfrm flipV="1">
              <a:off x="2659373" y="5707499"/>
              <a:ext cx="5321791" cy="225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곱셈 기호 28"/>
            <p:cNvSpPr/>
            <p:nvPr/>
          </p:nvSpPr>
          <p:spPr>
            <a:xfrm>
              <a:off x="7951457" y="5489076"/>
              <a:ext cx="278673" cy="409375"/>
            </a:xfrm>
            <a:prstGeom prst="mathMultiply">
              <a:avLst>
                <a:gd name="adj1" fmla="val 77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p:cNvSpPr txBox="1"/>
          <p:nvPr/>
        </p:nvSpPr>
        <p:spPr>
          <a:xfrm>
            <a:off x="4034266" y="2870697"/>
            <a:ext cx="1736373" cy="261610"/>
          </a:xfrm>
          <a:prstGeom prst="rect">
            <a:avLst/>
          </a:prstGeom>
          <a:noFill/>
        </p:spPr>
        <p:txBody>
          <a:bodyPr wrap="none" rtlCol="0">
            <a:spAutoFit/>
          </a:bodyPr>
          <a:lstStyle/>
          <a:p>
            <a:r>
              <a:rPr lang="en-US" altLang="ko-KR" sz="1100" dirty="0" smtClean="0"/>
              <a:t>Where EVALT_GRD = ‘A’</a:t>
            </a:r>
            <a:endParaRPr lang="ko-KR" altLang="en-US" sz="1100" dirty="0"/>
          </a:p>
        </p:txBody>
      </p:sp>
      <p:sp>
        <p:nvSpPr>
          <p:cNvPr id="31" name="TextBox 30"/>
          <p:cNvSpPr txBox="1"/>
          <p:nvPr/>
        </p:nvSpPr>
        <p:spPr>
          <a:xfrm>
            <a:off x="4034266" y="3487134"/>
            <a:ext cx="1736373" cy="261610"/>
          </a:xfrm>
          <a:prstGeom prst="rect">
            <a:avLst/>
          </a:prstGeom>
          <a:noFill/>
        </p:spPr>
        <p:txBody>
          <a:bodyPr wrap="none" rtlCol="0">
            <a:spAutoFit/>
          </a:bodyPr>
          <a:lstStyle/>
          <a:p>
            <a:r>
              <a:rPr lang="en-US" altLang="ko-KR" sz="1100" dirty="0" smtClean="0"/>
              <a:t>Where EVALT_GRD = ‘A’</a:t>
            </a:r>
            <a:endParaRPr lang="ko-KR" altLang="en-US" sz="1100" dirty="0"/>
          </a:p>
        </p:txBody>
      </p:sp>
      <p:grpSp>
        <p:nvGrpSpPr>
          <p:cNvPr id="32" name="그룹 31"/>
          <p:cNvGrpSpPr/>
          <p:nvPr/>
        </p:nvGrpSpPr>
        <p:grpSpPr>
          <a:xfrm>
            <a:off x="2751950" y="3161991"/>
            <a:ext cx="5950147" cy="98787"/>
            <a:chOff x="2793442" y="5321178"/>
            <a:chExt cx="5866637" cy="4691"/>
          </a:xfrm>
        </p:grpSpPr>
        <p:cxnSp>
          <p:nvCxnSpPr>
            <p:cNvPr id="33" name="직선 화살표 연결선 32"/>
            <p:cNvCxnSpPr/>
            <p:nvPr/>
          </p:nvCxnSpPr>
          <p:spPr>
            <a:xfrm>
              <a:off x="2793442" y="5321178"/>
              <a:ext cx="4442020" cy="2251"/>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7795554" y="5325210"/>
              <a:ext cx="864525" cy="6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932579" y="3444096"/>
            <a:ext cx="1002197" cy="307777"/>
          </a:xfrm>
          <a:prstGeom prst="rect">
            <a:avLst/>
          </a:prstGeom>
          <a:solidFill>
            <a:srgbClr val="E0E2E1"/>
          </a:solidFill>
        </p:spPr>
        <p:txBody>
          <a:bodyPr wrap="none" rtlCol="0">
            <a:spAutoFit/>
          </a:bodyPr>
          <a:lstStyle/>
          <a:p>
            <a:r>
              <a:rPr lang="en-US" altLang="ko-KR" sz="1400" dirty="0" smtClean="0"/>
              <a:t>ADMINAR</a:t>
            </a:r>
            <a:endParaRPr lang="ko-KR" altLang="en-US" sz="1400" dirty="0"/>
          </a:p>
        </p:txBody>
      </p:sp>
      <p:sp>
        <p:nvSpPr>
          <p:cNvPr id="36" name="TextBox 35"/>
          <p:cNvSpPr txBox="1"/>
          <p:nvPr/>
        </p:nvSpPr>
        <p:spPr>
          <a:xfrm>
            <a:off x="2942245" y="2821923"/>
            <a:ext cx="1104790" cy="307777"/>
          </a:xfrm>
          <a:prstGeom prst="rect">
            <a:avLst/>
          </a:prstGeom>
          <a:solidFill>
            <a:srgbClr val="E0E2E1"/>
          </a:solidFill>
        </p:spPr>
        <p:txBody>
          <a:bodyPr wrap="none" rtlCol="0">
            <a:spAutoFit/>
          </a:bodyPr>
          <a:lstStyle/>
          <a:p>
            <a:r>
              <a:rPr lang="en-US" altLang="ko-KR" sz="1400" dirty="0" smtClean="0"/>
              <a:t>ADMINARS</a:t>
            </a:r>
            <a:endParaRPr lang="ko-KR" altLang="en-US" sz="1400" dirty="0"/>
          </a:p>
        </p:txBody>
      </p:sp>
      <p:sp>
        <p:nvSpPr>
          <p:cNvPr id="37" name="TextBox 36"/>
          <p:cNvSpPr txBox="1"/>
          <p:nvPr/>
        </p:nvSpPr>
        <p:spPr>
          <a:xfrm>
            <a:off x="4048784" y="4269353"/>
            <a:ext cx="2125903" cy="261610"/>
          </a:xfrm>
          <a:prstGeom prst="rect">
            <a:avLst/>
          </a:prstGeom>
          <a:noFill/>
        </p:spPr>
        <p:txBody>
          <a:bodyPr wrap="none" rtlCol="0">
            <a:spAutoFit/>
          </a:bodyPr>
          <a:lstStyle/>
          <a:p>
            <a:r>
              <a:rPr lang="en-US" altLang="ko-KR" sz="1100" dirty="0" smtClean="0"/>
              <a:t>Where PNISH_ORD_CD = ‘079’</a:t>
            </a:r>
            <a:endParaRPr lang="ko-KR" altLang="en-US" sz="1100" dirty="0"/>
          </a:p>
        </p:txBody>
      </p:sp>
      <p:sp>
        <p:nvSpPr>
          <p:cNvPr id="38" name="TextBox 37"/>
          <p:cNvSpPr txBox="1"/>
          <p:nvPr/>
        </p:nvSpPr>
        <p:spPr>
          <a:xfrm>
            <a:off x="4048784" y="4917223"/>
            <a:ext cx="2125903" cy="261610"/>
          </a:xfrm>
          <a:prstGeom prst="rect">
            <a:avLst/>
          </a:prstGeom>
          <a:noFill/>
        </p:spPr>
        <p:txBody>
          <a:bodyPr wrap="none" rtlCol="0">
            <a:spAutoFit/>
          </a:bodyPr>
          <a:lstStyle/>
          <a:p>
            <a:r>
              <a:rPr lang="en-US" altLang="ko-KR" sz="1100" dirty="0" smtClean="0"/>
              <a:t>Where PNISH_ORD_CD = ‘079’</a:t>
            </a:r>
            <a:endParaRPr lang="ko-KR" altLang="en-US" sz="1100" dirty="0"/>
          </a:p>
        </p:txBody>
      </p:sp>
      <p:sp>
        <p:nvSpPr>
          <p:cNvPr id="39" name="TextBox 38"/>
          <p:cNvSpPr txBox="1"/>
          <p:nvPr/>
        </p:nvSpPr>
        <p:spPr>
          <a:xfrm>
            <a:off x="2921448" y="4237810"/>
            <a:ext cx="1104790" cy="307777"/>
          </a:xfrm>
          <a:prstGeom prst="rect">
            <a:avLst/>
          </a:prstGeom>
          <a:solidFill>
            <a:srgbClr val="E0E2E1"/>
          </a:solidFill>
        </p:spPr>
        <p:txBody>
          <a:bodyPr wrap="none" rtlCol="0">
            <a:spAutoFit/>
          </a:bodyPr>
          <a:lstStyle/>
          <a:p>
            <a:r>
              <a:rPr lang="en-US" altLang="ko-KR" sz="1400" dirty="0" smtClean="0"/>
              <a:t>ADMINARS</a:t>
            </a:r>
            <a:endParaRPr lang="ko-KR" altLang="en-US" sz="1400" dirty="0"/>
          </a:p>
        </p:txBody>
      </p:sp>
      <p:sp>
        <p:nvSpPr>
          <p:cNvPr id="40" name="TextBox 39"/>
          <p:cNvSpPr txBox="1"/>
          <p:nvPr/>
        </p:nvSpPr>
        <p:spPr>
          <a:xfrm>
            <a:off x="2934062" y="4884869"/>
            <a:ext cx="1002197" cy="307777"/>
          </a:xfrm>
          <a:prstGeom prst="rect">
            <a:avLst/>
          </a:prstGeom>
          <a:solidFill>
            <a:srgbClr val="E0E2E1"/>
          </a:solidFill>
        </p:spPr>
        <p:txBody>
          <a:bodyPr wrap="none" rtlCol="0">
            <a:spAutoFit/>
          </a:bodyPr>
          <a:lstStyle/>
          <a:p>
            <a:r>
              <a:rPr lang="en-US" altLang="ko-KR" sz="1400" dirty="0" smtClean="0"/>
              <a:t>ADMINAR</a:t>
            </a:r>
            <a:endParaRPr lang="ko-KR" altLang="en-US" sz="1400" dirty="0"/>
          </a:p>
        </p:txBody>
      </p:sp>
      <p:sp>
        <p:nvSpPr>
          <p:cNvPr id="41" name="TextBox 40"/>
          <p:cNvSpPr txBox="1"/>
          <p:nvPr/>
        </p:nvSpPr>
        <p:spPr>
          <a:xfrm>
            <a:off x="9082921" y="6054531"/>
            <a:ext cx="1270091" cy="307777"/>
          </a:xfrm>
          <a:prstGeom prst="rect">
            <a:avLst/>
          </a:prstGeom>
          <a:noFill/>
        </p:spPr>
        <p:txBody>
          <a:bodyPr wrap="none" rtlCol="0">
            <a:spAutoFit/>
          </a:bodyPr>
          <a:lstStyle/>
          <a:p>
            <a:r>
              <a:rPr lang="en-US" altLang="ko-KR" sz="1400" dirty="0" smtClean="0"/>
              <a:t>Labeled table</a:t>
            </a:r>
            <a:endParaRPr lang="ko-KR" altLang="en-US" sz="1400" dirty="0"/>
          </a:p>
        </p:txBody>
      </p:sp>
      <p:grpSp>
        <p:nvGrpSpPr>
          <p:cNvPr id="42" name="그룹 41"/>
          <p:cNvGrpSpPr/>
          <p:nvPr/>
        </p:nvGrpSpPr>
        <p:grpSpPr>
          <a:xfrm>
            <a:off x="1410409" y="3208669"/>
            <a:ext cx="889454" cy="1927600"/>
            <a:chOff x="1237734" y="4148244"/>
            <a:chExt cx="889454" cy="1927600"/>
          </a:xfrm>
        </p:grpSpPr>
        <p:pic>
          <p:nvPicPr>
            <p:cNvPr id="43" name="그림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734" y="4148244"/>
              <a:ext cx="889454" cy="382668"/>
            </a:xfrm>
            <a:prstGeom prst="rect">
              <a:avLst/>
            </a:prstGeom>
          </p:spPr>
        </p:pic>
        <p:pic>
          <p:nvPicPr>
            <p:cNvPr id="44" name="그림 4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37734" y="5185723"/>
              <a:ext cx="889454" cy="382020"/>
            </a:xfrm>
            <a:prstGeom prst="rect">
              <a:avLst/>
            </a:prstGeom>
          </p:spPr>
        </p:pic>
        <p:pic>
          <p:nvPicPr>
            <p:cNvPr id="45" name="그림 4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258968" y="5763009"/>
              <a:ext cx="868220" cy="312835"/>
            </a:xfrm>
            <a:prstGeom prst="rect">
              <a:avLst/>
            </a:prstGeom>
          </p:spPr>
        </p:pic>
        <p:pic>
          <p:nvPicPr>
            <p:cNvPr id="46" name="그림 4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237734" y="4633437"/>
              <a:ext cx="889454" cy="357020"/>
            </a:xfrm>
            <a:prstGeom prst="rect">
              <a:avLst/>
            </a:prstGeom>
          </p:spPr>
        </p:pic>
      </p:grpSp>
      <p:sp>
        <p:nvSpPr>
          <p:cNvPr id="47" name="TextBox 46"/>
          <p:cNvSpPr txBox="1"/>
          <p:nvPr/>
        </p:nvSpPr>
        <p:spPr>
          <a:xfrm>
            <a:off x="888527" y="5208392"/>
            <a:ext cx="1866087" cy="338554"/>
          </a:xfrm>
          <a:prstGeom prst="rect">
            <a:avLst/>
          </a:prstGeom>
          <a:noFill/>
        </p:spPr>
        <p:txBody>
          <a:bodyPr wrap="none" rtlCol="0">
            <a:spAutoFit/>
          </a:bodyPr>
          <a:lstStyle/>
          <a:p>
            <a:pPr algn="ctr"/>
            <a:r>
              <a:rPr lang="en-US" altLang="ko-KR" sz="1600" b="1" dirty="0" smtClean="0"/>
              <a:t>DB Tools &amp; utility</a:t>
            </a:r>
          </a:p>
        </p:txBody>
      </p:sp>
      <p:pic>
        <p:nvPicPr>
          <p:cNvPr id="48" name="Picture Placeholder 5"/>
          <p:cNvPicPr>
            <a:picLocks noChangeAspect="1"/>
          </p:cNvPicPr>
          <p:nvPr/>
        </p:nvPicPr>
        <p:blipFill>
          <a:blip r:embed="rId8" cstate="hqprint">
            <a:extLst>
              <a:ext uri="{28A0092B-C50C-407E-A947-70E740481C1C}">
                <a14:useLocalDpi xmlns:a14="http://schemas.microsoft.com/office/drawing/2010/main" val="0"/>
              </a:ext>
            </a:extLst>
          </a:blip>
          <a:srcRect l="58" r="58"/>
          <a:stretch>
            <a:fillRect/>
          </a:stretch>
        </p:blipFill>
        <p:spPr>
          <a:xfrm>
            <a:off x="542859" y="3129700"/>
            <a:ext cx="721251" cy="722198"/>
          </a:xfrm>
          <a:prstGeom prst="rect">
            <a:avLst/>
          </a:prstGeom>
        </p:spPr>
      </p:pic>
      <p:pic>
        <p:nvPicPr>
          <p:cNvPr id="49" name="Picture Placeholder 6"/>
          <p:cNvPicPr>
            <a:picLocks noChangeAspect="1"/>
          </p:cNvPicPr>
          <p:nvPr/>
        </p:nvPicPr>
        <p:blipFill>
          <a:blip r:embed="rId9" cstate="hqprint">
            <a:extLst>
              <a:ext uri="{28A0092B-C50C-407E-A947-70E740481C1C}">
                <a14:useLocalDpi xmlns:a14="http://schemas.microsoft.com/office/drawing/2010/main" val="0"/>
              </a:ext>
            </a:extLst>
          </a:blip>
          <a:srcRect l="58" r="58"/>
          <a:stretch>
            <a:fillRect/>
          </a:stretch>
        </p:blipFill>
        <p:spPr>
          <a:xfrm>
            <a:off x="549033" y="4092069"/>
            <a:ext cx="807279" cy="808337"/>
          </a:xfrm>
          <a:prstGeom prst="rect">
            <a:avLst/>
          </a:prstGeom>
        </p:spPr>
      </p:pic>
      <p:pic>
        <p:nvPicPr>
          <p:cNvPr id="50" name="Picture Placeholder 6"/>
          <p:cNvPicPr>
            <a:picLocks noChangeAspect="1"/>
          </p:cNvPicPr>
          <p:nvPr/>
        </p:nvPicPr>
        <p:blipFill>
          <a:blip r:embed="rId9" cstate="hqprint">
            <a:extLst>
              <a:ext uri="{28A0092B-C50C-407E-A947-70E740481C1C}">
                <a14:useLocalDpi xmlns:a14="http://schemas.microsoft.com/office/drawing/2010/main" val="0"/>
              </a:ext>
            </a:extLst>
          </a:blip>
          <a:srcRect l="58" r="58"/>
          <a:stretch>
            <a:fillRect/>
          </a:stretch>
        </p:blipFill>
        <p:spPr>
          <a:xfrm>
            <a:off x="699990" y="4384309"/>
            <a:ext cx="807279" cy="808337"/>
          </a:xfrm>
          <a:prstGeom prst="rect">
            <a:avLst/>
          </a:prstGeom>
        </p:spPr>
      </p:pic>
      <p:pic>
        <p:nvPicPr>
          <p:cNvPr id="51" name="Picture Placeholder 5"/>
          <p:cNvPicPr>
            <a:picLocks noChangeAspect="1"/>
          </p:cNvPicPr>
          <p:nvPr/>
        </p:nvPicPr>
        <p:blipFill>
          <a:blip r:embed="rId8" cstate="hqprint">
            <a:extLst>
              <a:ext uri="{28A0092B-C50C-407E-A947-70E740481C1C}">
                <a14:useLocalDpi xmlns:a14="http://schemas.microsoft.com/office/drawing/2010/main" val="0"/>
              </a:ext>
            </a:extLst>
          </a:blip>
          <a:srcRect l="58" r="58"/>
          <a:stretch>
            <a:fillRect/>
          </a:stretch>
        </p:blipFill>
        <p:spPr>
          <a:xfrm>
            <a:off x="715323" y="3323259"/>
            <a:ext cx="721251" cy="722198"/>
          </a:xfrm>
          <a:prstGeom prst="rect">
            <a:avLst/>
          </a:prstGeom>
        </p:spPr>
      </p:pic>
      <p:sp>
        <p:nvSpPr>
          <p:cNvPr id="52" name="직사각형 51"/>
          <p:cNvSpPr/>
          <p:nvPr/>
        </p:nvSpPr>
        <p:spPr>
          <a:xfrm>
            <a:off x="6405702" y="2144339"/>
            <a:ext cx="1844433" cy="3717981"/>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p:cNvSpPr txBox="1"/>
          <p:nvPr/>
        </p:nvSpPr>
        <p:spPr>
          <a:xfrm>
            <a:off x="7577381" y="6060842"/>
            <a:ext cx="1505540" cy="307777"/>
          </a:xfrm>
          <a:prstGeom prst="rect">
            <a:avLst/>
          </a:prstGeom>
          <a:noFill/>
        </p:spPr>
        <p:txBody>
          <a:bodyPr wrap="none" rtlCol="0">
            <a:spAutoFit/>
          </a:bodyPr>
          <a:lstStyle/>
          <a:p>
            <a:r>
              <a:rPr lang="en-US" altLang="ko-KR" sz="1400" dirty="0" smtClean="0"/>
              <a:t>Labeled</a:t>
            </a:r>
            <a:r>
              <a:rPr lang="ko-KR" altLang="en-US" sz="1400" dirty="0" smtClean="0"/>
              <a:t> </a:t>
            </a:r>
            <a:r>
              <a:rPr lang="en-US" altLang="ko-KR" sz="1400" dirty="0" smtClean="0"/>
              <a:t>Column</a:t>
            </a:r>
            <a:endParaRPr lang="ko-KR" altLang="en-US" sz="1400" dirty="0"/>
          </a:p>
        </p:txBody>
      </p:sp>
      <p:cxnSp>
        <p:nvCxnSpPr>
          <p:cNvPr id="54" name="직선 화살표 연결선 53"/>
          <p:cNvCxnSpPr>
            <a:stCxn id="41" idx="0"/>
          </p:cNvCxnSpPr>
          <p:nvPr/>
        </p:nvCxnSpPr>
        <p:spPr>
          <a:xfrm flipH="1" flipV="1">
            <a:off x="9717966" y="5392290"/>
            <a:ext cx="1" cy="66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53" idx="0"/>
          </p:cNvCxnSpPr>
          <p:nvPr/>
        </p:nvCxnSpPr>
        <p:spPr>
          <a:xfrm flipV="1">
            <a:off x="8330151" y="5321178"/>
            <a:ext cx="0" cy="73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0088177" y="2458633"/>
            <a:ext cx="1782860" cy="307777"/>
          </a:xfrm>
          <a:prstGeom prst="rect">
            <a:avLst/>
          </a:prstGeom>
          <a:noFill/>
        </p:spPr>
        <p:txBody>
          <a:bodyPr wrap="none" rtlCol="0">
            <a:spAutoFit/>
          </a:bodyPr>
          <a:lstStyle/>
          <a:p>
            <a:r>
              <a:rPr lang="ko-KR" altLang="en-US" sz="1400" b="1" i="1" dirty="0" err="1" smtClean="0"/>
              <a:t>특별정보</a:t>
            </a:r>
            <a:r>
              <a:rPr lang="ko-KR" altLang="en-US" sz="1400" b="1" i="1" dirty="0" smtClean="0"/>
              <a:t> </a:t>
            </a:r>
            <a:r>
              <a:rPr lang="en-US" altLang="ko-KR" sz="1400" b="1" i="1" dirty="0" smtClean="0"/>
              <a:t>- </a:t>
            </a:r>
            <a:r>
              <a:rPr lang="ko-KR" altLang="en-US" sz="1400" b="1" i="1" dirty="0" err="1" smtClean="0"/>
              <a:t>평정등급</a:t>
            </a:r>
            <a:endParaRPr lang="ko-KR" altLang="en-US" sz="1400" b="1" i="1" dirty="0"/>
          </a:p>
        </p:txBody>
      </p:sp>
      <p:sp>
        <p:nvSpPr>
          <p:cNvPr id="57" name="TextBox 56"/>
          <p:cNvSpPr txBox="1"/>
          <p:nvPr/>
        </p:nvSpPr>
        <p:spPr>
          <a:xfrm>
            <a:off x="10118980" y="3963826"/>
            <a:ext cx="1782860" cy="307777"/>
          </a:xfrm>
          <a:prstGeom prst="rect">
            <a:avLst/>
          </a:prstGeom>
          <a:noFill/>
        </p:spPr>
        <p:txBody>
          <a:bodyPr wrap="none" rtlCol="0">
            <a:spAutoFit/>
          </a:bodyPr>
          <a:lstStyle/>
          <a:p>
            <a:r>
              <a:rPr lang="ko-KR" altLang="en-US" sz="1400" b="1" i="1" dirty="0" err="1" smtClean="0"/>
              <a:t>특별정보</a:t>
            </a:r>
            <a:r>
              <a:rPr lang="ko-KR" altLang="en-US" sz="1400" b="1" i="1" dirty="0" smtClean="0"/>
              <a:t> </a:t>
            </a:r>
            <a:r>
              <a:rPr lang="en-US" altLang="ko-KR" sz="1400" b="1" i="1" dirty="0" smtClean="0"/>
              <a:t>- </a:t>
            </a:r>
            <a:r>
              <a:rPr lang="ko-KR" altLang="en-US" sz="1400" b="1" i="1" dirty="0" err="1" smtClean="0"/>
              <a:t>처벌코드</a:t>
            </a:r>
            <a:endParaRPr lang="ko-KR" altLang="en-US" sz="1400" b="1" i="1" dirty="0"/>
          </a:p>
        </p:txBody>
      </p:sp>
      <p:sp>
        <p:nvSpPr>
          <p:cNvPr id="58" name="자유형 57"/>
          <p:cNvSpPr/>
          <p:nvPr/>
        </p:nvSpPr>
        <p:spPr>
          <a:xfrm>
            <a:off x="9458960" y="2620251"/>
            <a:ext cx="629217" cy="407429"/>
          </a:xfrm>
          <a:custGeom>
            <a:avLst/>
            <a:gdLst>
              <a:gd name="connsiteX0" fmla="*/ 0 w 1127760"/>
              <a:gd name="connsiteY0" fmla="*/ 284480 h 284480"/>
              <a:gd name="connsiteX1" fmla="*/ 0 w 1127760"/>
              <a:gd name="connsiteY1" fmla="*/ 0 h 284480"/>
              <a:gd name="connsiteX2" fmla="*/ 1127760 w 1127760"/>
              <a:gd name="connsiteY2" fmla="*/ 0 h 284480"/>
            </a:gdLst>
            <a:ahLst/>
            <a:cxnLst>
              <a:cxn ang="0">
                <a:pos x="connsiteX0" y="connsiteY0"/>
              </a:cxn>
              <a:cxn ang="0">
                <a:pos x="connsiteX1" y="connsiteY1"/>
              </a:cxn>
              <a:cxn ang="0">
                <a:pos x="connsiteX2" y="connsiteY2"/>
              </a:cxn>
            </a:cxnLst>
            <a:rect l="l" t="t" r="r" b="b"/>
            <a:pathLst>
              <a:path w="1127760" h="284480">
                <a:moveTo>
                  <a:pt x="0" y="284480"/>
                </a:moveTo>
                <a:lnTo>
                  <a:pt x="0" y="0"/>
                </a:lnTo>
                <a:lnTo>
                  <a:pt x="1127760" y="0"/>
                </a:lnTo>
              </a:path>
            </a:pathLst>
          </a:custGeom>
          <a:noFill/>
          <a:ln>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58"/>
          <p:cNvSpPr/>
          <p:nvPr/>
        </p:nvSpPr>
        <p:spPr>
          <a:xfrm>
            <a:off x="9498164" y="4114585"/>
            <a:ext cx="674295" cy="407429"/>
          </a:xfrm>
          <a:custGeom>
            <a:avLst/>
            <a:gdLst>
              <a:gd name="connsiteX0" fmla="*/ 0 w 1127760"/>
              <a:gd name="connsiteY0" fmla="*/ 284480 h 284480"/>
              <a:gd name="connsiteX1" fmla="*/ 0 w 1127760"/>
              <a:gd name="connsiteY1" fmla="*/ 0 h 284480"/>
              <a:gd name="connsiteX2" fmla="*/ 1127760 w 1127760"/>
              <a:gd name="connsiteY2" fmla="*/ 0 h 284480"/>
            </a:gdLst>
            <a:ahLst/>
            <a:cxnLst>
              <a:cxn ang="0">
                <a:pos x="connsiteX0" y="connsiteY0"/>
              </a:cxn>
              <a:cxn ang="0">
                <a:pos x="connsiteX1" y="connsiteY1"/>
              </a:cxn>
              <a:cxn ang="0">
                <a:pos x="connsiteX2" y="connsiteY2"/>
              </a:cxn>
            </a:cxnLst>
            <a:rect l="l" t="t" r="r" b="b"/>
            <a:pathLst>
              <a:path w="1127760" h="284480">
                <a:moveTo>
                  <a:pt x="0" y="284480"/>
                </a:moveTo>
                <a:lnTo>
                  <a:pt x="0" y="0"/>
                </a:lnTo>
                <a:lnTo>
                  <a:pt x="1127760" y="0"/>
                </a:lnTo>
              </a:path>
            </a:pathLst>
          </a:custGeom>
          <a:noFill/>
          <a:ln>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p:cNvSpPr txBox="1"/>
          <p:nvPr/>
        </p:nvSpPr>
        <p:spPr>
          <a:xfrm>
            <a:off x="9934482" y="1786531"/>
            <a:ext cx="1063112" cy="553998"/>
          </a:xfrm>
          <a:prstGeom prst="rect">
            <a:avLst/>
          </a:prstGeom>
          <a:noFill/>
        </p:spPr>
        <p:txBody>
          <a:bodyPr wrap="none" rtlCol="0">
            <a:spAutoFit/>
          </a:bodyPr>
          <a:lstStyle/>
          <a:p>
            <a:pPr algn="ctr"/>
            <a:r>
              <a:rPr lang="en-US" altLang="ko-KR" sz="2000" b="1" dirty="0" smtClean="0">
                <a:solidFill>
                  <a:schemeClr val="tx2"/>
                </a:solidFill>
              </a:rPr>
              <a:t>TRNDB</a:t>
            </a:r>
          </a:p>
          <a:p>
            <a:pPr algn="ctr"/>
            <a:r>
              <a:rPr lang="en-US" altLang="ko-KR" sz="1000" b="1" dirty="0" smtClean="0"/>
              <a:t>Oracle 19c</a:t>
            </a:r>
            <a:endParaRPr lang="ko-KR" altLang="en-US" sz="1000" b="1" dirty="0"/>
          </a:p>
        </p:txBody>
      </p:sp>
      <p:sp>
        <p:nvSpPr>
          <p:cNvPr id="61" name="TextBox 60"/>
          <p:cNvSpPr txBox="1"/>
          <p:nvPr/>
        </p:nvSpPr>
        <p:spPr>
          <a:xfrm>
            <a:off x="6699694" y="5667579"/>
            <a:ext cx="1288173" cy="369332"/>
          </a:xfrm>
          <a:prstGeom prst="rect">
            <a:avLst/>
          </a:prstGeom>
          <a:solidFill>
            <a:srgbClr val="E0E2E1"/>
          </a:solidFill>
        </p:spPr>
        <p:txBody>
          <a:bodyPr wrap="none" rtlCol="0">
            <a:spAutoFit/>
          </a:bodyPr>
          <a:lstStyle/>
          <a:p>
            <a:r>
              <a:rPr lang="en-US" altLang="ko-KR" dirty="0" smtClean="0"/>
              <a:t>OLS Policy</a:t>
            </a:r>
            <a:endParaRPr lang="ko-KR" altLang="en-US" dirty="0"/>
          </a:p>
        </p:txBody>
      </p:sp>
      <p:sp>
        <p:nvSpPr>
          <p:cNvPr id="62" name="자유형 61"/>
          <p:cNvSpPr/>
          <p:nvPr/>
        </p:nvSpPr>
        <p:spPr>
          <a:xfrm>
            <a:off x="2894352" y="2448560"/>
            <a:ext cx="6219168" cy="243840"/>
          </a:xfrm>
          <a:custGeom>
            <a:avLst/>
            <a:gdLst>
              <a:gd name="connsiteX0" fmla="*/ 0 w 4897120"/>
              <a:gd name="connsiteY0" fmla="*/ 0 h 243840"/>
              <a:gd name="connsiteX1" fmla="*/ 0 w 4897120"/>
              <a:gd name="connsiteY1" fmla="*/ 0 h 243840"/>
              <a:gd name="connsiteX2" fmla="*/ 264160 w 4897120"/>
              <a:gd name="connsiteY2" fmla="*/ 0 h 243840"/>
              <a:gd name="connsiteX3" fmla="*/ 4257040 w 4897120"/>
              <a:gd name="connsiteY3" fmla="*/ 0 h 243840"/>
              <a:gd name="connsiteX4" fmla="*/ 4897120 w 4897120"/>
              <a:gd name="connsiteY4" fmla="*/ 0 h 243840"/>
              <a:gd name="connsiteX5" fmla="*/ 4897120 w 4897120"/>
              <a:gd name="connsiteY5" fmla="*/ 243840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120" h="243840">
                <a:moveTo>
                  <a:pt x="0" y="0"/>
                </a:moveTo>
                <a:lnTo>
                  <a:pt x="0" y="0"/>
                </a:lnTo>
                <a:lnTo>
                  <a:pt x="264160" y="0"/>
                </a:lnTo>
                <a:lnTo>
                  <a:pt x="4257040" y="0"/>
                </a:lnTo>
                <a:lnTo>
                  <a:pt x="4897120" y="0"/>
                </a:lnTo>
                <a:lnTo>
                  <a:pt x="4897120" y="243840"/>
                </a:lnTo>
              </a:path>
            </a:pathLst>
          </a:custGeom>
          <a:noFill/>
          <a:ln w="19050">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7037414" y="2257458"/>
            <a:ext cx="946285" cy="369332"/>
          </a:xfrm>
          <a:prstGeom prst="rect">
            <a:avLst/>
          </a:prstGeom>
          <a:pattFill prst="horzBrick">
            <a:fgClr>
              <a:schemeClr val="accent1"/>
            </a:fgClr>
            <a:bgClr>
              <a:schemeClr val="bg1"/>
            </a:bgClr>
          </a:pattFill>
        </p:spPr>
        <p:txBody>
          <a:bodyPr wrap="none" rtlCol="0">
            <a:spAutoFit/>
          </a:bodyPr>
          <a:lstStyle/>
          <a:p>
            <a:r>
              <a:rPr lang="en-US" altLang="ko-KR" b="1" dirty="0" smtClean="0"/>
              <a:t>bypass</a:t>
            </a:r>
            <a:endParaRPr lang="ko-KR" altLang="en-US" b="1" dirty="0"/>
          </a:p>
        </p:txBody>
      </p:sp>
      <p:sp>
        <p:nvSpPr>
          <p:cNvPr id="64" name="TextBox 63"/>
          <p:cNvSpPr txBox="1"/>
          <p:nvPr/>
        </p:nvSpPr>
        <p:spPr>
          <a:xfrm>
            <a:off x="2981422" y="2083497"/>
            <a:ext cx="1026435" cy="307777"/>
          </a:xfrm>
          <a:prstGeom prst="rect">
            <a:avLst/>
          </a:prstGeom>
          <a:solidFill>
            <a:schemeClr val="bg2"/>
          </a:solidFill>
        </p:spPr>
        <p:txBody>
          <a:bodyPr wrap="none" rtlCol="0">
            <a:spAutoFit/>
          </a:bodyPr>
          <a:lstStyle/>
          <a:p>
            <a:r>
              <a:rPr lang="en-US" altLang="ko-KR" sz="1400" dirty="0" smtClean="0"/>
              <a:t>NDHRAPP</a:t>
            </a:r>
            <a:endParaRPr lang="ko-KR" altLang="en-US" sz="1400" dirty="0"/>
          </a:p>
        </p:txBody>
      </p:sp>
      <p:sp>
        <p:nvSpPr>
          <p:cNvPr id="65" name="TextBox 64"/>
          <p:cNvSpPr txBox="1"/>
          <p:nvPr/>
        </p:nvSpPr>
        <p:spPr>
          <a:xfrm>
            <a:off x="4034266" y="2133224"/>
            <a:ext cx="1736373" cy="261610"/>
          </a:xfrm>
          <a:prstGeom prst="rect">
            <a:avLst/>
          </a:prstGeom>
          <a:noFill/>
        </p:spPr>
        <p:txBody>
          <a:bodyPr wrap="none" rtlCol="0">
            <a:spAutoFit/>
          </a:bodyPr>
          <a:lstStyle/>
          <a:p>
            <a:r>
              <a:rPr lang="en-US" altLang="ko-KR" sz="1100" dirty="0" smtClean="0"/>
              <a:t>Where EVALT_GRD = ‘A’</a:t>
            </a:r>
            <a:endParaRPr lang="ko-KR" altLang="en-US" sz="1100" dirty="0"/>
          </a:p>
        </p:txBody>
      </p:sp>
    </p:spTree>
    <p:extLst>
      <p:ext uri="{BB962C8B-B14F-4D97-AF65-F5344CB8AC3E}">
        <p14:creationId xmlns:p14="http://schemas.microsoft.com/office/powerpoint/2010/main" val="232842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4.14 unknown"/>
  <p:tag name="AS_RELEASE_DATE" val="2018.12.31"/>
  <p:tag name="AS_TITLE" val="Aspose.Slides for Java"/>
  <p:tag name="AS_VERSION" val="18.12"/>
</p:tagLst>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3" id="{A5A93476-9F5B-49AA-AF3E-00ACE74C4830}" vid="{BF579D47-512F-4F32-A1EB-C76BAD311BA8}"/>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racle Sans"/>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5833</TotalTime>
  <Words>10044</Words>
  <Application>Microsoft Office PowerPoint</Application>
  <PresentationFormat>와이드스크린</PresentationFormat>
  <Paragraphs>1402</Paragraphs>
  <Slides>76</Slides>
  <Notes>3</Notes>
  <HiddenSlides>1</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76</vt:i4>
      </vt:variant>
    </vt:vector>
  </HeadingPairs>
  <TitlesOfParts>
    <vt:vector size="89" baseType="lpstr">
      <vt:lpstr>Arial Unicode MS</vt:lpstr>
      <vt:lpstr>Gill Sans</vt:lpstr>
      <vt:lpstr>System Font Regular</vt:lpstr>
      <vt:lpstr>맑은 고딕</vt:lpstr>
      <vt:lpstr>Arial</vt:lpstr>
      <vt:lpstr>Calibri</vt:lpstr>
      <vt:lpstr>Georgia</vt:lpstr>
      <vt:lpstr>Oracle Sans</vt:lpstr>
      <vt:lpstr>Oracle Sans Light</vt:lpstr>
      <vt:lpstr>Times</vt:lpstr>
      <vt:lpstr>Wingdings</vt:lpstr>
      <vt:lpstr>Parent Master</vt:lpstr>
      <vt:lpstr>Dark Master</vt:lpstr>
      <vt:lpstr>PowerPoint 프레젠테이션</vt:lpstr>
      <vt:lpstr>PowerPoint 프레젠테이션</vt:lpstr>
      <vt:lpstr>오라클 Security 사상 defense in depth – 데이터 근접 방호</vt:lpstr>
      <vt:lpstr>PowerPoint 프레젠테이션</vt:lpstr>
      <vt:lpstr>PowerPoint 프레젠테이션</vt:lpstr>
      <vt:lpstr>Oracle Label Security(OLS)  MLS 특성 환경에 최적화된 데이터 접근통제 기능</vt:lpstr>
      <vt:lpstr>OLS Architecture 및 장점 Security, Easy, Simple 데이터 접근제어 솔루션(DB feature) </vt:lpstr>
      <vt:lpstr>OLS 작동 개념</vt:lpstr>
      <vt:lpstr>OLS 작동 개념</vt:lpstr>
      <vt:lpstr>OLS Component 및 참조 관계</vt:lpstr>
      <vt:lpstr>OLS Component Policy</vt:lpstr>
      <vt:lpstr>OLS Component Label</vt:lpstr>
      <vt:lpstr>OLS Component Label components</vt:lpstr>
      <vt:lpstr>OLS Component Clearance Components</vt:lpstr>
      <vt:lpstr>OLS Components Policy enforcement options</vt:lpstr>
      <vt:lpstr>OLS Components Policy enforcement options</vt:lpstr>
      <vt:lpstr>OLS 구현 절차</vt:lpstr>
      <vt:lpstr>Oracle Label Security 실습</vt:lpstr>
      <vt:lpstr>진행 순서</vt:lpstr>
      <vt:lpstr>1. 환경 준비</vt:lpstr>
      <vt:lpstr>1. 환경 준비</vt:lpstr>
      <vt:lpstr>1. 환경 준비</vt:lpstr>
      <vt:lpstr>1. 환경 준비</vt:lpstr>
      <vt:lpstr>1. 환경 준비</vt:lpstr>
      <vt:lpstr>1. 환경 준비</vt:lpstr>
      <vt:lpstr>1. 환경 준비</vt:lpstr>
      <vt:lpstr>1. 환경 준비</vt:lpstr>
      <vt:lpstr>1. 환경 준비</vt:lpstr>
      <vt:lpstr>1. 환경 준비</vt:lpstr>
      <vt:lpstr>2. Oracle Label Security Policy 생성</vt:lpstr>
      <vt:lpstr>2. Oracle Label Security Policy 생성</vt:lpstr>
      <vt:lpstr>3. OLS Policy 컴포넌트들 생성</vt:lpstr>
      <vt:lpstr>3. OLS Policy 컴포넌트들 생성</vt:lpstr>
      <vt:lpstr>3. OLS Policy 컴포넌트들 생성</vt:lpstr>
      <vt:lpstr>3. OLS Policy 컴포넌트들 생성</vt:lpstr>
      <vt:lpstr>3. OLS Policy 컴포넌트들 생성</vt:lpstr>
      <vt:lpstr>3. OLS Policy 컴포넌트들 생성</vt:lpstr>
      <vt:lpstr>4. Policy 적용</vt:lpstr>
      <vt:lpstr>5. 유저에게 Policy 권한 부여</vt:lpstr>
      <vt:lpstr>5. 유저에게 Policy 권한 부여</vt:lpstr>
      <vt:lpstr>6. Row data 라벨링</vt:lpstr>
      <vt:lpstr>6. Row data 라벨링</vt:lpstr>
      <vt:lpstr>6. Row data 라벨링</vt:lpstr>
      <vt:lpstr>6. Row data 라벨링</vt:lpstr>
      <vt:lpstr>6. Row data 라벨링</vt:lpstr>
      <vt:lpstr>7. Policy 적용</vt:lpstr>
      <vt:lpstr>7. Policy 적용</vt:lpstr>
      <vt:lpstr>7. Policy 적용</vt:lpstr>
      <vt:lpstr>7. Policy 적용</vt:lpstr>
      <vt:lpstr>7. Policy 적용</vt:lpstr>
      <vt:lpstr>7. Policy 적용</vt:lpstr>
      <vt:lpstr>7. Policy 적용</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8. 데이터 접근통제 테스트</vt:lpstr>
      <vt:lpstr>9. OLS 적용 테이블 액세스 audit 방법</vt:lpstr>
      <vt:lpstr>9. OLS 적용 테이블 액세스 audit 방법</vt:lpstr>
      <vt:lpstr>9. OLS 적용 테이블 액세스 audit 방법</vt:lpstr>
      <vt:lpstr>9. OLS 적용 테이블 액세스 audit 방법</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does this new template look so different?</dc:title>
  <dc:creator>Carl Ray</dc:creator>
  <cp:lastModifiedBy>woonyong Ko</cp:lastModifiedBy>
  <cp:revision>718</cp:revision>
  <dcterms:created xsi:type="dcterms:W3CDTF">2020-04-07T16:07:57Z</dcterms:created>
  <dcterms:modified xsi:type="dcterms:W3CDTF">2021-12-09T06:09:34Z</dcterms:modified>
</cp:coreProperties>
</file>